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B35DF-76FE-44F7-89A1-ED876625193D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7501E-F6A8-4732-99E9-81FC51E1A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csd.ccdc.cam.ac.uk/teaching_database_demo.php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Toleman’s</a:t>
            </a:r>
            <a:r>
              <a:rPr lang="en-US" dirty="0" smtClean="0"/>
              <a:t> cone angle is a classic</a:t>
            </a:r>
            <a:r>
              <a:rPr lang="en-US" baseline="0" dirty="0" smtClean="0"/>
              <a:t> parameter, but it has limitations.</a:t>
            </a:r>
          </a:p>
          <a:p>
            <a:r>
              <a:rPr lang="en-US" baseline="0" dirty="0" smtClean="0"/>
              <a:t>	While useful for simple, tertiary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, it is not as useful for more complicated </a:t>
            </a:r>
            <a:r>
              <a:rPr lang="en-US" baseline="0" dirty="0" err="1" smtClean="0"/>
              <a:t>ligands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	Cone angles work for </a:t>
            </a:r>
            <a:r>
              <a:rPr lang="en-US" baseline="0" dirty="0" err="1" smtClean="0"/>
              <a:t>monophosphines</a:t>
            </a:r>
            <a:r>
              <a:rPr lang="en-US" baseline="0" dirty="0" smtClean="0"/>
              <a:t> but can not be used for </a:t>
            </a:r>
            <a:r>
              <a:rPr lang="en-US" baseline="0" dirty="0" err="1" smtClean="0"/>
              <a:t>bisphosphines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Initially developed for N-heterocyclic </a:t>
            </a:r>
            <a:r>
              <a:rPr lang="en-US" dirty="0" err="1" smtClean="0"/>
              <a:t>carbenes</a:t>
            </a:r>
            <a:r>
              <a:rPr lang="en-US" dirty="0" smtClean="0"/>
              <a:t> (NHC) </a:t>
            </a:r>
            <a:r>
              <a:rPr lang="en-US" dirty="0" err="1" smtClean="0"/>
              <a:t>ligands</a:t>
            </a:r>
            <a:r>
              <a:rPr lang="en-US" baseline="0" dirty="0" smtClean="0"/>
              <a:t>, can also be applied to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 sphere with a radius of 3.5 Å about a metal center is considered.</a:t>
            </a:r>
          </a:p>
          <a:p>
            <a:r>
              <a:rPr lang="en-US" baseline="0" dirty="0" smtClean="0"/>
              <a:t>The amount of this sphere occupied by the </a:t>
            </a:r>
            <a:r>
              <a:rPr lang="en-US" baseline="0" dirty="0" err="1" smtClean="0"/>
              <a:t>ligand</a:t>
            </a:r>
            <a:r>
              <a:rPr lang="en-US" baseline="0" dirty="0" smtClean="0"/>
              <a:t> is the %</a:t>
            </a:r>
            <a:r>
              <a:rPr lang="en-US" baseline="0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agreement with cone angles for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monophosphines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be used for NHC </a:t>
            </a:r>
            <a:r>
              <a:rPr lang="en-US" baseline="0" dirty="0" err="1" smtClean="0"/>
              <a:t>ligands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be used for </a:t>
            </a:r>
            <a:r>
              <a:rPr lang="en-US" baseline="0" dirty="0" err="1" smtClean="0"/>
              <a:t>bidentate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other formats are possible, I have found the xyz format to be the easiest to edit.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from: J.P.H. </a:t>
            </a:r>
            <a:r>
              <a:rPr lang="en-US" dirty="0" err="1" smtClean="0"/>
              <a:t>Charmant</a:t>
            </a:r>
            <a:r>
              <a:rPr lang="en-US" dirty="0" smtClean="0"/>
              <a:t>, C. Fan, N.C. Norman, P.G. Pringle; </a:t>
            </a:r>
            <a:r>
              <a:rPr lang="en-US" i="1" dirty="0" smtClean="0"/>
              <a:t>Dalton Trans.</a:t>
            </a:r>
            <a:r>
              <a:rPr lang="en-US" dirty="0" smtClean="0"/>
              <a:t> 2007, 114.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cif</a:t>
            </a:r>
            <a:r>
              <a:rPr lang="en-US" dirty="0" smtClean="0"/>
              <a:t> file is available from the CCDC for free at </a:t>
            </a:r>
            <a:r>
              <a:rPr lang="en-US" dirty="0" smtClean="0">
                <a:hlinkClick r:id="rId3"/>
              </a:rPr>
              <a:t>http://webcsd.ccdc.cam.ac.uk/teaching_database_demo.php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calculation is for one of the </a:t>
            </a:r>
            <a:r>
              <a:rPr lang="en-US" dirty="0" err="1" smtClean="0"/>
              <a:t>trimethylphosphine</a:t>
            </a:r>
            <a:r>
              <a:rPr lang="en-US" dirty="0" smtClean="0"/>
              <a:t>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Users\nataroc\Documents\VIPEr\4th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Users\nataroc\Documents\VIPEr\5th.mp4" TargetMode="External"/><Relationship Id="rId4" Type="http://schemas.openxmlformats.org/officeDocument/2006/relationships/hyperlink" Target="https://www.molnac.unisa.it/OMtools/sambvca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Users\nataroc\Documents\VIPEr\1st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Users\nataroc\Documents\VIPEr\2nd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Users\nataroc\Documents\VIPEr\3rd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buried volume (%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slides about…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 4: Remove two PMe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ligands</a:t>
            </a:r>
            <a:endParaRPr lang="en-US" baseline="-25000" dirty="0"/>
          </a:p>
        </p:txBody>
      </p:sp>
      <p:pic>
        <p:nvPicPr>
          <p:cNvPr id="4" name="4t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87552" y="1298448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5: Identify the important atoms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4522906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6616" y="3108960"/>
            <a:ext cx="4443984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876800" y="1981200"/>
            <a:ext cx="41148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Coordinated atom (2)</a:t>
            </a:r>
          </a:p>
          <a:p>
            <a:endParaRPr lang="en-US" dirty="0" smtClean="0"/>
          </a:p>
          <a:p>
            <a:r>
              <a:rPr lang="en-US" dirty="0" smtClean="0"/>
              <a:t>Atoms for axis definition (3, 7, 11)</a:t>
            </a:r>
          </a:p>
          <a:p>
            <a:endParaRPr lang="en-US" dirty="0" smtClean="0"/>
          </a:p>
          <a:p>
            <a:r>
              <a:rPr lang="en-US" dirty="0" smtClean="0"/>
              <a:t>Remember to save the file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56616" y="2926080"/>
            <a:ext cx="4443984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616" y="3810000"/>
            <a:ext cx="4443984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6616" y="4526280"/>
            <a:ext cx="4443984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1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5t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 6: Perform the calculation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8956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www.molnac.unisa.it/OMtools/sambvca.php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Use of the </a:t>
            </a:r>
            <a:r>
              <a:rPr lang="en-US" dirty="0" err="1" smtClean="0"/>
              <a:t>SambVca</a:t>
            </a:r>
            <a:r>
              <a:rPr lang="en-US" dirty="0" smtClean="0"/>
              <a:t> website in this video is with </a:t>
            </a:r>
            <a:r>
              <a:rPr lang="en-US" dirty="0" smtClean="0"/>
              <a:t>permission </a:t>
            </a:r>
            <a:r>
              <a:rPr lang="en-US" dirty="0" smtClean="0"/>
              <a:t>of Professor Luigi </a:t>
            </a:r>
            <a:r>
              <a:rPr lang="en-US" smtClean="0"/>
              <a:t>Cavallo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(click screen twice to start video)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Clavier, H. and Nolan, S.P. </a:t>
            </a:r>
            <a:r>
              <a:rPr lang="en-US" sz="3200" i="1" dirty="0" smtClean="0"/>
              <a:t>Chem. </a:t>
            </a:r>
            <a:r>
              <a:rPr lang="en-US" sz="3200" i="1" dirty="0" err="1" smtClean="0"/>
              <a:t>Commun</a:t>
            </a:r>
            <a:r>
              <a:rPr lang="en-US" sz="3200" i="1" dirty="0" smtClean="0"/>
              <a:t>. </a:t>
            </a:r>
            <a:r>
              <a:rPr lang="en-US" sz="3200" dirty="0" smtClean="0"/>
              <a:t>2010, </a:t>
            </a:r>
            <a:r>
              <a:rPr lang="en-US" sz="3200" b="1" dirty="0" smtClean="0"/>
              <a:t>46</a:t>
            </a:r>
            <a:r>
              <a:rPr lang="en-US" sz="3200" dirty="0" smtClean="0"/>
              <a:t>, 841.</a:t>
            </a:r>
          </a:p>
          <a:p>
            <a:endParaRPr lang="en-US" sz="3200" dirty="0" smtClean="0"/>
          </a:p>
          <a:p>
            <a:r>
              <a:rPr lang="en-US" dirty="0" err="1" smtClean="0"/>
              <a:t>Poater</a:t>
            </a:r>
            <a:r>
              <a:rPr lang="en-US" dirty="0" smtClean="0"/>
              <a:t>, A.; Cosenza, B.; Correa, A.; </a:t>
            </a:r>
            <a:r>
              <a:rPr lang="en-US" dirty="0" err="1" smtClean="0"/>
              <a:t>Giudice</a:t>
            </a:r>
            <a:r>
              <a:rPr lang="en-US" dirty="0" smtClean="0"/>
              <a:t>, S.; </a:t>
            </a:r>
            <a:r>
              <a:rPr lang="en-US" dirty="0" err="1" smtClean="0"/>
              <a:t>Ragone</a:t>
            </a:r>
            <a:r>
              <a:rPr lang="en-US" dirty="0" smtClean="0"/>
              <a:t>, F.; </a:t>
            </a:r>
            <a:r>
              <a:rPr lang="en-US" dirty="0" err="1" smtClean="0"/>
              <a:t>Scarano</a:t>
            </a:r>
            <a:r>
              <a:rPr lang="en-US" dirty="0" smtClean="0"/>
              <a:t>, V.; </a:t>
            </a:r>
            <a:r>
              <a:rPr lang="en-US" dirty="0" err="1" smtClean="0"/>
              <a:t>Cavallo</a:t>
            </a:r>
            <a:r>
              <a:rPr lang="en-US" dirty="0" smtClean="0"/>
              <a:t>, L. </a:t>
            </a:r>
            <a:r>
              <a:rPr lang="en-US" i="1" dirty="0" smtClean="0"/>
              <a:t>Eur. J. </a:t>
            </a:r>
            <a:r>
              <a:rPr lang="en-US" i="1" dirty="0" err="1" smtClean="0"/>
              <a:t>Inorg</a:t>
            </a:r>
            <a:r>
              <a:rPr lang="en-US" i="1" dirty="0" smtClean="0"/>
              <a:t>. Chem. </a:t>
            </a:r>
            <a:r>
              <a:rPr lang="en-US" dirty="0" smtClean="0"/>
              <a:t>2009, 1759.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Steric</a:t>
            </a:r>
            <a:r>
              <a:rPr lang="en-US" dirty="0" smtClean="0"/>
              <a:t> parameters for </a:t>
            </a:r>
            <a:r>
              <a:rPr lang="en-US" dirty="0" err="1" smtClean="0"/>
              <a:t>phosphines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697" y="1295400"/>
            <a:ext cx="5549703" cy="468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61722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buried volume (%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08178"/>
            <a:ext cx="6781800" cy="46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6172200"/>
            <a:ext cx="762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51816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 Å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1722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cone angle and 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 in Au(PR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dirty="0" err="1" smtClean="0"/>
              <a:t>Cl</a:t>
            </a:r>
            <a:r>
              <a:rPr lang="en-US" dirty="0" smtClean="0"/>
              <a:t> complexes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33790"/>
            <a:ext cx="7439025" cy="443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630549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calculations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a crystal structure</a:t>
            </a:r>
          </a:p>
          <a:p>
            <a:r>
              <a:rPr lang="en-US" dirty="0" smtClean="0"/>
              <a:t>The R factor should be less than 7%</a:t>
            </a:r>
          </a:p>
          <a:p>
            <a:r>
              <a:rPr lang="en-US" dirty="0" smtClean="0"/>
              <a:t>Save in Cartesian coordinate format (.xyz)</a:t>
            </a:r>
          </a:p>
          <a:p>
            <a:r>
              <a:rPr lang="en-US" dirty="0" smtClean="0"/>
              <a:t>Edit as needed in a text editor</a:t>
            </a:r>
          </a:p>
          <a:p>
            <a:pPr lvl="1"/>
            <a:r>
              <a:rPr lang="en-US" dirty="0" smtClean="0"/>
              <a:t>Keep only </a:t>
            </a:r>
            <a:r>
              <a:rPr lang="en-US" dirty="0" err="1" smtClean="0"/>
              <a:t>ligand</a:t>
            </a:r>
            <a:r>
              <a:rPr lang="en-US" dirty="0" smtClean="0"/>
              <a:t> atoms and the metal center</a:t>
            </a:r>
          </a:p>
          <a:p>
            <a:pPr lvl="1"/>
            <a:r>
              <a:rPr lang="en-US" dirty="0" smtClean="0"/>
              <a:t>Convert the metal center to an H atom</a:t>
            </a:r>
          </a:p>
          <a:p>
            <a:pPr lvl="1"/>
            <a:r>
              <a:rPr lang="en-US" dirty="0" smtClean="0"/>
              <a:t>Convert ‘unusual’ atoms in </a:t>
            </a:r>
            <a:r>
              <a:rPr lang="en-US" dirty="0" err="1" smtClean="0"/>
              <a:t>ligand</a:t>
            </a:r>
            <a:r>
              <a:rPr lang="en-US" dirty="0" smtClean="0"/>
              <a:t> to C atoms</a:t>
            </a:r>
          </a:p>
          <a:p>
            <a:pPr lvl="1"/>
            <a:r>
              <a:rPr lang="en-US" dirty="0" smtClean="0"/>
              <a:t>Make sure the total atom count is correct</a:t>
            </a:r>
          </a:p>
          <a:p>
            <a:pPr lvl="1"/>
            <a:r>
              <a:rPr lang="en-US" dirty="0" smtClean="0"/>
              <a:t>Order is not important</a:t>
            </a:r>
          </a:p>
          <a:p>
            <a:r>
              <a:rPr lang="en-US" dirty="0" smtClean="0"/>
              <a:t>Save the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[Pt(PMe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Cl][BCl</a:t>
            </a:r>
            <a:r>
              <a:rPr lang="en-US" baseline="-25000" dirty="0" smtClean="0"/>
              <a:t>4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2819400" cy="538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810000" y="2667000"/>
            <a:ext cx="5181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The.xyz file in text reader</a:t>
            </a:r>
          </a:p>
          <a:p>
            <a:endParaRPr lang="en-US" dirty="0" smtClean="0"/>
          </a:p>
          <a:p>
            <a:r>
              <a:rPr lang="en-US" dirty="0" smtClean="0"/>
              <a:t>46 = number of atoms</a:t>
            </a:r>
          </a:p>
          <a:p>
            <a:endParaRPr lang="en-US" dirty="0" smtClean="0"/>
          </a:p>
          <a:p>
            <a:r>
              <a:rPr lang="en-US" dirty="0" smtClean="0"/>
              <a:t>PETKAB is CCDC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Remove [BCl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3" name="1s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2954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Change Pt to H</a:t>
            </a:r>
            <a:endParaRPr lang="en-US" dirty="0"/>
          </a:p>
        </p:txBody>
      </p:sp>
      <p:pic>
        <p:nvPicPr>
          <p:cNvPr id="4" name="2n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87552" y="1298448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Remove </a:t>
            </a:r>
            <a:r>
              <a:rPr lang="en-US" dirty="0" err="1" smtClean="0"/>
              <a:t>Cl</a:t>
            </a:r>
            <a:r>
              <a:rPr lang="en-US" dirty="0" smtClean="0"/>
              <a:t> </a:t>
            </a:r>
            <a:r>
              <a:rPr lang="en-US" dirty="0" err="1" smtClean="0"/>
              <a:t>ligand</a:t>
            </a:r>
            <a:endParaRPr lang="en-US" dirty="0"/>
          </a:p>
        </p:txBody>
      </p:sp>
      <p:pic>
        <p:nvPicPr>
          <p:cNvPr id="5" name="3rd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87552" y="1298448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422</TotalTime>
  <Words>552</Words>
  <Application>Microsoft Office PowerPoint</Application>
  <PresentationFormat>On-screen Show (4:3)</PresentationFormat>
  <Paragraphs>68</Paragraphs>
  <Slides>13</Slides>
  <Notes>5</Notes>
  <HiddenSlides>0</HiddenSlides>
  <MMClips>5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Technic</vt:lpstr>
      <vt:lpstr>Percent buried volume (%Vbur)</vt:lpstr>
      <vt:lpstr>Steric parameters for phosphines</vt:lpstr>
      <vt:lpstr>Percent buried volume (%Vbur)</vt:lpstr>
      <vt:lpstr>Comparison of cone angle and %Vbur in Au(PR3)Cl complexes</vt:lpstr>
      <vt:lpstr>Performing calculations</vt:lpstr>
      <vt:lpstr>Example – [Pt(PMe3)3Cl][BCl4]</vt:lpstr>
      <vt:lpstr>Step 1: Remove [BCl4-]</vt:lpstr>
      <vt:lpstr>Step 2: Change Pt to H</vt:lpstr>
      <vt:lpstr>Step 3: Remove Cl ligand</vt:lpstr>
      <vt:lpstr>Step 4: Remove two PMe3 ligands</vt:lpstr>
      <vt:lpstr>Step 5: Identify the important atoms</vt:lpstr>
      <vt:lpstr>Step 6: Perform the calculation</vt:lpstr>
      <vt:lpstr>References</vt:lpstr>
    </vt:vector>
  </TitlesOfParts>
  <Company>Lafayette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CBC Method of electron counting</dc:title>
  <dc:creator>Chip Nataro</dc:creator>
  <cp:lastModifiedBy>Chip Nataro</cp:lastModifiedBy>
  <cp:revision>56</cp:revision>
  <dcterms:created xsi:type="dcterms:W3CDTF">2012-01-18T15:14:15Z</dcterms:created>
  <dcterms:modified xsi:type="dcterms:W3CDTF">2012-04-23T11:56:02Z</dcterms:modified>
</cp:coreProperties>
</file>