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EDDB6-D006-224D-89C0-7E0B6C0879F7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3525E-4E51-EA40-B539-28759C822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32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525E-4E51-EA40-B539-28759C82207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7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calculating</a:t>
            </a:r>
            <a:r>
              <a:rPr lang="en-US" baseline="0" dirty="0" smtClean="0"/>
              <a:t> the molar magnetic susceptibility, you can then figure out if the result is consistent with the oxidation state and geometry of the metal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525E-4E51-EA40-B539-28759C82207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7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525E-4E51-EA40-B539-28759C8220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70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</a:t>
            </a:r>
            <a:r>
              <a:rPr lang="en-US" baseline="0" dirty="0" smtClean="0"/>
              <a:t> want to learn about a new chemistry concept </a:t>
            </a:r>
            <a:r>
              <a:rPr lang="en-US" baseline="0" smtClean="0"/>
              <a:t>or laboratory technique</a:t>
            </a:r>
            <a:r>
              <a:rPr lang="en-US" baseline="0" dirty="0" smtClean="0"/>
              <a:t>, I admit I use Wikipedia as a good starting point! </a:t>
            </a:r>
            <a:r>
              <a:rPr lang="en-US" dirty="0" smtClean="0"/>
              <a:t>What is</a:t>
            </a:r>
            <a:r>
              <a:rPr lang="en-US" baseline="0" dirty="0" smtClean="0"/>
              <a:t> magnetic susceptibility? Why is it important? What does it really tell us? Why is it useful?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525E-4E51-EA40-B539-28759C82207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18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we want to know about the magnetic properties of a metal </a:t>
            </a:r>
            <a:r>
              <a:rPr lang="en-US" dirty="0" smtClean="0"/>
              <a:t>complex? </a:t>
            </a:r>
            <a:r>
              <a:rPr lang="en-US" dirty="0" smtClean="0"/>
              <a:t>Well, knowing this information gives us information about the numbers of unpaired electrons for a paramagnetic meta</a:t>
            </a:r>
            <a:r>
              <a:rPr lang="en-US" baseline="0" dirty="0" smtClean="0"/>
              <a:t>l center. We can then use that information to figure out the oxidation state of the metal center and geometry of the metal center. </a:t>
            </a:r>
            <a:r>
              <a:rPr lang="en-US" dirty="0" smtClean="0"/>
              <a:t>Note: Tim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Hubin</a:t>
            </a:r>
            <a:r>
              <a:rPr lang="en-US" baseline="0" dirty="0" smtClean="0"/>
              <a:t> (University of Oklahoma) has great slides on this topic. The link to his webpage is included as a resource for this LO.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525E-4E51-EA40-B539-28759C8220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77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behavior of any magnetic material is dependent on the presence of unpaired electrons and how they interact with each other.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Diamagnetism arises from the interaction of paired electrons with a magnetic field (repelled by the magnetic fields) whereas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paramagnetism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comes from the presence of unpaired electrons in the system (attracted by the magnetic field). The type of spin-coupling of adjacent spin pairs, further categorizes the paramagnetic materials.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525E-4E51-EA40-B539-28759C82207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623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magnetic moment can’t be</a:t>
            </a:r>
            <a:r>
              <a:rPr lang="en-US" baseline="0" dirty="0" smtClean="0"/>
              <a:t> measured directly, but we can calculate it </a:t>
            </a:r>
            <a:r>
              <a:rPr lang="en-US" baseline="0" dirty="0" smtClean="0"/>
              <a:t>from </a:t>
            </a:r>
            <a:r>
              <a:rPr lang="en-US" baseline="0" dirty="0" smtClean="0"/>
              <a:t>the magnetic susceptibility. Various methods can be used to determine the magnetic susceptibility. Instructors: See the detailed notes on the methods in the faculty only files.)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525E-4E51-EA40-B539-28759C8220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867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 smtClean="0"/>
              <a:t>1</a:t>
            </a:r>
            <a:r>
              <a:rPr lang="en-US" dirty="0" smtClean="0"/>
              <a:t>H NMR is a powerful</a:t>
            </a:r>
            <a:r>
              <a:rPr lang="en-US" baseline="0" dirty="0" smtClean="0"/>
              <a:t> tool for determining the magnetic susceptibility of a paramagnetic compound. Developed by Evans in the late 1950s. See instructor notes (faculty only files) for more details on explaining the method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525E-4E51-EA40-B539-28759C82207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651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SQUID magnetometer is one of the most effective and sensitive ways of measuring magnetic properties. </a:t>
            </a:r>
            <a:r>
              <a:rPr lang="en-US" baseline="0" dirty="0" smtClean="0"/>
              <a:t>See instructor notes (faculty only files) for more details on explaining the method to the students.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525E-4E51-EA40-B539-28759C82207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275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MSB</a:t>
            </a:r>
            <a:r>
              <a:rPr lang="en-US" baseline="0" dirty="0" smtClean="0"/>
              <a:t> balance is merely a modified version of the </a:t>
            </a:r>
            <a:r>
              <a:rPr lang="en-US" baseline="0" dirty="0" err="1" smtClean="0"/>
              <a:t>Gouy</a:t>
            </a:r>
            <a:r>
              <a:rPr lang="en-US" baseline="0" dirty="0" smtClean="0"/>
              <a:t> balance. </a:t>
            </a:r>
            <a:r>
              <a:rPr lang="en-US" dirty="0" smtClean="0"/>
              <a:t>The basic idea focuses on a stationary sample and moving magnets.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525E-4E51-EA40-B539-28759C82207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62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7A0E-2A7B-224F-90BD-8F589FF59C5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02E2-8CF6-4D49-AAFA-8AED47AF6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223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7A0E-2A7B-224F-90BD-8F589FF59C5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02E2-8CF6-4D49-AAFA-8AED47AF6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19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7A0E-2A7B-224F-90BD-8F589FF59C5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02E2-8CF6-4D49-AAFA-8AED47AF6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34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7A0E-2A7B-224F-90BD-8F589FF59C5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02E2-8CF6-4D49-AAFA-8AED47AF6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29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7A0E-2A7B-224F-90BD-8F589FF59C5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02E2-8CF6-4D49-AAFA-8AED47AF6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271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7A0E-2A7B-224F-90BD-8F589FF59C5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02E2-8CF6-4D49-AAFA-8AED47AF6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83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7A0E-2A7B-224F-90BD-8F589FF59C5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02E2-8CF6-4D49-AAFA-8AED47AF6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10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7A0E-2A7B-224F-90BD-8F589FF59C5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02E2-8CF6-4D49-AAFA-8AED47AF6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7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7A0E-2A7B-224F-90BD-8F589FF59C5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02E2-8CF6-4D49-AAFA-8AED47AF6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9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7A0E-2A7B-224F-90BD-8F589FF59C5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02E2-8CF6-4D49-AAFA-8AED47AF6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14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7A0E-2A7B-224F-90BD-8F589FF59C5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02E2-8CF6-4D49-AAFA-8AED47AF6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65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77A0E-2A7B-224F-90BD-8F589FF59C5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02E2-8CF6-4D49-AAFA-8AED47AF6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6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nicviper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about/licens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2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gnetic_susceptibility" TargetMode="External"/><Relationship Id="rId7" Type="http://schemas.openxmlformats.org/officeDocument/2006/relationships/hyperlink" Target="http://en.wikipedia.org/wiki/Magnetic_fiel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agnetization" TargetMode="External"/><Relationship Id="rId5" Type="http://schemas.openxmlformats.org/officeDocument/2006/relationships/hyperlink" Target="http://en.wikipedia.org/wiki/Latin" TargetMode="External"/><Relationship Id="rId4" Type="http://schemas.openxmlformats.org/officeDocument/2006/relationships/hyperlink" Target="http://en.wikipedia.org/wiki/Electromagnetis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ouy_balanc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 Slides About Magnetic Susceptibility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n-US" dirty="0" smtClean="0"/>
              <a:t>Created by Sibrina N. Collins, Lei Yang, Kari Young, </a:t>
            </a:r>
            <a:r>
              <a:rPr lang="en-US" dirty="0" err="1" smtClean="0"/>
              <a:t>Arpita</a:t>
            </a:r>
            <a:r>
              <a:rPr lang="en-US" dirty="0" smtClean="0"/>
              <a:t> </a:t>
            </a:r>
            <a:r>
              <a:rPr lang="en-US" dirty="0" err="1" smtClean="0"/>
              <a:t>Saha</a:t>
            </a:r>
            <a:r>
              <a:rPr lang="en-US" dirty="0" smtClean="0"/>
              <a:t>, Gerard Rowe, Robert Holbrook and posted on </a:t>
            </a:r>
            <a:r>
              <a:rPr lang="en-US" dirty="0" err="1" smtClean="0"/>
              <a:t>VIPEr</a:t>
            </a:r>
            <a:r>
              <a:rPr lang="en-US" dirty="0" smtClean="0"/>
              <a:t> (</a:t>
            </a:r>
            <a:r>
              <a:rPr lang="en-US" u="sng" dirty="0" smtClean="0">
                <a:hlinkClick r:id="rId3"/>
              </a:rPr>
              <a:t>www.ionicviper.org</a:t>
            </a:r>
            <a:r>
              <a:rPr lang="en-US" dirty="0" smtClean="0"/>
              <a:t>) on July 18, 2014.  Copyright Sibrina N. Collins, Lei Yang, Kari Young, </a:t>
            </a:r>
            <a:r>
              <a:rPr lang="en-US" dirty="0" err="1" smtClean="0"/>
              <a:t>Arpita</a:t>
            </a:r>
            <a:r>
              <a:rPr lang="en-US" dirty="0" smtClean="0"/>
              <a:t> </a:t>
            </a:r>
            <a:r>
              <a:rPr lang="en-US" dirty="0" err="1" smtClean="0"/>
              <a:t>Saha</a:t>
            </a:r>
            <a:r>
              <a:rPr lang="en-US" dirty="0" smtClean="0"/>
              <a:t>, Gerard Rowe, Robert Holbrook  2014.  This work is licensed under the Creative Commons Attribution Non-commercial Share Alike License. To view a copy of this license visit </a:t>
            </a:r>
            <a:r>
              <a:rPr lang="en-US" u="sng" dirty="0" smtClean="0">
                <a:hlinkClick r:id="rId4"/>
              </a:rPr>
              <a:t>http://creativecommons.org/about/license/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301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Magnetic Moment!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calculated </a:t>
            </a:r>
            <a:r>
              <a:rPr lang="en-US" b="1" dirty="0" err="1" smtClean="0">
                <a:latin typeface="Symbol" pitchFamily="18" charset="2"/>
              </a:rPr>
              <a:t>c</a:t>
            </a:r>
            <a:r>
              <a:rPr lang="en-US" i="1" baseline="-25000" dirty="0" err="1" smtClean="0"/>
              <a:t>M</a:t>
            </a:r>
            <a:r>
              <a:rPr lang="en-US" dirty="0" smtClean="0"/>
              <a:t> </a:t>
            </a:r>
            <a:r>
              <a:rPr lang="en-US" dirty="0" smtClean="0"/>
              <a:t>to then calculate the magnetic moment (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eff</a:t>
            </a:r>
            <a:r>
              <a:rPr lang="en-US" dirty="0"/>
              <a:t>)</a:t>
            </a:r>
            <a:r>
              <a:rPr lang="en-US" dirty="0" smtClean="0"/>
              <a:t> of the sample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Compare the calculated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eff</a:t>
            </a:r>
            <a:r>
              <a:rPr lang="en-US" baseline="-25000" dirty="0" smtClean="0"/>
              <a:t> </a:t>
            </a:r>
            <a:r>
              <a:rPr lang="en-US" dirty="0" smtClean="0"/>
              <a:t>for a given metal center with the literature</a:t>
            </a:r>
          </a:p>
          <a:p>
            <a:pPr lvl="1"/>
            <a:r>
              <a:rPr lang="en-US" dirty="0" smtClean="0"/>
              <a:t>Is the result consistent with the oxidation state?</a:t>
            </a:r>
          </a:p>
          <a:p>
            <a:pPr lvl="1"/>
            <a:r>
              <a:rPr lang="en-US" dirty="0" smtClean="0"/>
              <a:t>What is the geometry of the metal center?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3011385"/>
              </p:ext>
            </p:extLst>
          </p:nvPr>
        </p:nvGraphicFramePr>
        <p:xfrm>
          <a:off x="709898" y="2834676"/>
          <a:ext cx="7406640" cy="737235"/>
        </p:xfrm>
        <a:graphic>
          <a:graphicData uri="http://schemas.openxmlformats.org/presentationml/2006/ole">
            <p:oleObj spid="_x0000_s2054" name="Document" r:id="rId4" imgW="5486198" imgH="54608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6923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student will gain hands-on experience evaluating the magnetic properties of a paramagnetic metal complex</a:t>
            </a:r>
          </a:p>
          <a:p>
            <a:r>
              <a:rPr lang="en-US" dirty="0" smtClean="0"/>
              <a:t>The student will be able to calculate the magnetic moment (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eff</a:t>
            </a:r>
            <a:r>
              <a:rPr lang="en-US" dirty="0" smtClean="0"/>
              <a:t>)  from the magnetic susceptibility (</a:t>
            </a:r>
            <a:r>
              <a:rPr lang="en-US" dirty="0" err="1" smtClean="0"/>
              <a:t>χ</a:t>
            </a:r>
            <a:r>
              <a:rPr lang="en-US" baseline="-25000" dirty="0" err="1" smtClean="0"/>
              <a:t>M</a:t>
            </a:r>
            <a:r>
              <a:rPr lang="en-US" dirty="0" smtClean="0"/>
              <a:t>) of a sample</a:t>
            </a:r>
          </a:p>
          <a:p>
            <a:pPr algn="just"/>
            <a:r>
              <a:rPr lang="en-US" dirty="0" smtClean="0"/>
              <a:t>The student will learn and understand the connection between magnetic properties, unpaired electrons, oxidation state and ligand field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959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Susceptibility</a:t>
            </a:r>
            <a:br>
              <a:rPr lang="en-US" dirty="0" smtClean="0"/>
            </a:br>
            <a:r>
              <a:rPr lang="en-US" sz="1800" dirty="0" smtClean="0"/>
              <a:t>Source: </a:t>
            </a:r>
            <a:r>
              <a:rPr lang="en-US" sz="1800" dirty="0" smtClean="0">
                <a:hlinkClick r:id="rId3"/>
              </a:rPr>
              <a:t>http://en.wikipedia.org/wiki/Magnetic_susceptibility</a:t>
            </a:r>
            <a:r>
              <a:rPr lang="en-US" sz="1800" dirty="0" smtClean="0"/>
              <a:t> (accessed July 17,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What is magnetic susceptibility</a:t>
            </a:r>
            <a:r>
              <a:rPr lang="en-US" dirty="0" smtClean="0"/>
              <a:t>? </a:t>
            </a:r>
          </a:p>
          <a:p>
            <a:r>
              <a:rPr lang="en-US" dirty="0" smtClean="0"/>
              <a:t>According to Wikipedia:</a:t>
            </a:r>
          </a:p>
          <a:p>
            <a:pPr lvl="1" algn="just"/>
            <a:r>
              <a:rPr lang="en-US" dirty="0" smtClean="0"/>
              <a:t>In </a:t>
            </a:r>
            <a:r>
              <a:rPr lang="en-US" dirty="0" smtClean="0">
                <a:hlinkClick r:id="rId4" tooltip="Electromagnetism"/>
              </a:rPr>
              <a:t>electromagnetism</a:t>
            </a:r>
            <a:r>
              <a:rPr lang="en-US" dirty="0" smtClean="0"/>
              <a:t>, the </a:t>
            </a:r>
            <a:r>
              <a:rPr lang="en-US" b="1" dirty="0" smtClean="0"/>
              <a:t>magnetic susceptibility</a:t>
            </a:r>
            <a:r>
              <a:rPr lang="en-US" dirty="0" smtClean="0"/>
              <a:t> (</a:t>
            </a:r>
            <a:r>
              <a:rPr lang="en-US" dirty="0" smtClean="0">
                <a:hlinkClick r:id="rId5" tooltip="Latin"/>
              </a:rPr>
              <a:t>latin</a:t>
            </a:r>
            <a:r>
              <a:rPr lang="en-US" dirty="0" smtClean="0"/>
              <a:t>: </a:t>
            </a:r>
            <a:r>
              <a:rPr lang="en-US" i="1" dirty="0" err="1" smtClean="0"/>
              <a:t>susceptibilis</a:t>
            </a:r>
            <a:r>
              <a:rPr lang="en-US" dirty="0" smtClean="0"/>
              <a:t> “receptive”) is a dimensionless proportionality constant that indicates the degree of </a:t>
            </a:r>
            <a:r>
              <a:rPr lang="en-US" dirty="0" smtClean="0">
                <a:hlinkClick r:id="rId6" tooltip="Magnetization"/>
              </a:rPr>
              <a:t>magnetization</a:t>
            </a:r>
            <a:r>
              <a:rPr lang="en-US" dirty="0" smtClean="0"/>
              <a:t> of a material in response to an applied </a:t>
            </a:r>
            <a:r>
              <a:rPr lang="en-US" dirty="0" smtClean="0">
                <a:hlinkClick r:id="rId7" tooltip="Magnetic field"/>
              </a:rPr>
              <a:t>magnetic field</a:t>
            </a:r>
            <a:r>
              <a:rPr lang="en-US" dirty="0" smtClean="0"/>
              <a:t>. </a:t>
            </a:r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830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Magnetic properties gives information about the number of unpaired electrons for paramagnetic metal centers</a:t>
            </a:r>
          </a:p>
          <a:p>
            <a:pPr lvl="1"/>
            <a:r>
              <a:rPr lang="en-US" dirty="0" smtClean="0"/>
              <a:t>Number of unpaired electrons</a:t>
            </a:r>
          </a:p>
          <a:p>
            <a:pPr lvl="2"/>
            <a:r>
              <a:rPr lang="en-US" dirty="0" smtClean="0"/>
              <a:t>Oxidation state of metal center</a:t>
            </a:r>
          </a:p>
          <a:p>
            <a:pPr lvl="2"/>
            <a:r>
              <a:rPr lang="en-US" dirty="0" smtClean="0"/>
              <a:t>Geometry of the metal center</a:t>
            </a:r>
          </a:p>
          <a:p>
            <a:pPr lvl="2"/>
            <a:r>
              <a:rPr lang="en-US" dirty="0" smtClean="0"/>
              <a:t>Ligand field (crystal field) strength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477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is magnetism?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Any </a:t>
            </a:r>
            <a:r>
              <a:rPr lang="en-US" dirty="0"/>
              <a:t>moving electrical charge with spin and orbital angular momentum generates a magnetic field in a system. </a:t>
            </a:r>
            <a:endParaRPr lang="en-US" dirty="0" smtClean="0"/>
          </a:p>
          <a:p>
            <a:pPr lvl="1" algn="just"/>
            <a:r>
              <a:rPr lang="en-US" dirty="0" smtClean="0"/>
              <a:t>The measurement </a:t>
            </a:r>
            <a:r>
              <a:rPr lang="en-US" dirty="0"/>
              <a:t>of the magnetic response of a material to an applied magnetic field is known as susceptibility </a:t>
            </a:r>
            <a:r>
              <a:rPr lang="en-US" dirty="0" smtClean="0"/>
              <a:t>(</a:t>
            </a:r>
            <a:r>
              <a:rPr lang="en-US" b="1" dirty="0" smtClean="0">
                <a:latin typeface="Symbol" pitchFamily="18" charset="2"/>
              </a:rPr>
              <a:t>c</a:t>
            </a:r>
            <a:r>
              <a:rPr lang="en-US" dirty="0" smtClean="0"/>
              <a:t>).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magnetic materials are broadly classified into two </a:t>
            </a:r>
            <a:r>
              <a:rPr lang="en-US" dirty="0" smtClean="0"/>
              <a:t>categories</a:t>
            </a:r>
          </a:p>
          <a:p>
            <a:pPr lvl="2"/>
            <a:r>
              <a:rPr lang="en-US" dirty="0" smtClean="0"/>
              <a:t>Diamagnetic (paired electrons, repelled by magnetic field)</a:t>
            </a:r>
          </a:p>
          <a:p>
            <a:pPr lvl="2"/>
            <a:r>
              <a:rPr lang="en-US" dirty="0" smtClean="0"/>
              <a:t>Paramagnetic (unpaired electrons, attracted by magnetic field)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659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measure the magnetic susceptibility?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Methods</a:t>
            </a:r>
          </a:p>
          <a:p>
            <a:pPr lvl="1"/>
            <a:r>
              <a:rPr lang="en-US" dirty="0" smtClean="0"/>
              <a:t>NMR Evans Method</a:t>
            </a:r>
          </a:p>
          <a:p>
            <a:pPr lvl="1"/>
            <a:r>
              <a:rPr lang="en-US" dirty="0" smtClean="0"/>
              <a:t>Johnson-Matthey MSB-Auto Magnetic Susceptibility Balance</a:t>
            </a:r>
          </a:p>
          <a:p>
            <a:pPr lvl="1"/>
            <a:r>
              <a:rPr lang="en-US" dirty="0" smtClean="0"/>
              <a:t>SQUID </a:t>
            </a:r>
            <a:r>
              <a:rPr lang="en-US" sz="2000" dirty="0" smtClean="0"/>
              <a:t>(</a:t>
            </a:r>
            <a:r>
              <a:rPr lang="en-US" sz="2000" u="sng" dirty="0" smtClean="0"/>
              <a:t>S</a:t>
            </a:r>
            <a:r>
              <a:rPr lang="en-US" sz="2000" dirty="0" smtClean="0"/>
              <a:t>uperconducting </a:t>
            </a:r>
            <a:r>
              <a:rPr lang="en-US" sz="2000" u="sng" dirty="0" err="1" smtClean="0"/>
              <a:t>QU</a:t>
            </a:r>
            <a:r>
              <a:rPr lang="en-US" sz="2000" dirty="0" err="1" smtClean="0"/>
              <a:t>antum</a:t>
            </a:r>
            <a:r>
              <a:rPr lang="en-US" sz="2000" dirty="0" smtClean="0"/>
              <a:t> </a:t>
            </a:r>
            <a:r>
              <a:rPr lang="en-US" sz="2000" u="sng" dirty="0" smtClean="0"/>
              <a:t>I</a:t>
            </a:r>
            <a:r>
              <a:rPr lang="en-US" sz="2000" dirty="0" smtClean="0"/>
              <a:t>nterference </a:t>
            </a:r>
            <a:r>
              <a:rPr lang="en-US" sz="2000" u="sng" dirty="0" smtClean="0"/>
              <a:t>D</a:t>
            </a:r>
            <a:r>
              <a:rPr lang="en-US" sz="2000" dirty="0" smtClean="0"/>
              <a:t>evice)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8518663"/>
              </p:ext>
            </p:extLst>
          </p:nvPr>
        </p:nvGraphicFramePr>
        <p:xfrm>
          <a:off x="1072785" y="4467443"/>
          <a:ext cx="7406640" cy="737235"/>
        </p:xfrm>
        <a:graphic>
          <a:graphicData uri="http://schemas.openxmlformats.org/presentationml/2006/ole">
            <p:oleObj spid="_x0000_s1046" name="Document" r:id="rId4" imgW="5486198" imgH="546080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1962" y="56390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4362" y="57914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4362" y="5500594"/>
            <a:ext cx="4938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χ</a:t>
            </a:r>
            <a:r>
              <a:rPr lang="en-US" baseline="-25000" dirty="0" err="1" smtClean="0"/>
              <a:t>M</a:t>
            </a:r>
            <a:r>
              <a:rPr lang="en-US" dirty="0" smtClean="0"/>
              <a:t> = Total Molar Magnetic Susceptibility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μeff</a:t>
            </a:r>
            <a:r>
              <a:rPr lang="en-US" dirty="0" smtClean="0"/>
              <a:t> =  Magnetic Moment, Bohr </a:t>
            </a:r>
            <a:r>
              <a:rPr lang="en-US" dirty="0" err="1"/>
              <a:t>M</a:t>
            </a:r>
            <a:r>
              <a:rPr lang="en-US" dirty="0" err="1" smtClean="0"/>
              <a:t>agnetons</a:t>
            </a:r>
            <a:r>
              <a:rPr lang="en-US" dirty="0" smtClean="0"/>
              <a:t> (B.M.)</a:t>
            </a:r>
          </a:p>
          <a:p>
            <a:r>
              <a:rPr lang="en-US" dirty="0" smtClean="0"/>
              <a:t>n = number of paramagnetic 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816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NMR Evans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1</a:t>
            </a:r>
            <a:r>
              <a:rPr lang="en-US" dirty="0" smtClean="0"/>
              <a:t>H </a:t>
            </a:r>
            <a:r>
              <a:rPr lang="en-US" dirty="0"/>
              <a:t>NMR is a powerful </a:t>
            </a:r>
            <a:r>
              <a:rPr lang="en-US" dirty="0" smtClean="0"/>
              <a:t>tool for determination of magnetic susceptibility!</a:t>
            </a:r>
          </a:p>
          <a:p>
            <a:pPr lvl="1"/>
            <a:r>
              <a:rPr lang="en-US" dirty="0" smtClean="0"/>
              <a:t>NMR tube </a:t>
            </a:r>
          </a:p>
          <a:p>
            <a:pPr lvl="2"/>
            <a:r>
              <a:rPr lang="en-US" dirty="0" smtClean="0"/>
              <a:t>Sample solution</a:t>
            </a:r>
          </a:p>
          <a:p>
            <a:pPr lvl="2"/>
            <a:r>
              <a:rPr lang="en-US" dirty="0" smtClean="0"/>
              <a:t>Capillary with pure solvent</a:t>
            </a:r>
          </a:p>
          <a:p>
            <a:pPr lvl="1"/>
            <a:r>
              <a:rPr lang="en-US" dirty="0" smtClean="0"/>
              <a:t>NMR spectrum collected</a:t>
            </a:r>
          </a:p>
          <a:p>
            <a:pPr lvl="2"/>
            <a:r>
              <a:rPr lang="en-US" dirty="0" smtClean="0"/>
              <a:t>NMR solvent in capillary (shifted peak)</a:t>
            </a:r>
          </a:p>
          <a:p>
            <a:pPr lvl="2"/>
            <a:r>
              <a:rPr lang="en-US" dirty="0" smtClean="0"/>
              <a:t>NMR solvent in tube (reference peak)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85" r="45139" b="33024"/>
          <a:stretch/>
        </p:blipFill>
        <p:spPr bwMode="auto">
          <a:xfrm>
            <a:off x="6804131" y="2549951"/>
            <a:ext cx="1765300" cy="2755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8146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SQUID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1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Superconductive </a:t>
            </a:r>
            <a:r>
              <a:rPr lang="en-US" dirty="0"/>
              <a:t>quantum interference device (SQUID) is comprised of two superconductors </a:t>
            </a:r>
            <a:endParaRPr lang="en-US" dirty="0" smtClean="0"/>
          </a:p>
          <a:p>
            <a:pPr lvl="1"/>
            <a:r>
              <a:rPr lang="en-US" dirty="0" smtClean="0"/>
              <a:t>separated </a:t>
            </a:r>
            <a:r>
              <a:rPr lang="en-US" dirty="0"/>
              <a:t>by thin insulating layers to form two parallel Josephson junctions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raw data </a:t>
            </a:r>
            <a:r>
              <a:rPr lang="en-US" dirty="0" smtClean="0"/>
              <a:t>is </a:t>
            </a:r>
            <a:r>
              <a:rPr lang="en-US" dirty="0"/>
              <a:t>processed to </a:t>
            </a:r>
            <a:r>
              <a:rPr lang="en-US" dirty="0" smtClean="0"/>
              <a:t>obtain </a:t>
            </a:r>
            <a:r>
              <a:rPr lang="en-US" dirty="0"/>
              <a:t>molar paramagnetic susceptibility </a:t>
            </a:r>
            <a:r>
              <a:rPr lang="en-US" dirty="0" smtClean="0"/>
              <a:t>(</a:t>
            </a:r>
            <a:r>
              <a:rPr lang="en-US" b="1" dirty="0" err="1" smtClean="0">
                <a:latin typeface="Symbol" pitchFamily="18" charset="2"/>
              </a:rPr>
              <a:t>c</a:t>
            </a:r>
            <a:r>
              <a:rPr lang="en-US" i="1" baseline="-25000" dirty="0" err="1" smtClean="0"/>
              <a:t>M</a:t>
            </a:r>
            <a:r>
              <a:rPr lang="en-US" dirty="0"/>
              <a:t>). </a:t>
            </a:r>
          </a:p>
        </p:txBody>
      </p:sp>
      <p:pic>
        <p:nvPicPr>
          <p:cNvPr id="4" name="Picture 3" descr="https://lh3.googleusercontent.com/p5GG01k7qX6kXRwhPfsMPjrz2hwM7rLNAO8F7CVRJZ0noTnJLmlOjqDAAgWkCjTXhqLsirPz8-S_TdQjJhU_IDKlDpMjlSEOPg-Idx6lQhunyL55wMB6pidMPdSsE_wVCQ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829" y="4300764"/>
            <a:ext cx="2642235" cy="17735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97256" y="6086189"/>
            <a:ext cx="451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2. SQUID Magnetometer</a:t>
            </a:r>
          </a:p>
          <a:p>
            <a:r>
              <a:rPr lang="en-US" dirty="0" smtClean="0"/>
              <a:t>(Photo courtesy of Professor George </a:t>
            </a:r>
            <a:r>
              <a:rPr lang="en-US" dirty="0" err="1" smtClean="0"/>
              <a:t>Christou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25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0648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Johnson-Matthey MSB-Auto Magnetic Susceptibility Balance</a:t>
            </a:r>
            <a:br>
              <a:rPr lang="en-US" sz="3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190"/>
            <a:ext cx="8229600" cy="4525963"/>
          </a:xfrm>
        </p:spPr>
        <p:txBody>
          <a:bodyPr/>
          <a:lstStyle/>
          <a:p>
            <a:r>
              <a:rPr lang="en-US" dirty="0" smtClean="0"/>
              <a:t>A modified version of the </a:t>
            </a:r>
            <a:r>
              <a:rPr lang="en-US" dirty="0" err="1" smtClean="0"/>
              <a:t>Gouy</a:t>
            </a:r>
            <a:r>
              <a:rPr lang="en-US" dirty="0" smtClean="0"/>
              <a:t> balance</a:t>
            </a:r>
          </a:p>
          <a:p>
            <a:pPr lvl="1"/>
            <a:r>
              <a:rPr lang="en-US" dirty="0" smtClean="0"/>
              <a:t>Measuring </a:t>
            </a:r>
            <a:r>
              <a:rPr lang="en-US" dirty="0"/>
              <a:t>the force change on a compact magnet upon insertion of the sample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Using raw data from balance, calculate mass susceptibility </a:t>
            </a:r>
            <a:r>
              <a:rPr lang="en-US" dirty="0" smtClean="0"/>
              <a:t>(</a:t>
            </a:r>
            <a:r>
              <a:rPr lang="en-US" b="1" dirty="0" smtClean="0">
                <a:latin typeface="Symbol" pitchFamily="18" charset="2"/>
              </a:rPr>
              <a:t>c</a:t>
            </a:r>
            <a:r>
              <a:rPr lang="en-US" i="1" baseline="-25000" dirty="0" smtClean="0"/>
              <a:t>g</a:t>
            </a:r>
            <a:r>
              <a:rPr lang="en-US" dirty="0" smtClean="0"/>
              <a:t>) </a:t>
            </a:r>
          </a:p>
          <a:p>
            <a:pPr lvl="1"/>
            <a:r>
              <a:rPr lang="en-US" dirty="0"/>
              <a:t> </a:t>
            </a:r>
            <a:r>
              <a:rPr lang="en-US" b="1" dirty="0" err="1" smtClean="0">
                <a:latin typeface="Symbol" pitchFamily="18" charset="2"/>
              </a:rPr>
              <a:t>c</a:t>
            </a:r>
            <a:r>
              <a:rPr lang="en-US" i="1" baseline="-25000" dirty="0" err="1" smtClean="0"/>
              <a:t>M</a:t>
            </a:r>
            <a:r>
              <a:rPr lang="en-US" dirty="0" smtClean="0"/>
              <a:t> </a:t>
            </a:r>
            <a:r>
              <a:rPr lang="en-US" dirty="0" smtClean="0"/>
              <a:t>is then calculated from: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 smtClean="0">
                <a:latin typeface="Symbol" pitchFamily="18" charset="2"/>
              </a:rPr>
              <a:t> </a:t>
            </a:r>
            <a:r>
              <a:rPr lang="en-US" b="1" dirty="0" err="1" smtClean="0">
                <a:latin typeface="Symbol" pitchFamily="18" charset="2"/>
              </a:rPr>
              <a:t>c</a:t>
            </a:r>
            <a:r>
              <a:rPr lang="en-US" i="1" baseline="-25000" dirty="0" err="1" smtClean="0"/>
              <a:t>M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b="1" dirty="0" smtClean="0">
                <a:latin typeface="Symbol" pitchFamily="18" charset="2"/>
              </a:rPr>
              <a:t>c</a:t>
            </a:r>
            <a:r>
              <a:rPr lang="en-US" i="1" baseline="-25000" dirty="0" smtClean="0"/>
              <a:t>g</a:t>
            </a:r>
            <a:r>
              <a:rPr lang="en-US" i="1" dirty="0" smtClean="0"/>
              <a:t> </a:t>
            </a:r>
            <a:r>
              <a:rPr lang="en-US" dirty="0" smtClean="0"/>
              <a:t>M  </a:t>
            </a:r>
          </a:p>
          <a:p>
            <a:pPr marL="457200" lvl="1" indent="0">
              <a:buNone/>
            </a:pPr>
            <a:r>
              <a:rPr lang="en-US" sz="2000" dirty="0" smtClean="0"/>
              <a:t>(M = Molecular Weight)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3542" y="6252446"/>
            <a:ext cx="731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http://en.wikipedia.org/wiki/Gouy_balance</a:t>
            </a:r>
            <a:r>
              <a:rPr lang="en-US" dirty="0"/>
              <a:t> (accessed July 17, 2004)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380" y="3333217"/>
            <a:ext cx="2971800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77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951</Words>
  <Application>Microsoft Office PowerPoint</Application>
  <PresentationFormat>On-screen Show (4:3)</PresentationFormat>
  <Paragraphs>81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Document</vt:lpstr>
      <vt:lpstr>5 Slides About Magnetic Susceptibility</vt:lpstr>
      <vt:lpstr>Learning Goals</vt:lpstr>
      <vt:lpstr>Magnetic Susceptibility Source: http://en.wikipedia.org/wiki/Magnetic_susceptibility (accessed July 17, 2014)</vt:lpstr>
      <vt:lpstr>What does it tell us?</vt:lpstr>
      <vt:lpstr>What exactly is magnetism?</vt:lpstr>
      <vt:lpstr>How can we measure the magnetic susceptibility?</vt:lpstr>
      <vt:lpstr>NMR Evans Method</vt:lpstr>
      <vt:lpstr>SQUID Method</vt:lpstr>
      <vt:lpstr>Johnson-Matthey MSB-Auto Magnetic Susceptibility Balance  </vt:lpstr>
      <vt:lpstr>Calculate Magnetic Moment!</vt:lpstr>
    </vt:vector>
  </TitlesOfParts>
  <Company>The College of Wooster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Slides About Magnetic Susceptibility</dc:title>
  <dc:creator>Sibrina Collins</dc:creator>
  <cp:lastModifiedBy>Chip Nataro</cp:lastModifiedBy>
  <cp:revision>23</cp:revision>
  <dcterms:created xsi:type="dcterms:W3CDTF">2014-07-17T16:31:49Z</dcterms:created>
  <dcterms:modified xsi:type="dcterms:W3CDTF">2014-08-13T12:49:11Z</dcterms:modified>
</cp:coreProperties>
</file>