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9f07cefe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9f07cefe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9f07cefe9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9f07cefe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allow the students to individually navigate through each of the tabs of Dr. Lavallo’s website (5 minutes). Then, break the students into groups of 3-4 and allow them to answer the discussion questions. After 15-20 minutes, lead a class discussion based on the questions above.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9f07cefe9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9f07cefe9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 may need to be updated as the website evolves. These are up to date as of June, 2020. </a:t>
            </a:r>
            <a:r>
              <a:rPr lang="en"/>
              <a:t>First, allow the students to individually navigate through each of the tabs of Dr. Lavallo’s website (5 minutes). Then, break the students into groups of 3-4 and allow them to answer the discussion questions. After 15-20 minutes, lead a class discussion based on the questions above.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9f07cefe9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9f07cefe9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aculty.ucr.edu/~vincentl/index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1055" l="0" r="0" t="0"/>
          <a:stretch/>
        </p:blipFill>
        <p:spPr>
          <a:xfrm>
            <a:off x="5126225" y="3383900"/>
            <a:ext cx="1925500" cy="17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100" y="1392063"/>
            <a:ext cx="4152576" cy="21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328175" y="44800"/>
            <a:ext cx="8520600" cy="127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Exploring a</a:t>
            </a:r>
            <a:r>
              <a:rPr lang="en" sz="4000"/>
              <a:t> n</a:t>
            </a:r>
            <a:r>
              <a:rPr lang="en" sz="4000"/>
              <a:t>on-traditional path in STEM: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/>
              <a:t>Dr. Vincent Lavallo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550" y="854375"/>
            <a:ext cx="1622400" cy="24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550" y="3417950"/>
            <a:ext cx="1622400" cy="161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17301" y="3687912"/>
            <a:ext cx="2420025" cy="13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0600" y="854375"/>
            <a:ext cx="1622400" cy="328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7079475" y="3045675"/>
            <a:ext cx="1948500" cy="199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7120900" y="131750"/>
            <a:ext cx="1948500" cy="199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B.S.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442725" y="2734275"/>
            <a:ext cx="2472300" cy="233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52400" y="2553225"/>
            <a:ext cx="2205000" cy="251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2279700" y="465100"/>
            <a:ext cx="4139100" cy="1302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76200" y="465100"/>
            <a:ext cx="1493700" cy="199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 Unconventional Route</a:t>
            </a:r>
            <a:endParaRPr b="1"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050" y="3746849"/>
            <a:ext cx="1643901" cy="1232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Donald's - Wikipedia"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4675" y="572700"/>
            <a:ext cx="1303425" cy="11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450" y="572700"/>
            <a:ext cx="1177925" cy="17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2075" y="546650"/>
            <a:ext cx="2092034" cy="11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3713000" y="883550"/>
            <a:ext cx="32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+</a:t>
            </a:r>
            <a:endParaRPr b="1" sz="2000"/>
          </a:p>
        </p:txBody>
      </p:sp>
      <p:sp>
        <p:nvSpPr>
          <p:cNvPr id="77" name="Google Shape;77;p14"/>
          <p:cNvSpPr/>
          <p:nvPr/>
        </p:nvSpPr>
        <p:spPr>
          <a:xfrm>
            <a:off x="1646100" y="832725"/>
            <a:ext cx="610800" cy="369300"/>
          </a:xfrm>
          <a:prstGeom prst="rightArrow">
            <a:avLst>
              <a:gd fmla="val 50000" name="adj1"/>
              <a:gd fmla="val 450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5501" y="1871947"/>
            <a:ext cx="1177923" cy="7574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/>
          <p:nvPr/>
        </p:nvSpPr>
        <p:spPr>
          <a:xfrm flipH="1" rot="10800000">
            <a:off x="1651400" y="1872050"/>
            <a:ext cx="1459500" cy="53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2019738" y="1646725"/>
            <a:ext cx="516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solidFill>
                  <a:srgbClr val="FF0000"/>
                </a:solidFill>
              </a:rPr>
              <a:t>X</a:t>
            </a:r>
            <a:endParaRPr b="1" sz="5300">
              <a:solidFill>
                <a:srgbClr val="FF0000"/>
              </a:solidFill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484075" y="807350"/>
            <a:ext cx="553200" cy="492600"/>
          </a:xfrm>
          <a:prstGeom prst="rightArrow">
            <a:avLst>
              <a:gd fmla="val 50000" name="adj1"/>
              <a:gd fmla="val 450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 rot="5400000">
            <a:off x="7809475" y="2379050"/>
            <a:ext cx="610800" cy="492600"/>
          </a:xfrm>
          <a:prstGeom prst="rightArrow">
            <a:avLst>
              <a:gd fmla="val 50000" name="adj1"/>
              <a:gd fmla="val 450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1798" y="298225"/>
            <a:ext cx="903632" cy="107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4100" y="2801159"/>
            <a:ext cx="1948500" cy="169224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426725" y="4416975"/>
            <a:ext cx="247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Postdoc w/ Robert Grubbs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Focus: Exploratory Iron Chemistry/Catalysis</a:t>
            </a:r>
            <a:endParaRPr sz="1200"/>
          </a:p>
        </p:txBody>
      </p:sp>
      <p:sp>
        <p:nvSpPr>
          <p:cNvPr id="86" name="Google Shape;86;p14"/>
          <p:cNvSpPr txBox="1"/>
          <p:nvPr/>
        </p:nvSpPr>
        <p:spPr>
          <a:xfrm>
            <a:off x="7037150" y="1274350"/>
            <a:ext cx="224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P.I. -  Guy Bertrand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Focus: Carbenes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3048" y="3230650"/>
            <a:ext cx="903632" cy="10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6951425" y="4290075"/>
            <a:ext cx="220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P.I. - </a:t>
            </a:r>
            <a:r>
              <a:rPr lang="en" sz="1200">
                <a:solidFill>
                  <a:schemeClr val="dk1"/>
                </a:solidFill>
              </a:rPr>
              <a:t> Guy Bertrand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Focus: T.M. Catalysis, Carbenes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8161950" y="291750"/>
            <a:ext cx="1493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B.A.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Chemistry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1"/>
                </a:solidFill>
              </a:rPr>
              <a:t>4 years</a:t>
            </a:r>
            <a:endParaRPr i="1" sz="1300">
              <a:solidFill>
                <a:schemeClr val="dk1"/>
              </a:solidFill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8116675" y="3250200"/>
            <a:ext cx="1493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Ph.D</a:t>
            </a:r>
            <a:r>
              <a:rPr lang="en" sz="1300">
                <a:solidFill>
                  <a:schemeClr val="dk1"/>
                </a:solidFill>
              </a:rPr>
              <a:t>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Chemistry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2.5 years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638575" y="652538"/>
            <a:ext cx="79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</a:rPr>
              <a:t>5</a:t>
            </a:r>
            <a:r>
              <a:rPr i="1" lang="en" sz="1200">
                <a:solidFill>
                  <a:schemeClr val="dk1"/>
                </a:solidFill>
              </a:rPr>
              <a:t> years</a:t>
            </a:r>
            <a:endParaRPr i="1"/>
          </a:p>
        </p:txBody>
      </p:sp>
      <p:sp>
        <p:nvSpPr>
          <p:cNvPr id="92" name="Google Shape;92;p14"/>
          <p:cNvSpPr/>
          <p:nvPr/>
        </p:nvSpPr>
        <p:spPr>
          <a:xfrm flipH="1">
            <a:off x="6061975" y="3611475"/>
            <a:ext cx="903600" cy="492600"/>
          </a:xfrm>
          <a:prstGeom prst="rightArrow">
            <a:avLst>
              <a:gd fmla="val 50000" name="adj1"/>
              <a:gd fmla="val 450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 flipH="1">
            <a:off x="2509650" y="3645075"/>
            <a:ext cx="795300" cy="492600"/>
          </a:xfrm>
          <a:prstGeom prst="rightArrow">
            <a:avLst>
              <a:gd fmla="val 50000" name="adj1"/>
              <a:gd fmla="val 450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973" y="2609750"/>
            <a:ext cx="903632" cy="10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190700" y="2832350"/>
            <a:ext cx="1242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Professor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of </a:t>
            </a:r>
            <a:r>
              <a:rPr b="1" lang="en" sz="1300">
                <a:solidFill>
                  <a:schemeClr val="dk1"/>
                </a:solidFill>
              </a:rPr>
              <a:t>Chemistry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 - Website Navigation 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181375" y="591600"/>
            <a:ext cx="8993100" cy="45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425" u="sng">
                <a:solidFill>
                  <a:schemeClr val="dk1"/>
                </a:solidFill>
              </a:rPr>
              <a:t>Directions</a:t>
            </a:r>
            <a:r>
              <a:rPr lang="en" sz="1425">
                <a:solidFill>
                  <a:schemeClr val="dk1"/>
                </a:solidFill>
              </a:rPr>
              <a:t>: Individually, please take 5 minutes and navigate through Dr. Lavallo’s website using the tabs at the top of the page (</a:t>
            </a:r>
            <a:r>
              <a:rPr lang="en" sz="1425" u="sng">
                <a:solidFill>
                  <a:schemeClr val="hlink"/>
                </a:solidFill>
                <a:hlinkClick r:id="rId3"/>
              </a:rPr>
              <a:t>https://faculty.ucr.edu/~vincentl/index.html</a:t>
            </a:r>
            <a:r>
              <a:rPr lang="en" sz="1425">
                <a:solidFill>
                  <a:schemeClr val="dk1"/>
                </a:solidFill>
              </a:rPr>
              <a:t>). Afterwards, break into groups of 3-4 and discuss the following questions: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25"/>
              <a:buAutoNum type="arabicPeriod"/>
            </a:pPr>
            <a:r>
              <a:rPr lang="en" sz="1425">
                <a:solidFill>
                  <a:schemeClr val="dk1"/>
                </a:solidFill>
              </a:rPr>
              <a:t>How did you navigate this website? 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AutoNum type="arabicPeriod"/>
            </a:pPr>
            <a:r>
              <a:rPr lang="en" sz="1425">
                <a:solidFill>
                  <a:schemeClr val="dk1"/>
                </a:solidFill>
              </a:rPr>
              <a:t>Where did you find the contact information?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AutoNum type="arabicPeriod"/>
            </a:pPr>
            <a:r>
              <a:rPr lang="en" sz="1425">
                <a:solidFill>
                  <a:schemeClr val="dk1"/>
                </a:solidFill>
              </a:rPr>
              <a:t>What types of molecules does Dr. Lavallo work with?</a:t>
            </a:r>
            <a:endParaRPr sz="1425">
              <a:solidFill>
                <a:schemeClr val="dk1"/>
              </a:solidFill>
            </a:endParaRPr>
          </a:p>
          <a:p>
            <a:pPr indent="-32543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5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What research topics does Dr. Lavallo investigate?</a:t>
            </a:r>
            <a:endParaRPr sz="14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How many publications does he have on his website? How many post-tenure?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AutoNum type="arabicPeriod"/>
            </a:pPr>
            <a:r>
              <a:rPr lang="en" sz="1425">
                <a:solidFill>
                  <a:schemeClr val="dk1"/>
                </a:solidFill>
              </a:rPr>
              <a:t>Where does the research funding come from? What current funding sources does he have?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AutoNum type="arabicPeriod"/>
            </a:pPr>
            <a:r>
              <a:rPr lang="en" sz="1425">
                <a:solidFill>
                  <a:schemeClr val="dk1"/>
                </a:solidFill>
              </a:rPr>
              <a:t>What does Dr. Lavallo do in the community?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AutoNum type="arabicPeriod"/>
            </a:pPr>
            <a:r>
              <a:rPr lang="en" sz="1425">
                <a:solidFill>
                  <a:schemeClr val="dk1"/>
                </a:solidFill>
              </a:rPr>
              <a:t>How many graduate students and undergrads are in his lab?</a:t>
            </a:r>
            <a:endParaRPr sz="1425">
              <a:solidFill>
                <a:schemeClr val="dk1"/>
              </a:solidFill>
            </a:endParaRPr>
          </a:p>
          <a:p>
            <a:pPr indent="-319087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AutoNum type="arabicPeriod"/>
            </a:pPr>
            <a:r>
              <a:rPr lang="en" sz="1425">
                <a:solidFill>
                  <a:schemeClr val="dk1"/>
                </a:solidFill>
              </a:rPr>
              <a:t>How could you contact Dr. Lavallo?</a:t>
            </a:r>
            <a:endParaRPr sz="142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 to the </a:t>
            </a:r>
            <a:r>
              <a:rPr lang="en"/>
              <a:t>Discussion Questions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48025" y="555025"/>
            <a:ext cx="8803800" cy="4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How did you navigate this website? 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Systematically clicked on each tab and read the relevant information 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Where did you find the contact information?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The tabs that say “Vincent Lavallo” and “Contact”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What types of molecules does Dr. Lavallo work with?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Carboranes, carbenes, metal catalysts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W</a:t>
            </a:r>
            <a:r>
              <a:rPr lang="en" sz="1300">
                <a:solidFill>
                  <a:schemeClr val="dk1"/>
                </a:solidFill>
              </a:rPr>
              <a:t>hat research topics does Dr. Lavallo investigate?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Synthetic inorganic chemistry, catalysis, electrolytes, radical chemistry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How many publications does he have on his website? How many post-tenure?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36 publications, 17 post-tenure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Where does the research funding come from? What current funding sources does he have?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Mostly from government agencies like the National Science Foundation (NSF), DARPA. Others include awards, ACS and Lawrence Livermore National Security.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What does Dr. Lavallo do in the community?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High </a:t>
            </a:r>
            <a:r>
              <a:rPr lang="en" sz="1300">
                <a:solidFill>
                  <a:srgbClr val="FF0000"/>
                </a:solidFill>
              </a:rPr>
              <a:t>School Outreach programs providing research experience to interested students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How many graduate students and undergrads are in his lab?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6 Graduates and 0 undergrads (as of June 2022) </a:t>
            </a:r>
            <a:endParaRPr sz="1300">
              <a:solidFill>
                <a:srgbClr val="FF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How could you </a:t>
            </a:r>
            <a:r>
              <a:rPr lang="en" sz="1300">
                <a:solidFill>
                  <a:schemeClr val="dk1"/>
                </a:solidFill>
              </a:rPr>
              <a:t>contact Dr. Lavallo?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AutoNum type="alphaLcPeriod"/>
            </a:pPr>
            <a:r>
              <a:rPr lang="en" sz="1300">
                <a:solidFill>
                  <a:srgbClr val="FF0000"/>
                </a:solidFill>
              </a:rPr>
              <a:t>Email, phone</a:t>
            </a:r>
            <a:endParaRPr sz="1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" sz="2420"/>
              <a:t>Dr. Lavallo and his </a:t>
            </a:r>
            <a:r>
              <a:rPr lang="en" sz="2420"/>
              <a:t>visiting scholar and friend, Hosea Nelson</a:t>
            </a:r>
            <a:endParaRPr sz="2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" sz="2420"/>
              <a:t> (Professor of Chemistry, Caltech)</a:t>
            </a:r>
            <a:endParaRPr sz="2420"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0151" y="1511775"/>
            <a:ext cx="3803702" cy="285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098" y="1285775"/>
            <a:ext cx="903632" cy="1077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LA Bruins men's basketball - Wikipedia"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0150" y="1504000"/>
            <a:ext cx="1164818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