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5" r:id="rId3"/>
    <p:sldId id="266" r:id="rId4"/>
    <p:sldId id="257" r:id="rId5"/>
    <p:sldId id="267" r:id="rId6"/>
    <p:sldId id="260" r:id="rId7"/>
    <p:sldId id="259" r:id="rId8"/>
    <p:sldId id="261" r:id="rId9"/>
    <p:sldId id="263" r:id="rId10"/>
    <p:sldId id="258" r:id="rId11"/>
    <p:sldId id="262" r:id="rId12"/>
    <p:sldId id="264"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D676BCA-7652-4486-BDA0-7E56BDCCB070}">
          <p14:sldIdLst>
            <p14:sldId id="256"/>
            <p14:sldId id="265"/>
            <p14:sldId id="266"/>
            <p14:sldId id="257"/>
            <p14:sldId id="267"/>
            <p14:sldId id="260"/>
            <p14:sldId id="259"/>
            <p14:sldId id="261"/>
            <p14:sldId id="263"/>
            <p14:sldId id="258"/>
            <p14:sldId id="262"/>
            <p14:sldId id="264"/>
            <p14:sldId id="26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72101" autoAdjust="0"/>
  </p:normalViewPr>
  <p:slideViewPr>
    <p:cSldViewPr snapToGrid="0">
      <p:cViewPr>
        <p:scale>
          <a:sx n="61" d="100"/>
          <a:sy n="61" d="100"/>
        </p:scale>
        <p:origin x="1593" y="1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A02A9B-A4EF-4621-B350-7D846DC7BB92}" type="datetimeFigureOut">
              <a:rPr lang="en-US" smtClean="0"/>
              <a:t>6/18/2020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19CE96-5E6E-43FD-B23D-DBD7E7AB4841}" type="slidenum">
              <a:rPr lang="en-US" smtClean="0"/>
              <a:t>‹#›</a:t>
            </a:fld>
            <a:endParaRPr lang="en-US"/>
          </a:p>
        </p:txBody>
      </p:sp>
    </p:spTree>
    <p:extLst>
      <p:ext uri="{BB962C8B-B14F-4D97-AF65-F5344CB8AC3E}">
        <p14:creationId xmlns:p14="http://schemas.microsoft.com/office/powerpoint/2010/main" val="3012589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n.wikipedia.org/wiki/History_of_chemistry#cite_note-ephotos-5"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hssonline.org/resources/teaching/teaching_nonwestern/teaching_nonwestern_china/"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Modern chemistry has adopted the model that uses atoms and molecules to explain how matter behaves. This model was evolved over more than a century and has endured because it successfully explains many of our observations of the physical world. This Compound Chem figure lists the 5 chemists who influenced the development of the atomic model.</a:t>
            </a:r>
          </a:p>
          <a:p>
            <a:endParaRPr lang="en-US" dirty="0"/>
          </a:p>
          <a:p>
            <a:r>
              <a:rPr lang="en-US" dirty="0"/>
              <a:t>In the next slide, we will examine the geographical origins of these 5 scientists.</a:t>
            </a:r>
          </a:p>
        </p:txBody>
      </p:sp>
      <p:sp>
        <p:nvSpPr>
          <p:cNvPr id="4" name="Slide Number Placeholder 3"/>
          <p:cNvSpPr>
            <a:spLocks noGrp="1"/>
          </p:cNvSpPr>
          <p:nvPr>
            <p:ph type="sldNum" sz="quarter" idx="5"/>
          </p:nvPr>
        </p:nvSpPr>
        <p:spPr/>
        <p:txBody>
          <a:bodyPr/>
          <a:lstStyle/>
          <a:p>
            <a:fld id="{DA19CE96-5E6E-43FD-B23D-DBD7E7AB4841}" type="slidenum">
              <a:rPr lang="en-US" smtClean="0"/>
              <a:t>2</a:t>
            </a:fld>
            <a:endParaRPr lang="en-US"/>
          </a:p>
        </p:txBody>
      </p:sp>
    </p:spTree>
    <p:extLst>
      <p:ext uri="{BB962C8B-B14F-4D97-AF65-F5344CB8AC3E}">
        <p14:creationId xmlns:p14="http://schemas.microsoft.com/office/powerpoint/2010/main" val="4260613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modern atomic theory was the product of chemists from Europe/the Western world, the use of this theory and the practice of modern chemistry has grown to be worldwide. These scientific principles and ideas are taught to students across the globe and chemistry research from every continent is being published and advancing the field each day. Professional chemical societies </a:t>
            </a:r>
          </a:p>
        </p:txBody>
      </p:sp>
      <p:sp>
        <p:nvSpPr>
          <p:cNvPr id="4" name="Slide Number Placeholder 3"/>
          <p:cNvSpPr>
            <a:spLocks noGrp="1"/>
          </p:cNvSpPr>
          <p:nvPr>
            <p:ph type="sldNum" sz="quarter" idx="5"/>
          </p:nvPr>
        </p:nvSpPr>
        <p:spPr/>
        <p:txBody>
          <a:bodyPr/>
          <a:lstStyle/>
          <a:p>
            <a:fld id="{DA19CE96-5E6E-43FD-B23D-DBD7E7AB4841}" type="slidenum">
              <a:rPr lang="en-US" smtClean="0"/>
              <a:t>13</a:t>
            </a:fld>
            <a:endParaRPr lang="en-US"/>
          </a:p>
        </p:txBody>
      </p:sp>
    </p:spTree>
    <p:extLst>
      <p:ext uri="{BB962C8B-B14F-4D97-AF65-F5344CB8AC3E}">
        <p14:creationId xmlns:p14="http://schemas.microsoft.com/office/powerpoint/2010/main" val="3093421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Dalton, Thomson and Rutherford were British. Rutherford’s nationality was New Zealander but he was a British citizen born to British parents and lived in England for half his life.</a:t>
            </a:r>
          </a:p>
          <a:p>
            <a:r>
              <a:rPr lang="en-US" dirty="0"/>
              <a:t>Bohr was from Denmark</a:t>
            </a:r>
          </a:p>
          <a:p>
            <a:r>
              <a:rPr lang="en-US" dirty="0"/>
              <a:t>Schrodinger was from Austria</a:t>
            </a:r>
          </a:p>
          <a:p>
            <a:endParaRPr lang="en-US" dirty="0"/>
          </a:p>
          <a:p>
            <a:r>
              <a:rPr lang="en-US" dirty="0"/>
              <a:t>According to this map, it may appear that chemistry is entirely a European/Western science that was practiced by privileged, white men. While the development of modern atomic theory took place in Europe, in fact chemistry was being practiced all around the world for centuries/</a:t>
            </a:r>
            <a:r>
              <a:rPr lang="en-US" dirty="0" err="1"/>
              <a:t>millenia</a:t>
            </a:r>
            <a:r>
              <a:rPr lang="en-US" dirty="0"/>
              <a:t> before that.</a:t>
            </a:r>
          </a:p>
        </p:txBody>
      </p:sp>
      <p:sp>
        <p:nvSpPr>
          <p:cNvPr id="4" name="Slide Number Placeholder 3"/>
          <p:cNvSpPr>
            <a:spLocks noGrp="1"/>
          </p:cNvSpPr>
          <p:nvPr>
            <p:ph type="sldNum" sz="quarter" idx="5"/>
          </p:nvPr>
        </p:nvSpPr>
        <p:spPr/>
        <p:txBody>
          <a:bodyPr/>
          <a:lstStyle/>
          <a:p>
            <a:fld id="{DA19CE96-5E6E-43FD-B23D-DBD7E7AB4841}" type="slidenum">
              <a:rPr lang="en-US" smtClean="0"/>
              <a:t>3</a:t>
            </a:fld>
            <a:endParaRPr lang="en-US"/>
          </a:p>
        </p:txBody>
      </p:sp>
    </p:spTree>
    <p:extLst>
      <p:ext uri="{BB962C8B-B14F-4D97-AF65-F5344CB8AC3E}">
        <p14:creationId xmlns:p14="http://schemas.microsoft.com/office/powerpoint/2010/main" val="3307990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achievements of Dalton, Thomson, Rutherford, Bohr, and Schrodinger did not take place in vacuum where chemistry did not exist before. Various forms of chemistry had been practiced for centuries throughout the world and certainly would have influenced these scholars.</a:t>
            </a:r>
          </a:p>
        </p:txBody>
      </p:sp>
      <p:sp>
        <p:nvSpPr>
          <p:cNvPr id="4" name="Slide Number Placeholder 3"/>
          <p:cNvSpPr>
            <a:spLocks noGrp="1"/>
          </p:cNvSpPr>
          <p:nvPr>
            <p:ph type="sldNum" sz="quarter" idx="5"/>
          </p:nvPr>
        </p:nvSpPr>
        <p:spPr/>
        <p:txBody>
          <a:bodyPr/>
          <a:lstStyle/>
          <a:p>
            <a:fld id="{DA19CE96-5E6E-43FD-B23D-DBD7E7AB4841}" type="slidenum">
              <a:rPr lang="en-US" smtClean="0"/>
              <a:t>4</a:t>
            </a:fld>
            <a:endParaRPr lang="en-US"/>
          </a:p>
        </p:txBody>
      </p:sp>
    </p:spTree>
    <p:extLst>
      <p:ext uri="{BB962C8B-B14F-4D97-AF65-F5344CB8AC3E}">
        <p14:creationId xmlns:p14="http://schemas.microsoft.com/office/powerpoint/2010/main" val="1567266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practice of chemistry is not limited to using the atomic/molecular model. This is a list of technologies that involve chemistry and chemistry techniques that do not require invoking the atomic model.</a:t>
            </a:r>
          </a:p>
          <a:p>
            <a:endParaRPr lang="en-US" dirty="0"/>
          </a:p>
          <a:p>
            <a:r>
              <a:rPr lang="en-US" dirty="0"/>
              <a:t>The following slides outline some of the chemistry practices and achievements in non-Western parts of the world. There are undoubtedly many more examples that were carried out by indigenous peoples in all areas of the world that are not known due to lack of records from those times.</a:t>
            </a:r>
          </a:p>
        </p:txBody>
      </p:sp>
      <p:sp>
        <p:nvSpPr>
          <p:cNvPr id="4" name="Slide Number Placeholder 3"/>
          <p:cNvSpPr>
            <a:spLocks noGrp="1"/>
          </p:cNvSpPr>
          <p:nvPr>
            <p:ph type="sldNum" sz="quarter" idx="5"/>
          </p:nvPr>
        </p:nvSpPr>
        <p:spPr/>
        <p:txBody>
          <a:bodyPr/>
          <a:lstStyle/>
          <a:p>
            <a:fld id="{DA19CE96-5E6E-43FD-B23D-DBD7E7AB4841}" type="slidenum">
              <a:rPr lang="en-US" smtClean="0"/>
              <a:t>5</a:t>
            </a:fld>
            <a:endParaRPr lang="en-US"/>
          </a:p>
        </p:txBody>
      </p:sp>
    </p:spTree>
    <p:extLst>
      <p:ext uri="{BB962C8B-B14F-4D97-AF65-F5344CB8AC3E}">
        <p14:creationId xmlns:p14="http://schemas.microsoft.com/office/powerpoint/2010/main" val="217338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idea of the existence of atoms was formulated centuries before Dalton, Thomson, Rutherford, Bohr, and Schrodinger further developed the modern model.</a:t>
            </a:r>
          </a:p>
        </p:txBody>
      </p:sp>
      <p:sp>
        <p:nvSpPr>
          <p:cNvPr id="4" name="Slide Number Placeholder 3"/>
          <p:cNvSpPr>
            <a:spLocks noGrp="1"/>
          </p:cNvSpPr>
          <p:nvPr>
            <p:ph type="sldNum" sz="quarter" idx="5"/>
          </p:nvPr>
        </p:nvSpPr>
        <p:spPr/>
        <p:txBody>
          <a:bodyPr/>
          <a:lstStyle/>
          <a:p>
            <a:fld id="{DA19CE96-5E6E-43FD-B23D-DBD7E7AB4841}" type="slidenum">
              <a:rPr lang="en-US" smtClean="0"/>
              <a:t>6</a:t>
            </a:fld>
            <a:endParaRPr lang="en-US"/>
          </a:p>
        </p:txBody>
      </p:sp>
    </p:spTree>
    <p:extLst>
      <p:ext uri="{BB962C8B-B14F-4D97-AF65-F5344CB8AC3E}">
        <p14:creationId xmlns:p14="http://schemas.microsoft.com/office/powerpoint/2010/main" val="2381683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civilizations (Mayan, Greek, Indian, Chinese) described the physical world using the theory of elements.</a:t>
            </a:r>
          </a:p>
        </p:txBody>
      </p:sp>
      <p:sp>
        <p:nvSpPr>
          <p:cNvPr id="4" name="Slide Number Placeholder 3"/>
          <p:cNvSpPr>
            <a:spLocks noGrp="1"/>
          </p:cNvSpPr>
          <p:nvPr>
            <p:ph type="sldNum" sz="quarter" idx="5"/>
          </p:nvPr>
        </p:nvSpPr>
        <p:spPr/>
        <p:txBody>
          <a:bodyPr/>
          <a:lstStyle/>
          <a:p>
            <a:fld id="{DA19CE96-5E6E-43FD-B23D-DBD7E7AB4841}" type="slidenum">
              <a:rPr lang="en-US" smtClean="0"/>
              <a:t>7</a:t>
            </a:fld>
            <a:endParaRPr lang="en-US"/>
          </a:p>
        </p:txBody>
      </p:sp>
    </p:spTree>
    <p:extLst>
      <p:ext uri="{BB962C8B-B14F-4D97-AF65-F5344CB8AC3E}">
        <p14:creationId xmlns:p14="http://schemas.microsoft.com/office/powerpoint/2010/main" val="1048324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term chemistry comes from al-</a:t>
            </a:r>
            <a:r>
              <a:rPr lang="en-US" dirty="0" err="1"/>
              <a:t>kemi</a:t>
            </a:r>
            <a:r>
              <a:rPr lang="en-US" dirty="0"/>
              <a:t>.</a:t>
            </a:r>
          </a:p>
          <a:p>
            <a:r>
              <a:rPr lang="en-US" dirty="0"/>
              <a:t>One of the oldest known examples of early human chemistry is a 100,000-year-old ochre-processing workshop in South Africa. Ochre is a type of pigment derived from ferric acid, sand, and clay. (</a:t>
            </a:r>
            <a:r>
              <a:rPr lang="en-US" dirty="0">
                <a:hlinkClick r:id="rId3"/>
              </a:rPr>
              <a:t>https://en.wikipedia.org/wiki/History_of_chemistry#cite_note-ephotos-5</a:t>
            </a:r>
            <a:r>
              <a:rPr lang="en-US" dirty="0"/>
              <a:t> Accessed 19 JUN 2020) </a:t>
            </a:r>
          </a:p>
        </p:txBody>
      </p:sp>
      <p:sp>
        <p:nvSpPr>
          <p:cNvPr id="4" name="Slide Number Placeholder 3"/>
          <p:cNvSpPr>
            <a:spLocks noGrp="1"/>
          </p:cNvSpPr>
          <p:nvPr>
            <p:ph type="sldNum" sz="quarter" idx="5"/>
          </p:nvPr>
        </p:nvSpPr>
        <p:spPr/>
        <p:txBody>
          <a:bodyPr/>
          <a:lstStyle/>
          <a:p>
            <a:fld id="{DA19CE96-5E6E-43FD-B23D-DBD7E7AB4841}" type="slidenum">
              <a:rPr lang="en-US" smtClean="0"/>
              <a:t>8</a:t>
            </a:fld>
            <a:endParaRPr lang="en-US"/>
          </a:p>
        </p:txBody>
      </p:sp>
    </p:spTree>
    <p:extLst>
      <p:ext uri="{BB962C8B-B14F-4D97-AF65-F5344CB8AC3E}">
        <p14:creationId xmlns:p14="http://schemas.microsoft.com/office/powerpoint/2010/main" val="89043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It may be interesting for students to realize that the common lab techniques still used and taught today were developed before the common era.</a:t>
            </a:r>
          </a:p>
          <a:p>
            <a:r>
              <a:rPr lang="en-US" dirty="0"/>
              <a:t>Both scientists were Arab/Persian from the Islamic Golden Age.</a:t>
            </a:r>
          </a:p>
          <a:p>
            <a:endParaRPr lang="en-US" dirty="0"/>
          </a:p>
          <a:p>
            <a:r>
              <a:rPr lang="en-US" dirty="0"/>
              <a:t>The works of </a:t>
            </a:r>
            <a:r>
              <a:rPr lang="en-US" sz="1200" dirty="0" err="1">
                <a:solidFill>
                  <a:schemeClr val="bg1"/>
                </a:solidFill>
              </a:rPr>
              <a:t>Jābir</a:t>
            </a:r>
            <a:r>
              <a:rPr lang="en-US" sz="1200" dirty="0">
                <a:solidFill>
                  <a:schemeClr val="bg1"/>
                </a:solidFill>
              </a:rPr>
              <a:t> ibn </a:t>
            </a:r>
            <a:r>
              <a:rPr lang="en-US" sz="1200" dirty="0" err="1">
                <a:solidFill>
                  <a:schemeClr val="bg1"/>
                </a:solidFill>
              </a:rPr>
              <a:t>Ḥayyān</a:t>
            </a:r>
            <a:r>
              <a:rPr lang="en-US" sz="1200" dirty="0">
                <a:solidFill>
                  <a:schemeClr val="bg1"/>
                </a:solidFill>
              </a:rPr>
              <a:t> total 3000 articles and treatises. The exact identity of the author(s) of these works is not known.</a:t>
            </a:r>
          </a:p>
          <a:p>
            <a:endParaRPr lang="en-US" sz="1200" dirty="0">
              <a:solidFill>
                <a:schemeClr val="bg1"/>
              </a:solidFill>
            </a:endParaRPr>
          </a:p>
          <a:p>
            <a:r>
              <a:rPr lang="en-US" sz="1200" dirty="0">
                <a:solidFill>
                  <a:schemeClr val="bg1"/>
                </a:solidFill>
              </a:rPr>
              <a:t>Muhammad ibn Zakariya al-</a:t>
            </a:r>
            <a:r>
              <a:rPr lang="en-US" sz="1200" dirty="0" err="1">
                <a:solidFill>
                  <a:schemeClr val="bg1"/>
                </a:solidFill>
              </a:rPr>
              <a:t>Razi</a:t>
            </a:r>
            <a:r>
              <a:rPr lang="en-US" sz="1200" dirty="0">
                <a:solidFill>
                  <a:schemeClr val="bg1"/>
                </a:solidFill>
              </a:rPr>
              <a:t> is also noted for his contributions to medicine.</a:t>
            </a:r>
            <a:endParaRPr lang="en-US" dirty="0"/>
          </a:p>
        </p:txBody>
      </p:sp>
      <p:sp>
        <p:nvSpPr>
          <p:cNvPr id="4" name="Slide Number Placeholder 3"/>
          <p:cNvSpPr>
            <a:spLocks noGrp="1"/>
          </p:cNvSpPr>
          <p:nvPr>
            <p:ph type="sldNum" sz="quarter" idx="5"/>
          </p:nvPr>
        </p:nvSpPr>
        <p:spPr/>
        <p:txBody>
          <a:bodyPr/>
          <a:lstStyle/>
          <a:p>
            <a:fld id="{DA19CE96-5E6E-43FD-B23D-DBD7E7AB4841}" type="slidenum">
              <a:rPr lang="en-US" smtClean="0"/>
              <a:t>9</a:t>
            </a:fld>
            <a:endParaRPr lang="en-US"/>
          </a:p>
        </p:txBody>
      </p:sp>
    </p:spTree>
    <p:extLst>
      <p:ext uri="{BB962C8B-B14F-4D97-AF65-F5344CB8AC3E}">
        <p14:creationId xmlns:p14="http://schemas.microsoft.com/office/powerpoint/2010/main" val="3457421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“By the Han dynasty (206 BC – 220 AD) comprehensive cosmological views of the universe had been developed by the </a:t>
            </a:r>
            <a:r>
              <a:rPr lang="en-US" sz="1200" b="0" i="0" kern="1200" dirty="0" err="1">
                <a:solidFill>
                  <a:schemeClr val="tx1"/>
                </a:solidFill>
                <a:effectLst/>
                <a:latin typeface="+mn-lt"/>
                <a:ea typeface="+mn-ea"/>
                <a:cs typeface="+mn-cs"/>
              </a:rPr>
              <a:t>Daoists</a:t>
            </a:r>
            <a:r>
              <a:rPr lang="en-US" sz="1200" b="0" i="0" kern="1200" dirty="0">
                <a:solidFill>
                  <a:schemeClr val="tx1"/>
                </a:solidFill>
                <a:effectLst/>
                <a:latin typeface="+mn-lt"/>
                <a:ea typeface="+mn-ea"/>
                <a:cs typeface="+mn-cs"/>
              </a:rPr>
              <a:t>  based on a few universal principles: yin and yang complementarity, the relations and correspondences of </a:t>
            </a:r>
            <a:r>
              <a:rPr lang="en-US" sz="1200" b="0" i="0" kern="1200" dirty="0" err="1">
                <a:solidFill>
                  <a:schemeClr val="tx1"/>
                </a:solidFill>
                <a:effectLst/>
                <a:latin typeface="+mn-lt"/>
                <a:ea typeface="+mn-ea"/>
                <a:cs typeface="+mn-cs"/>
              </a:rPr>
              <a:t>wu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xing</a:t>
            </a:r>
            <a:r>
              <a:rPr lang="en-US" sz="1200" b="0" i="0" kern="1200" dirty="0">
                <a:solidFill>
                  <a:schemeClr val="tx1"/>
                </a:solidFill>
                <a:effectLst/>
                <a:latin typeface="+mn-lt"/>
                <a:ea typeface="+mn-ea"/>
                <a:cs typeface="+mn-cs"/>
              </a:rPr>
              <a:t> (the five phases of the universe: wood, fire, earth, metal, and water), together with notions of qi (vital force, or “matter-energy”) and li (natural order, or organizing principle).”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t>
            </a:r>
            <a:r>
              <a:rPr lang="en-US" sz="1200" dirty="0">
                <a:hlinkClick r:id="rId3"/>
              </a:rPr>
              <a:t>https://hssonline.org/resources/teaching/teaching_nonwestern/teaching_nonwestern_china/</a:t>
            </a:r>
            <a:r>
              <a:rPr lang="en-US" sz="1200" dirty="0"/>
              <a:t>. Accessed 21 MAY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To me, the idea of natural order foreshadows the development of the periodic table while the idea of “matter-energy” evokes thermochemistry. </a:t>
            </a:r>
          </a:p>
          <a:p>
            <a:endParaRPr lang="en-US" dirty="0"/>
          </a:p>
          <a:p>
            <a:r>
              <a:rPr lang="en-US" dirty="0"/>
              <a:t>Gunpowder (black powder) is the first chemical explosive to be developed. It is composed of sulfur, charcoal (carbon), and saltpeter (KNO</a:t>
            </a:r>
            <a:r>
              <a:rPr lang="en-US" baseline="-25000" dirty="0"/>
              <a:t>3</a:t>
            </a:r>
            <a:r>
              <a:rPr lang="en-US" dirty="0"/>
              <a:t>). The development of gunpowder enabled other significant advances in warfare (guns, artillery) as well as non-military applications (fireworks, explosives for mining and tunneling).</a:t>
            </a:r>
          </a:p>
        </p:txBody>
      </p:sp>
      <p:sp>
        <p:nvSpPr>
          <p:cNvPr id="4" name="Slide Number Placeholder 3"/>
          <p:cNvSpPr>
            <a:spLocks noGrp="1"/>
          </p:cNvSpPr>
          <p:nvPr>
            <p:ph type="sldNum" sz="quarter" idx="5"/>
          </p:nvPr>
        </p:nvSpPr>
        <p:spPr/>
        <p:txBody>
          <a:bodyPr/>
          <a:lstStyle/>
          <a:p>
            <a:fld id="{DA19CE96-5E6E-43FD-B23D-DBD7E7AB4841}" type="slidenum">
              <a:rPr lang="en-US" smtClean="0"/>
              <a:t>11</a:t>
            </a:fld>
            <a:endParaRPr lang="en-US"/>
          </a:p>
        </p:txBody>
      </p:sp>
    </p:spTree>
    <p:extLst>
      <p:ext uri="{BB962C8B-B14F-4D97-AF65-F5344CB8AC3E}">
        <p14:creationId xmlns:p14="http://schemas.microsoft.com/office/powerpoint/2010/main" val="2653147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B03A61-159B-4531-8323-4D3C158745E4}"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158176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B03A61-159B-4531-8323-4D3C158745E4}"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1272172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B03A61-159B-4531-8323-4D3C158745E4}"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262744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B03A61-159B-4531-8323-4D3C158745E4}"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104418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4B03A61-159B-4531-8323-4D3C158745E4}" type="datetimeFigureOut">
              <a:rPr lang="en-US" smtClean="0"/>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174685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B03A61-159B-4531-8323-4D3C158745E4}"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611382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B03A61-159B-4531-8323-4D3C158745E4}" type="datetimeFigureOut">
              <a:rPr lang="en-US" smtClean="0"/>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4030171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B03A61-159B-4531-8323-4D3C158745E4}" type="datetimeFigureOut">
              <a:rPr lang="en-US" smtClean="0"/>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2829005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03A61-159B-4531-8323-4D3C158745E4}" type="datetimeFigureOut">
              <a:rPr lang="en-US" smtClean="0"/>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1447058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B03A61-159B-4531-8323-4D3C158745E4}"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3874103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4B03A61-159B-4531-8323-4D3C158745E4}" type="datetimeFigureOut">
              <a:rPr lang="en-US" smtClean="0"/>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F6054-52FA-495A-ABD7-C78B1EEDE48D}" type="slidenum">
              <a:rPr lang="en-US" smtClean="0"/>
              <a:t>‹#›</a:t>
            </a:fld>
            <a:endParaRPr lang="en-US"/>
          </a:p>
        </p:txBody>
      </p:sp>
    </p:spTree>
    <p:extLst>
      <p:ext uri="{BB962C8B-B14F-4D97-AF65-F5344CB8AC3E}">
        <p14:creationId xmlns:p14="http://schemas.microsoft.com/office/powerpoint/2010/main" val="2473551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B03A61-159B-4531-8323-4D3C158745E4}" type="datetimeFigureOut">
              <a:rPr lang="en-US" smtClean="0"/>
              <a:t>6/18/2020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F6054-52FA-495A-ABD7-C78B1EEDE48D}" type="slidenum">
              <a:rPr lang="en-US" smtClean="0"/>
              <a:t>‹#›</a:t>
            </a:fld>
            <a:endParaRPr lang="en-US"/>
          </a:p>
        </p:txBody>
      </p:sp>
    </p:spTree>
    <p:extLst>
      <p:ext uri="{BB962C8B-B14F-4D97-AF65-F5344CB8AC3E}">
        <p14:creationId xmlns:p14="http://schemas.microsoft.com/office/powerpoint/2010/main" val="2371631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hyperlink" Target="http://www.ionicviper.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History_of_metallurgy_in_the_Indian_subcontinent"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s://en.wikipedia.org/wiki/Fireworks#History" TargetMode="External"/><Relationship Id="rId5" Type="http://schemas.openxmlformats.org/officeDocument/2006/relationships/hyperlink" Target="https://en.wikipedia.org/wiki/History_of_gunpowder" TargetMode="External"/><Relationship Id="rId4" Type="http://schemas.openxmlformats.org/officeDocument/2006/relationships/hyperlink" Target="https://hssonline.org/resources/teaching/teaching_nonwestern/teaching_nonwestern_chin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List_of_inventions_and_innovations_of_indigenous_Americans" TargetMode="External"/><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s://www.compoundchem.com/2016/10/13/atomicmodels/"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Standing_on_the_shoulders_of_giants"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en.wikipedia.org/wiki/History_of_chemistry#cite_note-ephotos-5"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hyperlink" Target="https://en.wikipedia.org/wiki/History_of_chemistry#cite_note-ephotos-5"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hyperlink" Target="https://hssonline.org/resources/teaching/teaching_nonwestern/teaching_nonwestern_africa/"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 Id="rId5" Type="http://schemas.openxmlformats.org/officeDocument/2006/relationships/hyperlink" Target="https://en.wikipedia.org/wiki/Muhammad_ibn_Zakariya_al-Razi#Alchemy" TargetMode="External"/><Relationship Id="rId4" Type="http://schemas.openxmlformats.org/officeDocument/2006/relationships/hyperlink" Target="https://en.wikipedia.org/wiki/Jabir_ibn_Hayy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287" y="1122363"/>
            <a:ext cx="8695426" cy="2387600"/>
          </a:xfrm>
        </p:spPr>
        <p:txBody>
          <a:bodyPr>
            <a:normAutofit/>
          </a:bodyPr>
          <a:lstStyle/>
          <a:p>
            <a:r>
              <a:rPr lang="en-US" dirty="0"/>
              <a:t>Pre-Modern Chemistry: </a:t>
            </a:r>
            <a:br>
              <a:rPr lang="en-US" dirty="0"/>
            </a:br>
            <a:r>
              <a:rPr lang="en-US" dirty="0"/>
              <a:t>A Brief World History</a:t>
            </a:r>
          </a:p>
        </p:txBody>
      </p:sp>
      <p:sp>
        <p:nvSpPr>
          <p:cNvPr id="3" name="Subtitle 2"/>
          <p:cNvSpPr>
            <a:spLocks noGrp="1"/>
          </p:cNvSpPr>
          <p:nvPr>
            <p:ph type="subTitle" idx="1"/>
          </p:nvPr>
        </p:nvSpPr>
        <p:spPr>
          <a:xfrm>
            <a:off x="563684" y="5430838"/>
            <a:ext cx="8016631" cy="1196609"/>
          </a:xfrm>
        </p:spPr>
        <p:txBody>
          <a:bodyPr>
            <a:normAutofit/>
          </a:bodyPr>
          <a:lstStyle/>
          <a:p>
            <a:pPr algn="l"/>
            <a:r>
              <a:rPr lang="en-US" sz="1800" dirty="0"/>
              <a:t>Created by Shirley Lin, United States Naval Academy (lin@usna.edu) and posted on </a:t>
            </a:r>
            <a:r>
              <a:rPr lang="en-US" sz="1800" dirty="0" err="1"/>
              <a:t>VIPEr</a:t>
            </a:r>
            <a:r>
              <a:rPr lang="en-US" sz="1800" dirty="0"/>
              <a:t> (</a:t>
            </a:r>
            <a:r>
              <a:rPr lang="en-US" sz="1800" u="sng" dirty="0">
                <a:hlinkClick r:id="rId2"/>
              </a:rPr>
              <a:t>www.ionicviper.org</a:t>
            </a:r>
            <a:r>
              <a:rPr lang="en-US" sz="1800" dirty="0"/>
              <a:t>) on June 19, 2020.  Copyright 2020.  This work is licensed under the Creative Commons Attribution Non-commercial Share Alike License. To view a copy of this license visit </a:t>
            </a:r>
            <a:r>
              <a:rPr lang="en-US" sz="1800" dirty="0">
                <a:hlinkClick r:id="rId3"/>
              </a:rPr>
              <a:t>https://creativecommons.org/licenses/by-nc-sa/4.0/</a:t>
            </a:r>
            <a:r>
              <a:rPr lang="en-US" sz="1800" dirty="0"/>
              <a:t>.</a:t>
            </a:r>
          </a:p>
          <a:p>
            <a:pPr algn="l"/>
            <a:endParaRPr lang="en-US" sz="1800" dirty="0"/>
          </a:p>
        </p:txBody>
      </p:sp>
    </p:spTree>
    <p:extLst>
      <p:ext uri="{BB962C8B-B14F-4D97-AF65-F5344CB8AC3E}">
        <p14:creationId xmlns:p14="http://schemas.microsoft.com/office/powerpoint/2010/main" val="941310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upload.wikimedia.org/wikipedia/commons/1/17/BlankMap-World-noborder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80" y="1695317"/>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India</a:t>
            </a:r>
          </a:p>
        </p:txBody>
      </p:sp>
      <p:sp>
        <p:nvSpPr>
          <p:cNvPr id="6" name="Rectangular Callout 5"/>
          <p:cNvSpPr/>
          <p:nvPr/>
        </p:nvSpPr>
        <p:spPr>
          <a:xfrm>
            <a:off x="5598542" y="2245940"/>
            <a:ext cx="1319841" cy="898466"/>
          </a:xfrm>
          <a:prstGeom prst="wedgeRectCallo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n w="0"/>
                <a:solidFill>
                  <a:schemeClr val="bg1"/>
                </a:solidFill>
                <a:effectLst>
                  <a:outerShdw blurRad="38100" dist="19050" dir="2700000" algn="tl" rotWithShape="0">
                    <a:schemeClr val="dk1">
                      <a:alpha val="40000"/>
                    </a:schemeClr>
                  </a:outerShdw>
                </a:effectLst>
              </a:rPr>
              <a:t>1800 BCE</a:t>
            </a:r>
            <a:endParaRPr lang="en-US" dirty="0">
              <a:solidFill>
                <a:schemeClr val="bg1"/>
              </a:solidFill>
            </a:endParaRPr>
          </a:p>
          <a:p>
            <a:pPr algn="ctr"/>
            <a:r>
              <a:rPr lang="en-US" dirty="0">
                <a:ln w="0"/>
                <a:solidFill>
                  <a:schemeClr val="bg1"/>
                </a:solidFill>
                <a:effectLst>
                  <a:outerShdw blurRad="38100" dist="19050" dir="2700000" algn="tl" rotWithShape="0">
                    <a:schemeClr val="dk1">
                      <a:alpha val="40000"/>
                    </a:schemeClr>
                  </a:outerShdw>
                </a:effectLst>
              </a:rPr>
              <a:t>Iron-working</a:t>
            </a:r>
          </a:p>
        </p:txBody>
      </p:sp>
      <p:sp>
        <p:nvSpPr>
          <p:cNvPr id="7" name="TextBox 6"/>
          <p:cNvSpPr txBox="1"/>
          <p:nvPr/>
        </p:nvSpPr>
        <p:spPr>
          <a:xfrm>
            <a:off x="6743078" y="3451104"/>
            <a:ext cx="1822678" cy="646331"/>
          </a:xfrm>
          <a:prstGeom prst="rect">
            <a:avLst/>
          </a:prstGeom>
          <a:solidFill>
            <a:schemeClr val="tx1"/>
          </a:solidFill>
        </p:spPr>
        <p:txBody>
          <a:bodyPr wrap="none" rtlCol="0">
            <a:spAutoFit/>
          </a:bodyPr>
          <a:lstStyle/>
          <a:p>
            <a:pPr algn="ctr"/>
            <a:r>
              <a:rPr lang="en-US" dirty="0">
                <a:solidFill>
                  <a:schemeClr val="bg1"/>
                </a:solidFill>
              </a:rPr>
              <a:t>300 BCE – 200 CE</a:t>
            </a:r>
          </a:p>
          <a:p>
            <a:pPr algn="ctr"/>
            <a:r>
              <a:rPr lang="en-US" dirty="0">
                <a:solidFill>
                  <a:schemeClr val="bg1"/>
                </a:solidFill>
              </a:rPr>
              <a:t>High-quality steel</a:t>
            </a:r>
          </a:p>
        </p:txBody>
      </p:sp>
      <p:sp>
        <p:nvSpPr>
          <p:cNvPr id="8" name="TextBox 7"/>
          <p:cNvSpPr txBox="1"/>
          <p:nvPr/>
        </p:nvSpPr>
        <p:spPr>
          <a:xfrm>
            <a:off x="1790166" y="4252247"/>
            <a:ext cx="5366707" cy="1754326"/>
          </a:xfrm>
          <a:prstGeom prst="rect">
            <a:avLst/>
          </a:prstGeom>
          <a:solidFill>
            <a:schemeClr val="tx1"/>
          </a:solidFill>
        </p:spPr>
        <p:txBody>
          <a:bodyPr wrap="square" rtlCol="0">
            <a:spAutoFit/>
          </a:bodyPr>
          <a:lstStyle/>
          <a:p>
            <a:r>
              <a:rPr lang="en-US" dirty="0">
                <a:solidFill>
                  <a:schemeClr val="bg1"/>
                </a:solidFill>
              </a:rPr>
              <a:t>“By the sixth century the Hindus were far ahead of Europe in industrial chemistry; they were masters of calcinations, distillation, sublimation, steaming, fixation, the production of light without heat, the mixing of anesthetic and soporific powders, and the preparation of metallic salts, compounds and alloys.”</a:t>
            </a:r>
          </a:p>
        </p:txBody>
      </p:sp>
      <p:sp>
        <p:nvSpPr>
          <p:cNvPr id="9" name="TextBox 8"/>
          <p:cNvSpPr txBox="1"/>
          <p:nvPr/>
        </p:nvSpPr>
        <p:spPr>
          <a:xfrm>
            <a:off x="2330340" y="6549625"/>
            <a:ext cx="6813660" cy="276999"/>
          </a:xfrm>
          <a:prstGeom prst="rect">
            <a:avLst/>
          </a:prstGeom>
        </p:spPr>
        <p:txBody>
          <a:bodyPr wrap="none" rtlCol="0">
            <a:spAutoFit/>
          </a:bodyPr>
          <a:lstStyle/>
          <a:p>
            <a:r>
              <a:rPr lang="en-US" sz="1200" dirty="0">
                <a:hlinkClick r:id="rId3"/>
              </a:rPr>
              <a:t>https://en.wikipedia.org/wiki/History_of_metallurgy_in_the_Indian_subcontinent</a:t>
            </a:r>
            <a:r>
              <a:rPr lang="en-US" sz="1200" dirty="0"/>
              <a:t>. Accessed 21 MAY 2019.</a:t>
            </a:r>
          </a:p>
        </p:txBody>
      </p:sp>
      <p:sp>
        <p:nvSpPr>
          <p:cNvPr id="11" name="Oval 10"/>
          <p:cNvSpPr/>
          <p:nvPr/>
        </p:nvSpPr>
        <p:spPr>
          <a:xfrm>
            <a:off x="5495025" y="3184966"/>
            <a:ext cx="854016" cy="74176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6178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4" descr="https://upload.wikimedia.org/wikipedia/commons/1/17/BlankMap-World-noborder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80" y="1695317"/>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China</a:t>
            </a:r>
          </a:p>
        </p:txBody>
      </p:sp>
      <p:sp>
        <p:nvSpPr>
          <p:cNvPr id="6" name="Rectangular Callout 5"/>
          <p:cNvSpPr/>
          <p:nvPr/>
        </p:nvSpPr>
        <p:spPr>
          <a:xfrm>
            <a:off x="5705231" y="1261818"/>
            <a:ext cx="3258401" cy="1416368"/>
          </a:xfrm>
          <a:prstGeom prst="wedgeRectCallou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n w="0"/>
                <a:solidFill>
                  <a:schemeClr val="bg1"/>
                </a:solidFill>
                <a:effectLst>
                  <a:outerShdw blurRad="38100" dist="19050" dir="2700000" algn="tl" rotWithShape="0">
                    <a:schemeClr val="dk1">
                      <a:alpha val="40000"/>
                    </a:schemeClr>
                  </a:outerShdw>
                </a:effectLst>
              </a:rPr>
              <a:t>~200 BCE</a:t>
            </a:r>
          </a:p>
          <a:p>
            <a:pPr algn="ctr"/>
            <a:r>
              <a:rPr lang="en-US" sz="2400" dirty="0">
                <a:ln w="0"/>
                <a:solidFill>
                  <a:schemeClr val="bg1"/>
                </a:solidFill>
                <a:effectLst>
                  <a:outerShdw blurRad="38100" dist="19050" dir="2700000" algn="tl" rotWithShape="0">
                    <a:schemeClr val="dk1">
                      <a:alpha val="40000"/>
                    </a:schemeClr>
                  </a:outerShdw>
                </a:effectLst>
              </a:rPr>
              <a:t>qi (“matter-energy”) </a:t>
            </a:r>
          </a:p>
          <a:p>
            <a:pPr algn="ctr"/>
            <a:r>
              <a:rPr lang="en-US" sz="2400" dirty="0">
                <a:ln w="0"/>
                <a:solidFill>
                  <a:schemeClr val="bg1"/>
                </a:solidFill>
                <a:effectLst>
                  <a:outerShdw blurRad="38100" dist="19050" dir="2700000" algn="tl" rotWithShape="0">
                    <a:schemeClr val="dk1">
                      <a:alpha val="40000"/>
                    </a:schemeClr>
                  </a:outerShdw>
                </a:effectLst>
              </a:rPr>
              <a:t>li (natural order)</a:t>
            </a:r>
          </a:p>
        </p:txBody>
      </p:sp>
      <p:sp>
        <p:nvSpPr>
          <p:cNvPr id="8" name="TextBox 7"/>
          <p:cNvSpPr txBox="1"/>
          <p:nvPr/>
        </p:nvSpPr>
        <p:spPr>
          <a:xfrm>
            <a:off x="4378090" y="3907282"/>
            <a:ext cx="3937775" cy="461665"/>
          </a:xfrm>
          <a:prstGeom prst="rect">
            <a:avLst/>
          </a:prstGeom>
          <a:solidFill>
            <a:schemeClr val="tx1"/>
          </a:solidFill>
        </p:spPr>
        <p:txBody>
          <a:bodyPr wrap="square" rtlCol="0">
            <a:spAutoFit/>
          </a:bodyPr>
          <a:lstStyle/>
          <a:p>
            <a:r>
              <a:rPr lang="en-US" sz="2400" dirty="0">
                <a:solidFill>
                  <a:schemeClr val="bg1"/>
                </a:solidFill>
              </a:rPr>
              <a:t>9</a:t>
            </a:r>
            <a:r>
              <a:rPr lang="en-US" sz="2400" baseline="30000" dirty="0">
                <a:solidFill>
                  <a:schemeClr val="bg1"/>
                </a:solidFill>
              </a:rPr>
              <a:t>th</a:t>
            </a:r>
            <a:r>
              <a:rPr lang="en-US" sz="2400" dirty="0">
                <a:solidFill>
                  <a:schemeClr val="bg1"/>
                </a:solidFill>
              </a:rPr>
              <a:t> Century CE: gunpowder</a:t>
            </a:r>
          </a:p>
        </p:txBody>
      </p:sp>
      <p:sp>
        <p:nvSpPr>
          <p:cNvPr id="9" name="TextBox 8"/>
          <p:cNvSpPr txBox="1"/>
          <p:nvPr/>
        </p:nvSpPr>
        <p:spPr>
          <a:xfrm>
            <a:off x="1577792" y="6563722"/>
            <a:ext cx="7622279" cy="276999"/>
          </a:xfrm>
          <a:prstGeom prst="rect">
            <a:avLst/>
          </a:prstGeom>
        </p:spPr>
        <p:txBody>
          <a:bodyPr wrap="none" rtlCol="0">
            <a:spAutoFit/>
          </a:bodyPr>
          <a:lstStyle/>
          <a:p>
            <a:r>
              <a:rPr lang="en-US" sz="1200" dirty="0">
                <a:hlinkClick r:id="rId4"/>
              </a:rPr>
              <a:t>https://hssonline.org/resources/teaching/teaching_nonwestern/teaching_nonwestern_china/</a:t>
            </a:r>
            <a:r>
              <a:rPr lang="en-US" sz="1200" dirty="0"/>
              <a:t>. Accessed 21 MAY 2019.</a:t>
            </a:r>
          </a:p>
        </p:txBody>
      </p:sp>
      <p:sp>
        <p:nvSpPr>
          <p:cNvPr id="11" name="Oval 10"/>
          <p:cNvSpPr/>
          <p:nvPr/>
        </p:nvSpPr>
        <p:spPr>
          <a:xfrm>
            <a:off x="6072996" y="2682814"/>
            <a:ext cx="1083877" cy="79096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157186" y="6286723"/>
            <a:ext cx="4986814" cy="276999"/>
          </a:xfrm>
          <a:prstGeom prst="rect">
            <a:avLst/>
          </a:prstGeom>
        </p:spPr>
        <p:txBody>
          <a:bodyPr wrap="none" rtlCol="0">
            <a:spAutoFit/>
          </a:bodyPr>
          <a:lstStyle/>
          <a:p>
            <a:r>
              <a:rPr lang="en-US" sz="1200" dirty="0">
                <a:hlinkClick r:id="rId5"/>
              </a:rPr>
              <a:t>https://en.wikipedia.org/wiki/History_of_gunpowder</a:t>
            </a:r>
            <a:r>
              <a:rPr lang="en-US" sz="1200" dirty="0"/>
              <a:t>Accessed 21 MAY 2019.</a:t>
            </a:r>
          </a:p>
        </p:txBody>
      </p:sp>
      <p:sp>
        <p:nvSpPr>
          <p:cNvPr id="3" name="Rectangle 2"/>
          <p:cNvSpPr/>
          <p:nvPr/>
        </p:nvSpPr>
        <p:spPr>
          <a:xfrm>
            <a:off x="4378090" y="6026876"/>
            <a:ext cx="4715588" cy="276999"/>
          </a:xfrm>
          <a:prstGeom prst="rect">
            <a:avLst/>
          </a:prstGeom>
        </p:spPr>
        <p:txBody>
          <a:bodyPr wrap="square">
            <a:spAutoFit/>
          </a:bodyPr>
          <a:lstStyle/>
          <a:p>
            <a:r>
              <a:rPr lang="en-US" sz="1200" dirty="0">
                <a:hlinkClick r:id="rId6"/>
              </a:rPr>
              <a:t>https://en.wikipedia.org/wiki/Fireworks#History</a:t>
            </a:r>
            <a:r>
              <a:rPr lang="en-US" sz="1200" dirty="0"/>
              <a:t>. Accessed 21 MAY 2019.</a:t>
            </a:r>
          </a:p>
        </p:txBody>
      </p:sp>
    </p:spTree>
    <p:extLst>
      <p:ext uri="{BB962C8B-B14F-4D97-AF65-F5344CB8AC3E}">
        <p14:creationId xmlns:p14="http://schemas.microsoft.com/office/powerpoint/2010/main" val="47352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upload.wikimedia.org/wikipedia/commons/1/17/BlankMap-World-noborder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80" y="1521770"/>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61231" y="95585"/>
            <a:ext cx="7886700" cy="1325563"/>
          </a:xfrm>
        </p:spPr>
        <p:txBody>
          <a:bodyPr/>
          <a:lstStyle/>
          <a:p>
            <a:r>
              <a:rPr lang="en-US" dirty="0"/>
              <a:t>The Americas</a:t>
            </a:r>
          </a:p>
        </p:txBody>
      </p:sp>
      <p:sp>
        <p:nvSpPr>
          <p:cNvPr id="15" name="TextBox 14"/>
          <p:cNvSpPr txBox="1"/>
          <p:nvPr/>
        </p:nvSpPr>
        <p:spPr>
          <a:xfrm>
            <a:off x="1574877" y="6581001"/>
            <a:ext cx="7569123" cy="276999"/>
          </a:xfrm>
          <a:prstGeom prst="rect">
            <a:avLst/>
          </a:prstGeom>
        </p:spPr>
        <p:txBody>
          <a:bodyPr wrap="none" rtlCol="0">
            <a:spAutoFit/>
          </a:bodyPr>
          <a:lstStyle/>
          <a:p>
            <a:r>
              <a:rPr lang="en-US" sz="1200" dirty="0">
                <a:hlinkClick r:id="rId3"/>
              </a:rPr>
              <a:t>https://en.wikipedia.org/wiki/List_of_inventions_and_innovations_of_indigenous_Americans</a:t>
            </a:r>
            <a:r>
              <a:rPr lang="en-US" sz="1200" dirty="0"/>
              <a:t>. Accessed 21 MAY 2019.</a:t>
            </a:r>
          </a:p>
        </p:txBody>
      </p:sp>
      <p:sp>
        <p:nvSpPr>
          <p:cNvPr id="6" name="TextBox 5"/>
          <p:cNvSpPr txBox="1"/>
          <p:nvPr/>
        </p:nvSpPr>
        <p:spPr>
          <a:xfrm>
            <a:off x="2334205" y="2590363"/>
            <a:ext cx="6403395" cy="1569660"/>
          </a:xfrm>
          <a:prstGeom prst="rect">
            <a:avLst/>
          </a:prstGeom>
          <a:solidFill>
            <a:schemeClr val="tx1"/>
          </a:solidFill>
        </p:spPr>
        <p:txBody>
          <a:bodyPr wrap="square" rtlCol="0">
            <a:spAutoFit/>
          </a:bodyPr>
          <a:lstStyle/>
          <a:p>
            <a:r>
              <a:rPr lang="en-US" sz="2400" dirty="0">
                <a:solidFill>
                  <a:schemeClr val="bg1"/>
                </a:solidFill>
              </a:rPr>
              <a:t>Medicinal chemistry: </a:t>
            </a:r>
            <a:r>
              <a:rPr lang="en-US" sz="2400" dirty="0" err="1">
                <a:solidFill>
                  <a:schemeClr val="bg1"/>
                </a:solidFill>
              </a:rPr>
              <a:t>anaesthetics</a:t>
            </a:r>
            <a:r>
              <a:rPr lang="en-US" sz="2400" dirty="0">
                <a:solidFill>
                  <a:schemeClr val="bg1"/>
                </a:solidFill>
              </a:rPr>
              <a:t>, analgesics (aspirin), antibiotics</a:t>
            </a:r>
          </a:p>
          <a:p>
            <a:r>
              <a:rPr lang="en-US" sz="2400" dirty="0">
                <a:solidFill>
                  <a:schemeClr val="bg1"/>
                </a:solidFill>
              </a:rPr>
              <a:t>Metallurgy and electroplating (100-700 CE)</a:t>
            </a:r>
          </a:p>
          <a:p>
            <a:r>
              <a:rPr lang="en-US" sz="2400" dirty="0">
                <a:solidFill>
                  <a:schemeClr val="bg1"/>
                </a:solidFill>
              </a:rPr>
              <a:t>Rubber-making (1400 BCE)</a:t>
            </a:r>
          </a:p>
        </p:txBody>
      </p:sp>
      <p:sp>
        <p:nvSpPr>
          <p:cNvPr id="3" name="Oval 2"/>
          <p:cNvSpPr/>
          <p:nvPr/>
        </p:nvSpPr>
        <p:spPr>
          <a:xfrm>
            <a:off x="1479987" y="3873260"/>
            <a:ext cx="340187" cy="483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3" idx="6"/>
          </p:cNvCxnSpPr>
          <p:nvPr/>
        </p:nvCxnSpPr>
        <p:spPr>
          <a:xfrm flipV="1">
            <a:off x="1820174" y="3513693"/>
            <a:ext cx="514031" cy="6011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1182470" y="3098329"/>
            <a:ext cx="340187" cy="48308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a:stCxn id="12" idx="6"/>
          </p:cNvCxnSpPr>
          <p:nvPr/>
        </p:nvCxnSpPr>
        <p:spPr>
          <a:xfrm flipV="1">
            <a:off x="1522657" y="3052028"/>
            <a:ext cx="811548" cy="2878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6429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upload.wikimedia.org/wikipedia/commons/1/17/BlankMap-World-noborder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80" y="1521770"/>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97125" y="110238"/>
            <a:ext cx="6691430" cy="1325563"/>
          </a:xfrm>
        </p:spPr>
        <p:txBody>
          <a:bodyPr/>
          <a:lstStyle/>
          <a:p>
            <a:r>
              <a:rPr lang="en-US" dirty="0"/>
              <a:t>Modern Chemistry is Global</a:t>
            </a:r>
          </a:p>
        </p:txBody>
      </p:sp>
    </p:spTree>
    <p:extLst>
      <p:ext uri="{BB962C8B-B14F-4D97-AF65-F5344CB8AC3E}">
        <p14:creationId xmlns:p14="http://schemas.microsoft.com/office/powerpoint/2010/main" val="2748518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development of atomic theory timel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708" y="287532"/>
            <a:ext cx="8906440" cy="629442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510150" y="6581001"/>
            <a:ext cx="5633850" cy="276999"/>
          </a:xfrm>
          <a:prstGeom prst="rect">
            <a:avLst/>
          </a:prstGeom>
        </p:spPr>
        <p:txBody>
          <a:bodyPr wrap="none" rtlCol="0">
            <a:spAutoFit/>
          </a:bodyPr>
          <a:lstStyle/>
          <a:p>
            <a:r>
              <a:rPr lang="en-US" sz="1200" dirty="0">
                <a:hlinkClick r:id="rId4"/>
              </a:rPr>
              <a:t>https://www.compoundchem.com/2016/10/13/atomicmodels/</a:t>
            </a:r>
            <a:r>
              <a:rPr lang="en-US" sz="1200" dirty="0"/>
              <a:t>Accessed 21 MAY 2019.</a:t>
            </a:r>
          </a:p>
        </p:txBody>
      </p:sp>
    </p:spTree>
    <p:extLst>
      <p:ext uri="{BB962C8B-B14F-4D97-AF65-F5344CB8AC3E}">
        <p14:creationId xmlns:p14="http://schemas.microsoft.com/office/powerpoint/2010/main" val="2745828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s://upload.wikimedia.org/wikipedia/commons/1/17/BlankMap-World-noborders.png">
            <a:extLst>
              <a:ext uri="{FF2B5EF4-FFF2-40B4-BE49-F238E27FC236}">
                <a16:creationId xmlns:a16="http://schemas.microsoft.com/office/drawing/2014/main" id="{687E458C-DB8F-4670-840F-0E2CD907FC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4" y="988960"/>
            <a:ext cx="9276862" cy="4293198"/>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a:extLst>
              <a:ext uri="{FF2B5EF4-FFF2-40B4-BE49-F238E27FC236}">
                <a16:creationId xmlns:a16="http://schemas.microsoft.com/office/drawing/2014/main" id="{2638B436-CDF2-4BEC-A34B-9F637DE34C13}"/>
              </a:ext>
            </a:extLst>
          </p:cNvPr>
          <p:cNvSpPr/>
          <p:nvPr/>
        </p:nvSpPr>
        <p:spPr>
          <a:xfrm>
            <a:off x="3727939" y="1617787"/>
            <a:ext cx="125046" cy="32824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AA6616E3-8E67-4729-8425-168110E9ECF7}"/>
              </a:ext>
            </a:extLst>
          </p:cNvPr>
          <p:cNvCxnSpPr>
            <a:cxnSpLocks/>
          </p:cNvCxnSpPr>
          <p:nvPr/>
        </p:nvCxnSpPr>
        <p:spPr>
          <a:xfrm flipH="1">
            <a:off x="3005020" y="1775353"/>
            <a:ext cx="715103" cy="6978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EE08676-C325-42D0-BB8D-06F82420A1C8}"/>
              </a:ext>
            </a:extLst>
          </p:cNvPr>
          <p:cNvSpPr txBox="1"/>
          <p:nvPr/>
        </p:nvSpPr>
        <p:spPr>
          <a:xfrm>
            <a:off x="2016370" y="2473246"/>
            <a:ext cx="1422400" cy="923330"/>
          </a:xfrm>
          <a:prstGeom prst="rect">
            <a:avLst/>
          </a:prstGeom>
          <a:noFill/>
          <a:ln w="12700">
            <a:solidFill>
              <a:schemeClr val="tx1"/>
            </a:solidFill>
          </a:ln>
        </p:spPr>
        <p:txBody>
          <a:bodyPr wrap="square" rtlCol="0">
            <a:spAutoFit/>
          </a:bodyPr>
          <a:lstStyle/>
          <a:p>
            <a:pPr algn="ctr"/>
            <a:r>
              <a:rPr lang="en-US" b="1" dirty="0"/>
              <a:t>Dalton, Thomson, Rutherford</a:t>
            </a:r>
          </a:p>
        </p:txBody>
      </p:sp>
      <p:sp>
        <p:nvSpPr>
          <p:cNvPr id="10" name="Oval 9">
            <a:extLst>
              <a:ext uri="{FF2B5EF4-FFF2-40B4-BE49-F238E27FC236}">
                <a16:creationId xmlns:a16="http://schemas.microsoft.com/office/drawing/2014/main" id="{C192CFB4-43C9-4027-B679-21DEF1AC98F4}"/>
              </a:ext>
            </a:extLst>
          </p:cNvPr>
          <p:cNvSpPr/>
          <p:nvPr/>
        </p:nvSpPr>
        <p:spPr>
          <a:xfrm>
            <a:off x="4013199" y="1590434"/>
            <a:ext cx="125046" cy="32824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905F5B2D-552E-44F1-8B03-DF286A96774C}"/>
              </a:ext>
            </a:extLst>
          </p:cNvPr>
          <p:cNvCxnSpPr>
            <a:cxnSpLocks/>
          </p:cNvCxnSpPr>
          <p:nvPr/>
        </p:nvCxnSpPr>
        <p:spPr>
          <a:xfrm flipH="1">
            <a:off x="3432901" y="1874644"/>
            <a:ext cx="611567" cy="25350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B6E40C4-999B-4D7F-AA08-F8119DF2B88F}"/>
              </a:ext>
            </a:extLst>
          </p:cNvPr>
          <p:cNvSpPr txBox="1"/>
          <p:nvPr/>
        </p:nvSpPr>
        <p:spPr>
          <a:xfrm>
            <a:off x="2946401" y="4451480"/>
            <a:ext cx="984738" cy="369332"/>
          </a:xfrm>
          <a:prstGeom prst="rect">
            <a:avLst/>
          </a:prstGeom>
          <a:noFill/>
          <a:ln w="12700">
            <a:solidFill>
              <a:schemeClr val="tx1"/>
            </a:solidFill>
          </a:ln>
        </p:spPr>
        <p:txBody>
          <a:bodyPr wrap="square" rtlCol="0">
            <a:spAutoFit/>
          </a:bodyPr>
          <a:lstStyle/>
          <a:p>
            <a:pPr algn="ctr"/>
            <a:r>
              <a:rPr lang="en-US" b="1" dirty="0"/>
              <a:t>Bohr</a:t>
            </a:r>
          </a:p>
        </p:txBody>
      </p:sp>
      <p:sp>
        <p:nvSpPr>
          <p:cNvPr id="13" name="Oval 12">
            <a:extLst>
              <a:ext uri="{FF2B5EF4-FFF2-40B4-BE49-F238E27FC236}">
                <a16:creationId xmlns:a16="http://schemas.microsoft.com/office/drawing/2014/main" id="{834B4FFB-F7EB-4D6F-987D-9E6E81DB52D0}"/>
              </a:ext>
            </a:extLst>
          </p:cNvPr>
          <p:cNvSpPr/>
          <p:nvPr/>
        </p:nvSpPr>
        <p:spPr>
          <a:xfrm>
            <a:off x="4040558" y="1919055"/>
            <a:ext cx="257908" cy="132794"/>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93DBD230-38A2-426B-A750-889715EA72FD}"/>
              </a:ext>
            </a:extLst>
          </p:cNvPr>
          <p:cNvCxnSpPr>
            <a:cxnSpLocks/>
          </p:cNvCxnSpPr>
          <p:nvPr/>
        </p:nvCxnSpPr>
        <p:spPr>
          <a:xfrm flipH="1" flipV="1">
            <a:off x="4267207" y="2032345"/>
            <a:ext cx="1119548" cy="209576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4AA89B06-274F-40EA-B52D-474E2C142D7E}"/>
              </a:ext>
            </a:extLst>
          </p:cNvPr>
          <p:cNvSpPr txBox="1"/>
          <p:nvPr/>
        </p:nvSpPr>
        <p:spPr>
          <a:xfrm>
            <a:off x="5292973" y="4128110"/>
            <a:ext cx="1363784" cy="369332"/>
          </a:xfrm>
          <a:prstGeom prst="rect">
            <a:avLst/>
          </a:prstGeom>
          <a:noFill/>
          <a:ln w="12700">
            <a:solidFill>
              <a:schemeClr val="tx1"/>
            </a:solidFill>
          </a:ln>
        </p:spPr>
        <p:txBody>
          <a:bodyPr wrap="square" rtlCol="0">
            <a:spAutoFit/>
          </a:bodyPr>
          <a:lstStyle/>
          <a:p>
            <a:pPr algn="ctr"/>
            <a:r>
              <a:rPr lang="en-US" b="1" dirty="0"/>
              <a:t>Schrodinger</a:t>
            </a:r>
          </a:p>
        </p:txBody>
      </p:sp>
      <p:pic>
        <p:nvPicPr>
          <p:cNvPr id="1026" name="Picture 2">
            <a:extLst>
              <a:ext uri="{FF2B5EF4-FFF2-40B4-BE49-F238E27FC236}">
                <a16:creationId xmlns:a16="http://schemas.microsoft.com/office/drawing/2014/main" id="{2C8FB60D-7C4D-4DCC-A193-77955420741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5043" y="82447"/>
            <a:ext cx="1541201" cy="190337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7B77C59-692B-4413-8237-A655B8BAAC10}"/>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29128"/>
          <a:stretch/>
        </p:blipFill>
        <p:spPr bwMode="auto">
          <a:xfrm>
            <a:off x="192224" y="2122703"/>
            <a:ext cx="1771008" cy="19617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CE45AEC2-9403-4C68-8E5F-6CB2E173311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4947" y="4128110"/>
            <a:ext cx="1504390" cy="201725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hotograph showing the head and shoulders of a man in a suit and tie">
            <a:extLst>
              <a:ext uri="{FF2B5EF4-FFF2-40B4-BE49-F238E27FC236}">
                <a16:creationId xmlns:a16="http://schemas.microsoft.com/office/drawing/2014/main" id="{ED828A32-B5E9-4B61-9E15-28A9AE1606E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57344" y="4862566"/>
            <a:ext cx="1351114" cy="18977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06FEF3FD-F27B-4F64-B349-CC5F50883EB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292973" y="4497442"/>
            <a:ext cx="1357266" cy="1873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9015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7670" y="1859340"/>
            <a:ext cx="8448660" cy="1569660"/>
          </a:xfrm>
          <a:prstGeom prst="rect">
            <a:avLst/>
          </a:prstGeom>
          <a:noFill/>
        </p:spPr>
        <p:txBody>
          <a:bodyPr wrap="none" rtlCol="0">
            <a:spAutoFit/>
          </a:bodyPr>
          <a:lstStyle/>
          <a:p>
            <a:pPr marL="285750" indent="-285750">
              <a:buFont typeface="Arial" panose="020B0604020202020204" pitchFamily="34" charset="0"/>
              <a:buChar char="•"/>
            </a:pPr>
            <a:endParaRPr lang="en-US" sz="2400" dirty="0"/>
          </a:p>
          <a:p>
            <a:r>
              <a:rPr lang="en-US" sz="2400" dirty="0"/>
              <a:t>“If I have seen further it is by standing on the shoulders of Giants.”</a:t>
            </a:r>
          </a:p>
          <a:p>
            <a:endParaRPr lang="en-US" sz="2400" dirty="0"/>
          </a:p>
          <a:p>
            <a:r>
              <a:rPr lang="en-US" sz="2400" dirty="0"/>
              <a:t>	-Isaac Newton, 1675 (paraphrasing Bernard of </a:t>
            </a:r>
            <a:r>
              <a:rPr lang="en-US" sz="2400" dirty="0" err="1"/>
              <a:t>Chartes</a:t>
            </a:r>
            <a:r>
              <a:rPr lang="en-US" sz="2400" dirty="0"/>
              <a:t>)</a:t>
            </a:r>
          </a:p>
        </p:txBody>
      </p:sp>
      <p:sp>
        <p:nvSpPr>
          <p:cNvPr id="5" name="Title 4">
            <a:extLst>
              <a:ext uri="{FF2B5EF4-FFF2-40B4-BE49-F238E27FC236}">
                <a16:creationId xmlns:a16="http://schemas.microsoft.com/office/drawing/2014/main" id="{0CEBEF67-8A86-4C4E-9ED4-78F70552C26F}"/>
              </a:ext>
            </a:extLst>
          </p:cNvPr>
          <p:cNvSpPr>
            <a:spLocks noGrp="1"/>
          </p:cNvSpPr>
          <p:nvPr>
            <p:ph type="title"/>
          </p:nvPr>
        </p:nvSpPr>
        <p:spPr/>
        <p:txBody>
          <a:bodyPr/>
          <a:lstStyle/>
          <a:p>
            <a:endParaRPr lang="en-US"/>
          </a:p>
        </p:txBody>
      </p:sp>
      <p:sp>
        <p:nvSpPr>
          <p:cNvPr id="6" name="TextBox 5">
            <a:extLst>
              <a:ext uri="{FF2B5EF4-FFF2-40B4-BE49-F238E27FC236}">
                <a16:creationId xmlns:a16="http://schemas.microsoft.com/office/drawing/2014/main" id="{F1262F29-2026-4705-9A9C-13BECAC7C4E2}"/>
              </a:ext>
            </a:extLst>
          </p:cNvPr>
          <p:cNvSpPr txBox="1"/>
          <p:nvPr/>
        </p:nvSpPr>
        <p:spPr>
          <a:xfrm>
            <a:off x="359507" y="6401993"/>
            <a:ext cx="8784493" cy="369332"/>
          </a:xfrm>
          <a:prstGeom prst="rect">
            <a:avLst/>
          </a:prstGeom>
          <a:noFill/>
        </p:spPr>
        <p:txBody>
          <a:bodyPr wrap="square" rtlCol="0">
            <a:spAutoFit/>
          </a:bodyPr>
          <a:lstStyle/>
          <a:p>
            <a:r>
              <a:rPr lang="en-US" dirty="0">
                <a:hlinkClick r:id="rId3"/>
              </a:rPr>
              <a:t>https://en.wikipedia.org/wiki/Standing_on_the_shoulders_of_giants</a:t>
            </a:r>
            <a:r>
              <a:rPr lang="en-US" dirty="0"/>
              <a:t> Accessed 19 JUN 2020</a:t>
            </a:r>
          </a:p>
        </p:txBody>
      </p:sp>
    </p:spTree>
    <p:extLst>
      <p:ext uri="{BB962C8B-B14F-4D97-AF65-F5344CB8AC3E}">
        <p14:creationId xmlns:p14="http://schemas.microsoft.com/office/powerpoint/2010/main" val="2157150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408" y="365126"/>
            <a:ext cx="8738558" cy="1325563"/>
          </a:xfrm>
        </p:spPr>
        <p:txBody>
          <a:bodyPr>
            <a:normAutofit/>
          </a:bodyPr>
          <a:lstStyle/>
          <a:p>
            <a:pPr algn="ctr"/>
            <a:r>
              <a:rPr lang="en-US" sz="3600" dirty="0"/>
              <a:t>Technologies That Use Chemistry</a:t>
            </a:r>
          </a:p>
        </p:txBody>
      </p:sp>
      <p:sp>
        <p:nvSpPr>
          <p:cNvPr id="3" name="TextBox 2"/>
          <p:cNvSpPr txBox="1"/>
          <p:nvPr/>
        </p:nvSpPr>
        <p:spPr>
          <a:xfrm>
            <a:off x="681486" y="1518250"/>
            <a:ext cx="6587894" cy="4832092"/>
          </a:xfrm>
          <a:prstGeom prst="rect">
            <a:avLst/>
          </a:prstGeom>
          <a:noFill/>
        </p:spPr>
        <p:txBody>
          <a:bodyPr wrap="none" rtlCol="0">
            <a:spAutoFit/>
          </a:bodyPr>
          <a:lstStyle/>
          <a:p>
            <a:pPr marL="285750" indent="-285750">
              <a:buFont typeface="Arial" panose="020B0604020202020204" pitchFamily="34" charset="0"/>
              <a:buChar char="•"/>
            </a:pPr>
            <a:r>
              <a:rPr lang="en-US" sz="2800" dirty="0"/>
              <a:t>Metallurgy</a:t>
            </a:r>
          </a:p>
          <a:p>
            <a:pPr marL="285750" indent="-285750">
              <a:buFont typeface="Arial" panose="020B0604020202020204" pitchFamily="34" charset="0"/>
              <a:buChar char="•"/>
            </a:pPr>
            <a:r>
              <a:rPr lang="en-US" sz="2800" dirty="0"/>
              <a:t>Ceramic-making</a:t>
            </a:r>
          </a:p>
          <a:p>
            <a:pPr marL="285750" indent="-285750">
              <a:buFont typeface="Arial" panose="020B0604020202020204" pitchFamily="34" charset="0"/>
              <a:buChar char="•"/>
            </a:pPr>
            <a:r>
              <a:rPr lang="en-US" sz="2800" dirty="0"/>
              <a:t>Fermentation</a:t>
            </a:r>
          </a:p>
          <a:p>
            <a:pPr marL="742950" lvl="1" indent="-285750">
              <a:buFont typeface="Arial" panose="020B0604020202020204" pitchFamily="34" charset="0"/>
              <a:buChar char="•"/>
            </a:pPr>
            <a:r>
              <a:rPr lang="en-US" sz="2800" dirty="0"/>
              <a:t>beer brewing</a:t>
            </a:r>
          </a:p>
          <a:p>
            <a:pPr marL="742950" lvl="1" indent="-285750">
              <a:buFont typeface="Arial" panose="020B0604020202020204" pitchFamily="34" charset="0"/>
              <a:buChar char="•"/>
            </a:pPr>
            <a:r>
              <a:rPr lang="en-US" sz="2800" dirty="0"/>
              <a:t>wine-making</a:t>
            </a:r>
          </a:p>
          <a:p>
            <a:pPr marL="285750" indent="-285750">
              <a:buFont typeface="Arial" panose="020B0604020202020204" pitchFamily="34" charset="0"/>
              <a:buChar char="•"/>
            </a:pPr>
            <a:r>
              <a:rPr lang="en-US" sz="2800" dirty="0"/>
              <a:t>Soap-making</a:t>
            </a:r>
          </a:p>
          <a:p>
            <a:pPr marL="285750" indent="-285750">
              <a:buFont typeface="Arial" panose="020B0604020202020204" pitchFamily="34" charset="0"/>
              <a:buChar char="•"/>
            </a:pPr>
            <a:r>
              <a:rPr lang="en-US" sz="2800" dirty="0"/>
              <a:t>Medicinal plant extracts</a:t>
            </a:r>
          </a:p>
          <a:p>
            <a:pPr marL="285750" indent="-285750">
              <a:buFont typeface="Arial" panose="020B0604020202020204" pitchFamily="34" charset="0"/>
              <a:buChar char="•"/>
            </a:pPr>
            <a:r>
              <a:rPr lang="en-US" sz="2800" dirty="0"/>
              <a:t>Fiber/material processing</a:t>
            </a:r>
          </a:p>
          <a:p>
            <a:pPr marL="742950" lvl="1" indent="-285750">
              <a:buFont typeface="Arial" panose="020B0604020202020204" pitchFamily="34" charset="0"/>
              <a:buChar char="•"/>
            </a:pPr>
            <a:r>
              <a:rPr lang="en-US" sz="2800" dirty="0"/>
              <a:t>dyeing</a:t>
            </a:r>
          </a:p>
          <a:p>
            <a:pPr marL="742950" lvl="1" indent="-285750">
              <a:buFont typeface="Arial" panose="020B0604020202020204" pitchFamily="34" charset="0"/>
              <a:buChar char="•"/>
            </a:pPr>
            <a:r>
              <a:rPr lang="en-US" sz="2800" dirty="0"/>
              <a:t>tanning</a:t>
            </a:r>
          </a:p>
          <a:p>
            <a:pPr marL="285750" indent="-285750">
              <a:buFont typeface="Arial" panose="020B0604020202020204" pitchFamily="34" charset="0"/>
              <a:buChar char="•"/>
            </a:pPr>
            <a:r>
              <a:rPr lang="en-US" sz="2800" dirty="0"/>
              <a:t>Food processing (e.g. cooking, preserving)</a:t>
            </a:r>
          </a:p>
        </p:txBody>
      </p:sp>
    </p:spTree>
    <p:extLst>
      <p:ext uri="{BB962C8B-B14F-4D97-AF65-F5344CB8AC3E}">
        <p14:creationId xmlns:p14="http://schemas.microsoft.com/office/powerpoint/2010/main" val="3507090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upload.wikimedia.org/wikipedia/commons/1/17/BlankMap-World-noborder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80" y="1458530"/>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61231" y="95585"/>
            <a:ext cx="7886700" cy="1325563"/>
          </a:xfrm>
        </p:spPr>
        <p:txBody>
          <a:bodyPr/>
          <a:lstStyle/>
          <a:p>
            <a:r>
              <a:rPr lang="en-US" dirty="0"/>
              <a:t>Atomism</a:t>
            </a:r>
          </a:p>
        </p:txBody>
      </p:sp>
      <p:sp>
        <p:nvSpPr>
          <p:cNvPr id="4" name="Rectangle 3"/>
          <p:cNvSpPr/>
          <p:nvPr/>
        </p:nvSpPr>
        <p:spPr>
          <a:xfrm>
            <a:off x="2441274" y="3889463"/>
            <a:ext cx="6022784" cy="1200329"/>
          </a:xfrm>
          <a:prstGeom prst="rect">
            <a:avLst/>
          </a:prstGeom>
          <a:solidFill>
            <a:schemeClr val="tx1"/>
          </a:solidFill>
          <a:ln>
            <a:solidFill>
              <a:schemeClr val="tx1"/>
            </a:solidFill>
          </a:ln>
        </p:spPr>
        <p:txBody>
          <a:bodyPr wrap="square">
            <a:spAutoFit/>
          </a:bodyPr>
          <a:lstStyle/>
          <a:p>
            <a:r>
              <a:rPr lang="en-US" sz="2400" dirty="0">
                <a:solidFill>
                  <a:schemeClr val="bg1"/>
                </a:solidFill>
              </a:rPr>
              <a:t>380 BCE: Democritus (Greece) and </a:t>
            </a:r>
            <a:r>
              <a:rPr lang="en-US" sz="2400" dirty="0" err="1">
                <a:solidFill>
                  <a:schemeClr val="bg1"/>
                </a:solidFill>
              </a:rPr>
              <a:t>Kanada</a:t>
            </a:r>
            <a:r>
              <a:rPr lang="en-US" sz="2400" dirty="0">
                <a:solidFill>
                  <a:schemeClr val="bg1"/>
                </a:solidFill>
              </a:rPr>
              <a:t> (India) postulate the existence of indivisible, indestructible particles (“</a:t>
            </a:r>
            <a:r>
              <a:rPr lang="en-US" sz="2400" dirty="0" err="1">
                <a:solidFill>
                  <a:schemeClr val="bg1"/>
                </a:solidFill>
              </a:rPr>
              <a:t>atomos</a:t>
            </a:r>
            <a:r>
              <a:rPr lang="en-US" sz="2400" dirty="0">
                <a:solidFill>
                  <a:schemeClr val="bg1"/>
                </a:solidFill>
              </a:rPr>
              <a:t>”)</a:t>
            </a:r>
          </a:p>
        </p:txBody>
      </p:sp>
      <p:sp>
        <p:nvSpPr>
          <p:cNvPr id="16" name="Oval 15"/>
          <p:cNvSpPr/>
          <p:nvPr/>
        </p:nvSpPr>
        <p:spPr>
          <a:xfrm>
            <a:off x="4180937" y="2411179"/>
            <a:ext cx="503206" cy="40965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6" idx="4"/>
          </p:cNvCxnSpPr>
          <p:nvPr/>
        </p:nvCxnSpPr>
        <p:spPr>
          <a:xfrm>
            <a:off x="4432540" y="2820838"/>
            <a:ext cx="30193" cy="1035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5573437" y="3134135"/>
            <a:ext cx="715993" cy="5262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5931433" y="3660346"/>
            <a:ext cx="0" cy="2291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891057" y="6546562"/>
            <a:ext cx="6315062" cy="276999"/>
          </a:xfrm>
          <a:prstGeom prst="rect">
            <a:avLst/>
          </a:prstGeom>
        </p:spPr>
        <p:txBody>
          <a:bodyPr wrap="none" rtlCol="0">
            <a:spAutoFit/>
          </a:bodyPr>
          <a:lstStyle/>
          <a:p>
            <a:r>
              <a:rPr lang="en-US" sz="1200" dirty="0">
                <a:hlinkClick r:id="rId4"/>
              </a:rPr>
              <a:t>https://en.wikipedia.org/wiki/History_of_chemistry#cite_note-ephotos-5</a:t>
            </a:r>
            <a:r>
              <a:rPr lang="en-US" sz="1200" dirty="0"/>
              <a:t>. Accessed 21 MAY 2019.</a:t>
            </a:r>
          </a:p>
        </p:txBody>
      </p:sp>
    </p:spTree>
    <p:extLst>
      <p:ext uri="{BB962C8B-B14F-4D97-AF65-F5344CB8AC3E}">
        <p14:creationId xmlns:p14="http://schemas.microsoft.com/office/powerpoint/2010/main" val="270204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upload.wikimedia.org/wikipedia/commons/1/17/BlankMap-World-noborder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80" y="1458530"/>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61231" y="95585"/>
            <a:ext cx="7886700" cy="1325563"/>
          </a:xfrm>
        </p:spPr>
        <p:txBody>
          <a:bodyPr/>
          <a:lstStyle/>
          <a:p>
            <a:r>
              <a:rPr lang="en-US" dirty="0"/>
              <a:t>Ancient World</a:t>
            </a:r>
          </a:p>
        </p:txBody>
      </p:sp>
      <p:sp>
        <p:nvSpPr>
          <p:cNvPr id="4" name="Rectangle 3"/>
          <p:cNvSpPr/>
          <p:nvPr/>
        </p:nvSpPr>
        <p:spPr>
          <a:xfrm>
            <a:off x="2441274" y="3889463"/>
            <a:ext cx="5460521" cy="830997"/>
          </a:xfrm>
          <a:prstGeom prst="rect">
            <a:avLst/>
          </a:prstGeom>
          <a:solidFill>
            <a:schemeClr val="tx1"/>
          </a:solidFill>
          <a:ln>
            <a:solidFill>
              <a:schemeClr val="tx1"/>
            </a:solidFill>
          </a:ln>
        </p:spPr>
        <p:txBody>
          <a:bodyPr wrap="square">
            <a:spAutoFit/>
          </a:bodyPr>
          <a:lstStyle/>
          <a:p>
            <a:r>
              <a:rPr lang="en-US" sz="2400" dirty="0">
                <a:solidFill>
                  <a:schemeClr val="bg1"/>
                </a:solidFill>
              </a:rPr>
              <a:t>360 BCE: Theorizing of primary “elements” (</a:t>
            </a:r>
            <a:r>
              <a:rPr lang="en-US" sz="2400" dirty="0" err="1">
                <a:solidFill>
                  <a:schemeClr val="bg1"/>
                </a:solidFill>
              </a:rPr>
              <a:t>stoichaeia</a:t>
            </a:r>
            <a:r>
              <a:rPr lang="en-US" sz="2400" dirty="0">
                <a:solidFill>
                  <a:schemeClr val="bg1"/>
                </a:solidFill>
              </a:rPr>
              <a:t>): air, water, earth, fire, metal </a:t>
            </a:r>
          </a:p>
        </p:txBody>
      </p:sp>
      <p:sp>
        <p:nvSpPr>
          <p:cNvPr id="10" name="Oval 9"/>
          <p:cNvSpPr/>
          <p:nvPr/>
        </p:nvSpPr>
        <p:spPr>
          <a:xfrm>
            <a:off x="942381" y="3121979"/>
            <a:ext cx="715993" cy="5262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endCxn id="4" idx="1"/>
          </p:cNvCxnSpPr>
          <p:nvPr/>
        </p:nvCxnSpPr>
        <p:spPr>
          <a:xfrm>
            <a:off x="1300377" y="3638780"/>
            <a:ext cx="1140897" cy="6661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4180937" y="2411179"/>
            <a:ext cx="503206" cy="40965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a:stCxn id="16" idx="4"/>
          </p:cNvCxnSpPr>
          <p:nvPr/>
        </p:nvCxnSpPr>
        <p:spPr>
          <a:xfrm>
            <a:off x="4432540" y="2820838"/>
            <a:ext cx="30193" cy="1035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5573437" y="3134135"/>
            <a:ext cx="715993" cy="5262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6445370" y="2780022"/>
            <a:ext cx="715993" cy="52621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5931433" y="3660346"/>
            <a:ext cx="0" cy="2291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6803366" y="3306233"/>
            <a:ext cx="0" cy="6446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891057" y="6546562"/>
            <a:ext cx="6315062" cy="276999"/>
          </a:xfrm>
          <a:prstGeom prst="rect">
            <a:avLst/>
          </a:prstGeom>
        </p:spPr>
        <p:txBody>
          <a:bodyPr wrap="none" rtlCol="0">
            <a:spAutoFit/>
          </a:bodyPr>
          <a:lstStyle/>
          <a:p>
            <a:r>
              <a:rPr lang="en-US" sz="1200" dirty="0">
                <a:hlinkClick r:id="rId4"/>
              </a:rPr>
              <a:t>https://en.wikipedia.org/wiki/History_of_chemistry#cite_note-ephotos-5</a:t>
            </a:r>
            <a:r>
              <a:rPr lang="en-US" sz="1200" dirty="0"/>
              <a:t>. Accessed 21 MAY 2019.</a:t>
            </a:r>
          </a:p>
        </p:txBody>
      </p:sp>
    </p:spTree>
    <p:extLst>
      <p:ext uri="{BB962C8B-B14F-4D97-AF65-F5344CB8AC3E}">
        <p14:creationId xmlns:p14="http://schemas.microsoft.com/office/powerpoint/2010/main" val="1129637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upload.wikimedia.org/wikipedia/commons/1/17/BlankMap-World-noborder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80" y="1521770"/>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61231" y="95585"/>
            <a:ext cx="7886700" cy="1325563"/>
          </a:xfrm>
        </p:spPr>
        <p:txBody>
          <a:bodyPr/>
          <a:lstStyle/>
          <a:p>
            <a:r>
              <a:rPr lang="en-US" dirty="0"/>
              <a:t>Africa</a:t>
            </a:r>
          </a:p>
        </p:txBody>
      </p:sp>
      <p:sp>
        <p:nvSpPr>
          <p:cNvPr id="4" name="Rectangle 3"/>
          <p:cNvSpPr/>
          <p:nvPr/>
        </p:nvSpPr>
        <p:spPr>
          <a:xfrm>
            <a:off x="3045124" y="1977262"/>
            <a:ext cx="3754261" cy="830997"/>
          </a:xfrm>
          <a:prstGeom prst="rect">
            <a:avLst/>
          </a:prstGeom>
          <a:solidFill>
            <a:schemeClr val="tx1"/>
          </a:solidFill>
          <a:ln>
            <a:solidFill>
              <a:schemeClr val="tx1"/>
            </a:solidFill>
          </a:ln>
        </p:spPr>
        <p:txBody>
          <a:bodyPr wrap="square">
            <a:spAutoFit/>
          </a:bodyPr>
          <a:lstStyle/>
          <a:p>
            <a:pPr algn="ctr"/>
            <a:r>
              <a:rPr lang="en-US" sz="2400" dirty="0">
                <a:solidFill>
                  <a:schemeClr val="bg1"/>
                </a:solidFill>
              </a:rPr>
              <a:t>Egypt</a:t>
            </a:r>
          </a:p>
          <a:p>
            <a:pPr algn="ctr"/>
            <a:r>
              <a:rPr lang="en-US" sz="2400" dirty="0">
                <a:solidFill>
                  <a:schemeClr val="bg1"/>
                </a:solidFill>
              </a:rPr>
              <a:t>“al-</a:t>
            </a:r>
            <a:r>
              <a:rPr lang="en-US" sz="2400" dirty="0" err="1">
                <a:solidFill>
                  <a:schemeClr val="bg1"/>
                </a:solidFill>
              </a:rPr>
              <a:t>kemi</a:t>
            </a:r>
            <a:r>
              <a:rPr lang="en-US" sz="2400" dirty="0">
                <a:solidFill>
                  <a:schemeClr val="bg1"/>
                </a:solidFill>
              </a:rPr>
              <a:t>” = the black land</a:t>
            </a:r>
          </a:p>
        </p:txBody>
      </p:sp>
      <p:sp>
        <p:nvSpPr>
          <p:cNvPr id="16" name="Oval 15"/>
          <p:cNvSpPr/>
          <p:nvPr/>
        </p:nvSpPr>
        <p:spPr>
          <a:xfrm>
            <a:off x="4304581" y="2817748"/>
            <a:ext cx="503206" cy="40965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553308" y="2161928"/>
            <a:ext cx="2876" cy="6558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549549" y="6546562"/>
            <a:ext cx="7594451" cy="276999"/>
          </a:xfrm>
          <a:prstGeom prst="rect">
            <a:avLst/>
          </a:prstGeom>
        </p:spPr>
        <p:txBody>
          <a:bodyPr wrap="none" rtlCol="0">
            <a:spAutoFit/>
          </a:bodyPr>
          <a:lstStyle/>
          <a:p>
            <a:r>
              <a:rPr lang="en-US" sz="1200" dirty="0">
                <a:hlinkClick r:id="rId4"/>
              </a:rPr>
              <a:t>https://hssonline.org/resources/teaching/teaching_nonwestern/teaching_nonwestern_africa/</a:t>
            </a:r>
            <a:r>
              <a:rPr lang="en-US" sz="1200" dirty="0"/>
              <a:t> Accessed 21 MAY 2019.</a:t>
            </a:r>
          </a:p>
        </p:txBody>
      </p:sp>
      <p:sp>
        <p:nvSpPr>
          <p:cNvPr id="6" name="TextBox 5"/>
          <p:cNvSpPr txBox="1"/>
          <p:nvPr/>
        </p:nvSpPr>
        <p:spPr>
          <a:xfrm>
            <a:off x="3334577" y="5057335"/>
            <a:ext cx="3099951" cy="1200329"/>
          </a:xfrm>
          <a:prstGeom prst="rect">
            <a:avLst/>
          </a:prstGeom>
          <a:solidFill>
            <a:schemeClr val="tx1"/>
          </a:solidFill>
        </p:spPr>
        <p:txBody>
          <a:bodyPr wrap="none" rtlCol="0">
            <a:spAutoFit/>
          </a:bodyPr>
          <a:lstStyle/>
          <a:p>
            <a:r>
              <a:rPr lang="en-US" sz="2400" dirty="0">
                <a:solidFill>
                  <a:schemeClr val="bg1"/>
                </a:solidFill>
              </a:rPr>
              <a:t>Dyeing, leather tanning</a:t>
            </a:r>
          </a:p>
          <a:p>
            <a:r>
              <a:rPr lang="en-US" sz="2400" dirty="0">
                <a:solidFill>
                  <a:schemeClr val="bg1"/>
                </a:solidFill>
              </a:rPr>
              <a:t>Medicinal plants</a:t>
            </a:r>
          </a:p>
          <a:p>
            <a:r>
              <a:rPr lang="en-US" sz="2400" dirty="0">
                <a:solidFill>
                  <a:schemeClr val="bg1"/>
                </a:solidFill>
              </a:rPr>
              <a:t>Fermented beverages</a:t>
            </a:r>
          </a:p>
        </p:txBody>
      </p:sp>
    </p:spTree>
    <p:extLst>
      <p:ext uri="{BB962C8B-B14F-4D97-AF65-F5344CB8AC3E}">
        <p14:creationId xmlns:p14="http://schemas.microsoft.com/office/powerpoint/2010/main" val="80296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upload.wikimedia.org/wikipedia/commons/1/17/BlankMap-World-noborder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9480" y="2192569"/>
            <a:ext cx="8984520" cy="415790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76862" y="64871"/>
            <a:ext cx="7886700" cy="1325563"/>
          </a:xfrm>
        </p:spPr>
        <p:txBody>
          <a:bodyPr/>
          <a:lstStyle/>
          <a:p>
            <a:r>
              <a:rPr lang="en-US" dirty="0"/>
              <a:t>The Middle East</a:t>
            </a:r>
          </a:p>
        </p:txBody>
      </p:sp>
      <p:sp>
        <p:nvSpPr>
          <p:cNvPr id="4" name="Rectangle 3"/>
          <p:cNvSpPr/>
          <p:nvPr/>
        </p:nvSpPr>
        <p:spPr>
          <a:xfrm>
            <a:off x="1964538" y="1944856"/>
            <a:ext cx="6733985" cy="1200329"/>
          </a:xfrm>
          <a:prstGeom prst="rect">
            <a:avLst/>
          </a:prstGeom>
          <a:solidFill>
            <a:schemeClr val="tx1"/>
          </a:solidFill>
          <a:ln>
            <a:solidFill>
              <a:schemeClr val="tx1"/>
            </a:solidFill>
          </a:ln>
        </p:spPr>
        <p:txBody>
          <a:bodyPr wrap="square">
            <a:spAutoFit/>
          </a:bodyPr>
          <a:lstStyle/>
          <a:p>
            <a:pPr algn="ctr"/>
            <a:r>
              <a:rPr lang="en-US" sz="2400" dirty="0">
                <a:solidFill>
                  <a:schemeClr val="bg1"/>
                </a:solidFill>
              </a:rPr>
              <a:t>700-900 BCE: </a:t>
            </a:r>
          </a:p>
          <a:p>
            <a:pPr algn="ctr"/>
            <a:r>
              <a:rPr lang="en-US" sz="2400" dirty="0" err="1">
                <a:solidFill>
                  <a:schemeClr val="bg1"/>
                </a:solidFill>
              </a:rPr>
              <a:t>Jābir</a:t>
            </a:r>
            <a:r>
              <a:rPr lang="en-US" sz="2400" dirty="0">
                <a:solidFill>
                  <a:schemeClr val="bg1"/>
                </a:solidFill>
              </a:rPr>
              <a:t> ibn </a:t>
            </a:r>
            <a:r>
              <a:rPr lang="en-US" sz="2400" dirty="0" err="1">
                <a:solidFill>
                  <a:schemeClr val="bg1"/>
                </a:solidFill>
              </a:rPr>
              <a:t>Ḥayyān</a:t>
            </a:r>
            <a:r>
              <a:rPr lang="en-US" sz="2400" dirty="0">
                <a:solidFill>
                  <a:schemeClr val="bg1"/>
                </a:solidFill>
              </a:rPr>
              <a:t> (Geber) “father of chemistry”</a:t>
            </a:r>
          </a:p>
          <a:p>
            <a:pPr algn="ctr"/>
            <a:r>
              <a:rPr lang="en-US" sz="2400" dirty="0">
                <a:solidFill>
                  <a:schemeClr val="bg1"/>
                </a:solidFill>
              </a:rPr>
              <a:t>Muhammad ibn Zakariya al-</a:t>
            </a:r>
            <a:r>
              <a:rPr lang="en-US" sz="2400" dirty="0" err="1">
                <a:solidFill>
                  <a:schemeClr val="bg1"/>
                </a:solidFill>
              </a:rPr>
              <a:t>Razi</a:t>
            </a:r>
            <a:r>
              <a:rPr lang="en-US" sz="2400" dirty="0">
                <a:solidFill>
                  <a:schemeClr val="bg1"/>
                </a:solidFill>
              </a:rPr>
              <a:t> (Rhazes)</a:t>
            </a:r>
          </a:p>
        </p:txBody>
      </p:sp>
      <p:sp>
        <p:nvSpPr>
          <p:cNvPr id="16" name="Oval 15"/>
          <p:cNvSpPr/>
          <p:nvPr/>
        </p:nvSpPr>
        <p:spPr>
          <a:xfrm>
            <a:off x="4703554" y="3279818"/>
            <a:ext cx="503206" cy="40965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4958752" y="2620472"/>
            <a:ext cx="2876" cy="6558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756899" y="6289276"/>
            <a:ext cx="6302944" cy="461665"/>
          </a:xfrm>
          <a:prstGeom prst="rect">
            <a:avLst/>
          </a:prstGeom>
        </p:spPr>
        <p:txBody>
          <a:bodyPr wrap="none" rtlCol="0">
            <a:spAutoFit/>
          </a:bodyPr>
          <a:lstStyle/>
          <a:p>
            <a:pPr algn="r"/>
            <a:r>
              <a:rPr lang="en-US" sz="1200" dirty="0">
                <a:hlinkClick r:id="rId4"/>
              </a:rPr>
              <a:t>https://en.wikipedia.org/wiki/Jabir_ibn_Hayyan</a:t>
            </a:r>
            <a:r>
              <a:rPr lang="en-US" sz="1200" dirty="0"/>
              <a:t>. Accessed 21 MAY 2019.</a:t>
            </a:r>
          </a:p>
          <a:p>
            <a:pPr algn="r"/>
            <a:r>
              <a:rPr lang="en-US" sz="1200" dirty="0">
                <a:hlinkClick r:id="rId5"/>
              </a:rPr>
              <a:t>https://en.wikipedia.org/wiki/Muhammad_ibn_Zakariya_al-Razi#Alchemy</a:t>
            </a:r>
            <a:r>
              <a:rPr lang="en-US" sz="1200" dirty="0"/>
              <a:t>. Accessed 21 MAY 2019.</a:t>
            </a:r>
          </a:p>
        </p:txBody>
      </p:sp>
      <p:sp>
        <p:nvSpPr>
          <p:cNvPr id="6" name="TextBox 5"/>
          <p:cNvSpPr txBox="1"/>
          <p:nvPr/>
        </p:nvSpPr>
        <p:spPr>
          <a:xfrm>
            <a:off x="283561" y="4078427"/>
            <a:ext cx="8860439" cy="1200329"/>
          </a:xfrm>
          <a:prstGeom prst="rect">
            <a:avLst/>
          </a:prstGeom>
          <a:solidFill>
            <a:schemeClr val="tx1"/>
          </a:solidFill>
        </p:spPr>
        <p:txBody>
          <a:bodyPr wrap="none" rtlCol="0">
            <a:spAutoFit/>
          </a:bodyPr>
          <a:lstStyle/>
          <a:p>
            <a:r>
              <a:rPr lang="en-US" sz="2400" dirty="0">
                <a:solidFill>
                  <a:schemeClr val="bg1"/>
                </a:solidFill>
              </a:rPr>
              <a:t>Techniques: Distillation, crystallization, extraction</a:t>
            </a:r>
          </a:p>
          <a:p>
            <a:r>
              <a:rPr lang="en-US" sz="2400" dirty="0">
                <a:solidFill>
                  <a:schemeClr val="bg1"/>
                </a:solidFill>
              </a:rPr>
              <a:t>Elements: arsenic, sulfur, antimony, bismuth, mercury</a:t>
            </a:r>
          </a:p>
          <a:p>
            <a:r>
              <a:rPr lang="en-US" sz="2400" dirty="0">
                <a:solidFill>
                  <a:schemeClr val="bg1"/>
                </a:solidFill>
              </a:rPr>
              <a:t>Compounds: ethanol, sulfuric acid, citric acid, acetic acid, tartaric acid </a:t>
            </a:r>
          </a:p>
        </p:txBody>
      </p:sp>
    </p:spTree>
    <p:extLst>
      <p:ext uri="{BB962C8B-B14F-4D97-AF65-F5344CB8AC3E}">
        <p14:creationId xmlns:p14="http://schemas.microsoft.com/office/powerpoint/2010/main" val="8689128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1069</TotalTime>
  <Words>1427</Words>
  <Application>Microsoft Office PowerPoint</Application>
  <PresentationFormat>On-screen Show (4:3)</PresentationFormat>
  <Paragraphs>105</Paragraphs>
  <Slides>13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Pre-Modern Chemistry:  A Brief World History</vt:lpstr>
      <vt:lpstr>PowerPoint Presentation</vt:lpstr>
      <vt:lpstr>PowerPoint Presentation</vt:lpstr>
      <vt:lpstr>PowerPoint Presentation</vt:lpstr>
      <vt:lpstr>Technologies That Use Chemistry</vt:lpstr>
      <vt:lpstr>Atomism</vt:lpstr>
      <vt:lpstr>Ancient World</vt:lpstr>
      <vt:lpstr>Africa</vt:lpstr>
      <vt:lpstr>The Middle East</vt:lpstr>
      <vt:lpstr>India</vt:lpstr>
      <vt:lpstr>China</vt:lpstr>
      <vt:lpstr>The Americas</vt:lpstr>
      <vt:lpstr>Modern Chemistry is Global</vt:lpstr>
    </vt:vector>
  </TitlesOfParts>
  <Company>US Naval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Pre-Modern Chemistry: A Brief History</dc:title>
  <dc:creator>Lin, Shirley CIV USNA Annapolis</dc:creator>
  <cp:lastModifiedBy>Hong-Jie Lin</cp:lastModifiedBy>
  <cp:revision>38</cp:revision>
  <dcterms:created xsi:type="dcterms:W3CDTF">2019-05-21T13:01:42Z</dcterms:created>
  <dcterms:modified xsi:type="dcterms:W3CDTF">2020-06-19T14:30:24Z</dcterms:modified>
</cp:coreProperties>
</file>