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56" r:id="rId3"/>
    <p:sldId id="258" r:id="rId4"/>
    <p:sldId id="259" r:id="rId5"/>
    <p:sldId id="262" r:id="rId6"/>
    <p:sldId id="257"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135" autoAdjust="0"/>
  </p:normalViewPr>
  <p:slideViewPr>
    <p:cSldViewPr>
      <p:cViewPr varScale="1">
        <p:scale>
          <a:sx n="66" d="100"/>
          <a:sy n="66" d="100"/>
        </p:scale>
        <p:origin x="-2016" y="-96"/>
      </p:cViewPr>
      <p:guideLst>
        <p:guide orient="horz" pos="2160"/>
        <p:guide pos="2880"/>
      </p:guideLst>
    </p:cSldViewPr>
  </p:slideViewPr>
  <p:notesTextViewPr>
    <p:cViewPr>
      <p:scale>
        <a:sx n="1" d="1"/>
        <a:sy n="1" d="1"/>
      </p:scale>
      <p:origin x="0" y="75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8E0E39-9B9D-4859-A885-F2DCE8443B74}" type="datetimeFigureOut">
              <a:rPr lang="en-US" smtClean="0"/>
              <a:t>7/19/2014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2663CF-872F-42AA-82BC-8A56DFF681AA}" type="slidenum">
              <a:rPr lang="en-US" smtClean="0"/>
              <a:t>‹#›</a:t>
            </a:fld>
            <a:endParaRPr lang="en-US"/>
          </a:p>
        </p:txBody>
      </p:sp>
    </p:spTree>
    <p:extLst>
      <p:ext uri="{BB962C8B-B14F-4D97-AF65-F5344CB8AC3E}">
        <p14:creationId xmlns:p14="http://schemas.microsoft.com/office/powerpoint/2010/main" val="1949007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will be introduced to photoinduced electron transfer. This is by no means a complete overview of the topic but this </a:t>
            </a:r>
            <a:br>
              <a:rPr lang="en-US" baseline="0" dirty="0" smtClean="0"/>
            </a:br>
            <a:r>
              <a:rPr lang="en-US" baseline="0" dirty="0" smtClean="0"/>
              <a:t>5 slides about” can be used as a reference or introduction to upper level undergraduates. Students will need a firm background in photochemistry and electrochemistry.</a:t>
            </a:r>
            <a:endParaRPr lang="en-US" dirty="0"/>
          </a:p>
        </p:txBody>
      </p:sp>
      <p:sp>
        <p:nvSpPr>
          <p:cNvPr id="4" name="Slide Number Placeholder 3"/>
          <p:cNvSpPr>
            <a:spLocks noGrp="1"/>
          </p:cNvSpPr>
          <p:nvPr>
            <p:ph type="sldNum" sz="quarter" idx="10"/>
          </p:nvPr>
        </p:nvSpPr>
        <p:spPr/>
        <p:txBody>
          <a:bodyPr/>
          <a:lstStyle/>
          <a:p>
            <a:fld id="{032663CF-872F-42AA-82BC-8A56DFF681AA}" type="slidenum">
              <a:rPr lang="en-US" smtClean="0"/>
              <a:t>1</a:t>
            </a:fld>
            <a:endParaRPr lang="en-US"/>
          </a:p>
        </p:txBody>
      </p:sp>
    </p:spTree>
    <p:extLst>
      <p:ext uri="{BB962C8B-B14F-4D97-AF65-F5344CB8AC3E}">
        <p14:creationId xmlns:p14="http://schemas.microsoft.com/office/powerpoint/2010/main" val="112301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 will need to have some background knowledge of basic </a:t>
            </a:r>
            <a:r>
              <a:rPr lang="en-US" dirty="0" err="1" smtClean="0"/>
              <a:t>photophysics</a:t>
            </a:r>
            <a:r>
              <a:rPr lang="en-US" dirty="0" smtClean="0"/>
              <a:t> and electrochemistry. This slide is intended</a:t>
            </a:r>
            <a:r>
              <a:rPr lang="en-US" baseline="0" dirty="0" smtClean="0"/>
              <a:t> to be a reminder of </a:t>
            </a:r>
            <a:r>
              <a:rPr lang="en-US" baseline="0" dirty="0" err="1" smtClean="0"/>
              <a:t>jablonski</a:t>
            </a:r>
            <a:r>
              <a:rPr lang="en-US" baseline="0" dirty="0" smtClean="0"/>
              <a:t> diagrams. </a:t>
            </a:r>
            <a:endParaRPr lang="en-US" dirty="0"/>
          </a:p>
        </p:txBody>
      </p:sp>
      <p:sp>
        <p:nvSpPr>
          <p:cNvPr id="4" name="Slide Number Placeholder 3"/>
          <p:cNvSpPr>
            <a:spLocks noGrp="1"/>
          </p:cNvSpPr>
          <p:nvPr>
            <p:ph type="sldNum" sz="quarter" idx="10"/>
          </p:nvPr>
        </p:nvSpPr>
        <p:spPr/>
        <p:txBody>
          <a:bodyPr/>
          <a:lstStyle/>
          <a:p>
            <a:fld id="{032663CF-872F-42AA-82BC-8A56DFF681AA}" type="slidenum">
              <a:rPr lang="en-US" smtClean="0"/>
              <a:t>2</a:t>
            </a:fld>
            <a:endParaRPr lang="en-US"/>
          </a:p>
        </p:txBody>
      </p:sp>
    </p:spTree>
    <p:extLst>
      <p:ext uri="{BB962C8B-B14F-4D97-AF65-F5344CB8AC3E}">
        <p14:creationId xmlns:p14="http://schemas.microsoft.com/office/powerpoint/2010/main" val="3358311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example is a using a theoretical two state system, Later, We will see that Ru(</a:t>
            </a:r>
            <a:r>
              <a:rPr lang="en-US" baseline="0" dirty="0" err="1" smtClean="0"/>
              <a:t>bpy</a:t>
            </a:r>
            <a:r>
              <a:rPr lang="en-US" baseline="0" dirty="0" smtClean="0"/>
              <a:t>)3 undergoes intersystem crossing to a long lived triplet state before PET occurs.</a:t>
            </a:r>
          </a:p>
          <a:p>
            <a:endParaRPr lang="en-US" baseline="0" dirty="0" smtClean="0"/>
          </a:p>
          <a:p>
            <a:r>
              <a:rPr lang="en-US" dirty="0" smtClean="0"/>
              <a:t>When an electron is excited to higher state, the redox properties of the molecule changes in two ways:</a:t>
            </a:r>
          </a:p>
          <a:p>
            <a:r>
              <a:rPr lang="en-US" dirty="0" smtClean="0"/>
              <a:t>This excitation can produce an electron with high enough energy to be donated to an </a:t>
            </a:r>
            <a:r>
              <a:rPr lang="en-US" i="1" dirty="0" smtClean="0"/>
              <a:t>electron acceptor</a:t>
            </a:r>
            <a:endParaRPr lang="en-US" dirty="0" smtClean="0"/>
          </a:p>
          <a:p>
            <a:r>
              <a:rPr lang="en-US" dirty="0" smtClean="0"/>
              <a:t>This excited state leaves a vacancy in the ground state that can be filled by an </a:t>
            </a:r>
            <a:r>
              <a:rPr lang="en-US" i="1" dirty="0" smtClean="0"/>
              <a:t>electron donor</a:t>
            </a:r>
          </a:p>
          <a:p>
            <a:endParaRPr lang="en-US" i="1" dirty="0" smtClean="0"/>
          </a:p>
          <a:p>
            <a:r>
              <a:rPr lang="en-US" i="0" dirty="0" smtClean="0"/>
              <a:t>The</a:t>
            </a:r>
            <a:r>
              <a:rPr lang="en-US" i="0" baseline="0" dirty="0" smtClean="0"/>
              <a:t> energy states of the process is depicted for both oxidative and reductive pathways. There is an assumption in this depiction that A and B are in contact and ready for ET. Thus, this diagram covers bimolecular and </a:t>
            </a:r>
            <a:r>
              <a:rPr lang="en-US" i="0" baseline="0" dirty="0" err="1" smtClean="0"/>
              <a:t>unimolecular</a:t>
            </a:r>
            <a:r>
              <a:rPr lang="en-US" i="0" baseline="0" dirty="0" smtClean="0"/>
              <a:t> electron donor/acceptor systems. Generally, when depicting PET processes, states are used over MOs for simplicity. The ET process depicted is sometimes referred to as Charge Separation (CS) to form the ion pair. The energetics will favor back electron transfer to the ground state (animated). This process is referred to as Charge Recombination (CR). </a:t>
            </a:r>
            <a:endParaRPr lang="en-US" i="0" dirty="0" smtClean="0"/>
          </a:p>
          <a:p>
            <a:endParaRPr lang="en-US" dirty="0"/>
          </a:p>
        </p:txBody>
      </p:sp>
      <p:sp>
        <p:nvSpPr>
          <p:cNvPr id="4" name="Slide Number Placeholder 3"/>
          <p:cNvSpPr>
            <a:spLocks noGrp="1"/>
          </p:cNvSpPr>
          <p:nvPr>
            <p:ph type="sldNum" sz="quarter" idx="10"/>
          </p:nvPr>
        </p:nvSpPr>
        <p:spPr/>
        <p:txBody>
          <a:bodyPr/>
          <a:lstStyle/>
          <a:p>
            <a:fld id="{032663CF-872F-42AA-82BC-8A56DFF681AA}" type="slidenum">
              <a:rPr lang="en-US" smtClean="0"/>
              <a:t>3</a:t>
            </a:fld>
            <a:endParaRPr lang="en-US"/>
          </a:p>
        </p:txBody>
      </p:sp>
    </p:spTree>
    <p:extLst>
      <p:ext uri="{BB962C8B-B14F-4D97-AF65-F5344CB8AC3E}">
        <p14:creationId xmlns:p14="http://schemas.microsoft.com/office/powerpoint/2010/main" val="2961267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a:t>
            </a:r>
            <a:r>
              <a:rPr lang="en-US" baseline="0" dirty="0" smtClean="0"/>
              <a:t> animated depiction of the previous slide using </a:t>
            </a:r>
            <a:r>
              <a:rPr lang="en-US" baseline="0" dirty="0" err="1" smtClean="0"/>
              <a:t>MOs.</a:t>
            </a:r>
            <a:r>
              <a:rPr lang="en-US" baseline="0" dirty="0" smtClean="0"/>
              <a:t> Generally, this depiction is not used due to increased complexity (representing the EXACT molecular orbital involved in the PET process is not easily determined). However, for educational purposes, this depiction may aid in understanding the PET process</a:t>
            </a:r>
            <a:r>
              <a:rPr lang="en-US" baseline="0" dirty="0" smtClean="0"/>
              <a:t>. “ET” in the slide represents electron transfer.</a:t>
            </a:r>
            <a:endParaRPr lang="en-US" dirty="0"/>
          </a:p>
        </p:txBody>
      </p:sp>
      <p:sp>
        <p:nvSpPr>
          <p:cNvPr id="4" name="Slide Number Placeholder 3"/>
          <p:cNvSpPr>
            <a:spLocks noGrp="1"/>
          </p:cNvSpPr>
          <p:nvPr>
            <p:ph type="sldNum" sz="quarter" idx="10"/>
          </p:nvPr>
        </p:nvSpPr>
        <p:spPr/>
        <p:txBody>
          <a:bodyPr/>
          <a:lstStyle/>
          <a:p>
            <a:fld id="{032663CF-872F-42AA-82BC-8A56DFF681AA}" type="slidenum">
              <a:rPr lang="en-US" smtClean="0"/>
              <a:t>4</a:t>
            </a:fld>
            <a:endParaRPr lang="en-US"/>
          </a:p>
        </p:txBody>
      </p:sp>
    </p:spTree>
    <p:extLst>
      <p:ext uri="{BB962C8B-B14F-4D97-AF65-F5344CB8AC3E}">
        <p14:creationId xmlns:p14="http://schemas.microsoft.com/office/powerpoint/2010/main" val="2780511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excited state reduction potential can be calculated from the standard potentials of the ground state couples and the one-electron potential corresponding to the zero-zero spectroscopic energy (</a:t>
            </a:r>
            <a:r>
              <a:rPr lang="en-US" dirty="0" err="1" smtClean="0"/>
              <a:t>ie</a:t>
            </a:r>
            <a:r>
              <a:rPr lang="en-US" dirty="0" smtClean="0"/>
              <a:t> the </a:t>
            </a:r>
            <a:r>
              <a:rPr lang="en-US" i="1" dirty="0" smtClean="0"/>
              <a:t>E</a:t>
            </a:r>
            <a:r>
              <a:rPr lang="en-US" i="1" dirty="0" smtClean="0">
                <a:latin typeface="Times New Roman"/>
                <a:cs typeface="Times New Roman"/>
              </a:rPr>
              <a:t>°° </a:t>
            </a:r>
            <a:r>
              <a:rPr lang="en-US" dirty="0" smtClean="0">
                <a:latin typeface="Times New Roman"/>
                <a:cs typeface="Times New Roman"/>
              </a:rPr>
              <a:t>value in eV)</a:t>
            </a:r>
            <a:r>
              <a:rPr lang="en-US" dirty="0" smtClean="0">
                <a:latin typeface="+mn-lt"/>
                <a:cs typeface="+mn-cs"/>
              </a:rPr>
              <a:t>.</a:t>
            </a:r>
            <a:r>
              <a:rPr lang="en-US" baseline="0" dirty="0" smtClean="0">
                <a:latin typeface="+mn-lt"/>
                <a:cs typeface="+mn-cs"/>
              </a:rPr>
              <a:t> The addition of a photon to the system simultaneously makes the molecule a stronger </a:t>
            </a:r>
            <a:r>
              <a:rPr lang="en-US" baseline="0" dirty="0" err="1" smtClean="0">
                <a:latin typeface="+mn-lt"/>
                <a:cs typeface="+mn-cs"/>
              </a:rPr>
              <a:t>reductant</a:t>
            </a:r>
            <a:r>
              <a:rPr lang="en-US" baseline="0" dirty="0" smtClean="0">
                <a:latin typeface="+mn-lt"/>
                <a:cs typeface="+mn-cs"/>
              </a:rPr>
              <a:t> and oxidant (the photon adds energy to the system).</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mn-lt"/>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mn-lt"/>
                <a:cs typeface="+mn-cs"/>
              </a:rPr>
              <a:t>The </a:t>
            </a:r>
            <a:r>
              <a:rPr lang="en-US" sz="800" kern="1200" dirty="0" smtClean="0">
                <a:solidFill>
                  <a:schemeClr val="tx1"/>
                </a:solidFill>
                <a:latin typeface="+mn-lt"/>
                <a:ea typeface="+mn-ea"/>
                <a:cs typeface="Times New Roman"/>
              </a:rPr>
              <a:t>∆</a:t>
            </a:r>
            <a:r>
              <a:rPr lang="en-US" sz="800" i="1" kern="1200" dirty="0" smtClean="0">
                <a:solidFill>
                  <a:schemeClr val="tx1"/>
                </a:solidFill>
                <a:latin typeface="+mn-lt"/>
                <a:ea typeface="+mn-ea"/>
                <a:cs typeface="Times New Roman"/>
              </a:rPr>
              <a:t>E</a:t>
            </a:r>
            <a:r>
              <a:rPr lang="en-US" sz="800" kern="1200" dirty="0" smtClean="0">
                <a:solidFill>
                  <a:schemeClr val="tx1"/>
                </a:solidFill>
                <a:latin typeface="+mn-lt"/>
                <a:ea typeface="+mn-ea"/>
                <a:cs typeface="Times New Roman"/>
              </a:rPr>
              <a:t>°° term is the energy between</a:t>
            </a:r>
            <a:r>
              <a:rPr lang="en-US" sz="800" kern="1200" baseline="0" dirty="0" smtClean="0">
                <a:solidFill>
                  <a:schemeClr val="tx1"/>
                </a:solidFill>
                <a:latin typeface="+mn-lt"/>
                <a:ea typeface="+mn-ea"/>
                <a:cs typeface="Times New Roman"/>
              </a:rPr>
              <a:t> the zero vibrational level of the ground state and the zero vibrational level of the excited state (the excited state that is involved in the PET process).</a:t>
            </a:r>
            <a:endParaRPr lang="en-US" dirty="0" smtClean="0"/>
          </a:p>
          <a:p>
            <a:endParaRPr lang="en-US" dirty="0"/>
          </a:p>
        </p:txBody>
      </p:sp>
      <p:sp>
        <p:nvSpPr>
          <p:cNvPr id="4" name="Slide Number Placeholder 3"/>
          <p:cNvSpPr>
            <a:spLocks noGrp="1"/>
          </p:cNvSpPr>
          <p:nvPr>
            <p:ph type="sldNum" sz="quarter" idx="10"/>
          </p:nvPr>
        </p:nvSpPr>
        <p:spPr/>
        <p:txBody>
          <a:bodyPr/>
          <a:lstStyle/>
          <a:p>
            <a:fld id="{032663CF-872F-42AA-82BC-8A56DFF681AA}" type="slidenum">
              <a:rPr lang="en-US" smtClean="0"/>
              <a:t>5</a:t>
            </a:fld>
            <a:endParaRPr lang="en-US"/>
          </a:p>
        </p:txBody>
      </p:sp>
    </p:spTree>
    <p:extLst>
      <p:ext uri="{BB962C8B-B14F-4D97-AF65-F5344CB8AC3E}">
        <p14:creationId xmlns:p14="http://schemas.microsoft.com/office/powerpoint/2010/main" val="1588992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r>
                  <a:rPr lang="en-US" dirty="0" smtClean="0"/>
                  <a:t>Once you determine the excited state reduction potential of A,</a:t>
                </a:r>
                <a:r>
                  <a:rPr lang="en-US" baseline="0" dirty="0" smtClean="0"/>
                  <a:t> the driving force for the ET reaction can be determined by using the appropriate reduction potential of B. Familiarity with electrochemistry is required. Also, students may be asked to justify the signs used in the driving force equation </a:t>
                </a:r>
                <a:r>
                  <a:rPr lang="en-US" baseline="0" dirty="0" smtClean="0"/>
                  <a:t>(Nernst </a:t>
                </a:r>
                <a:r>
                  <a:rPr lang="en-US" baseline="0" dirty="0" smtClean="0"/>
                  <a:t>equation and half reactions can be used to justify the redox potentials and the zero-zero vibrational energy is negative (photon adds energy to the system</a:t>
                </a:r>
                <a:r>
                  <a:rPr lang="en-US" baseline="0" dirty="0" smtClean="0"/>
                  <a:t>)).</a:t>
                </a:r>
              </a:p>
              <a:p>
                <a:endParaRPr lang="en-US" baseline="0" dirty="0" smtClean="0"/>
              </a:p>
              <a:p>
                <a:pPr marL="0" indent="0">
                  <a:buNone/>
                </a:pPr>
                <a:r>
                  <a:rPr lang="en-US" baseline="0" dirty="0" smtClean="0"/>
                  <a:t>For reference, the Nernst equation is as follows, along with necessary units (faraday constant (F) and volts (V)): </a:t>
                </a:r>
                <a14:m>
                  <m:oMath xmlns:m="http://schemas.openxmlformats.org/officeDocument/2006/math">
                    <m:r>
                      <a:rPr lang="en-US" sz="1200" i="1" smtClean="0">
                        <a:latin typeface="Cambria Math"/>
                        <a:ea typeface="Cambria Math"/>
                      </a:rPr>
                      <m:t>∆</m:t>
                    </m:r>
                    <m:sSup>
                      <m:sSupPr>
                        <m:ctrlPr>
                          <a:rPr lang="en-US" sz="1200" i="1" smtClean="0">
                            <a:latin typeface="Cambria Math"/>
                            <a:ea typeface="Cambria Math"/>
                          </a:rPr>
                        </m:ctrlPr>
                      </m:sSupPr>
                      <m:e>
                        <m:r>
                          <a:rPr lang="en-US" sz="1200" b="0" i="1" smtClean="0">
                            <a:latin typeface="Cambria Math"/>
                            <a:ea typeface="Cambria Math"/>
                          </a:rPr>
                          <m:t>𝐺</m:t>
                        </m:r>
                      </m:e>
                      <m:sup>
                        <m:r>
                          <a:rPr lang="en-US" sz="1200" i="1" smtClean="0">
                            <a:latin typeface="Cambria Math"/>
                            <a:ea typeface="Cambria Math"/>
                          </a:rPr>
                          <m:t>°</m:t>
                        </m:r>
                      </m:sup>
                    </m:sSup>
                    <m:r>
                      <a:rPr lang="en-US" sz="1200" b="0" i="1" smtClean="0">
                        <a:latin typeface="Cambria Math"/>
                        <a:ea typeface="Cambria Math"/>
                      </a:rPr>
                      <m:t>=−</m:t>
                    </m:r>
                    <m:r>
                      <a:rPr lang="en-US" sz="1200" b="0" i="1" smtClean="0">
                        <a:latin typeface="Cambria Math"/>
                        <a:ea typeface="Cambria Math"/>
                      </a:rPr>
                      <m:t>𝑛𝐹</m:t>
                    </m:r>
                    <m:sSup>
                      <m:sSupPr>
                        <m:ctrlPr>
                          <a:rPr lang="en-US" sz="1200" b="0" i="1" smtClean="0">
                            <a:latin typeface="Cambria Math"/>
                            <a:ea typeface="Cambria Math"/>
                          </a:rPr>
                        </m:ctrlPr>
                      </m:sSupPr>
                      <m:e>
                        <m:r>
                          <a:rPr lang="en-US" sz="1200" b="0" i="1" smtClean="0">
                            <a:latin typeface="Cambria Math"/>
                            <a:ea typeface="Cambria Math"/>
                          </a:rPr>
                          <m:t>𝐸</m:t>
                        </m:r>
                      </m:e>
                      <m:sup>
                        <m:r>
                          <a:rPr lang="en-US" sz="1200" b="0" i="1" smtClean="0">
                            <a:latin typeface="Cambria Math"/>
                            <a:ea typeface="Cambria Math"/>
                          </a:rPr>
                          <m:t>°</m:t>
                        </m:r>
                      </m:sup>
                    </m:sSup>
                    <m:r>
                      <a:rPr lang="en-US" sz="1200" b="0" i="1" smtClean="0">
                        <a:latin typeface="Cambria Math"/>
                        <a:ea typeface="Cambria Math"/>
                      </a:rPr>
                      <m:t>,  </m:t>
                    </m:r>
                    <m:r>
                      <a:rPr lang="en-US" sz="1200" b="0" i="1" smtClean="0">
                        <a:latin typeface="Cambria Math"/>
                        <a:ea typeface="Cambria Math"/>
                      </a:rPr>
                      <m:t>𝐹</m:t>
                    </m:r>
                    <m:r>
                      <a:rPr lang="en-US" sz="1200" b="0" i="1" smtClean="0">
                        <a:latin typeface="Cambria Math"/>
                        <a:ea typeface="Cambria Math"/>
                      </a:rPr>
                      <m:t>=96,480</m:t>
                    </m:r>
                    <m:f>
                      <m:fPr>
                        <m:ctrlPr>
                          <a:rPr lang="en-US" sz="1200" b="0" i="1" smtClean="0">
                            <a:latin typeface="Cambria Math"/>
                            <a:ea typeface="Cambria Math"/>
                          </a:rPr>
                        </m:ctrlPr>
                      </m:fPr>
                      <m:num>
                        <m:r>
                          <a:rPr lang="en-US" sz="1200" b="0" i="1" smtClean="0">
                            <a:latin typeface="Cambria Math"/>
                            <a:ea typeface="Cambria Math"/>
                          </a:rPr>
                          <m:t>𝐶</m:t>
                        </m:r>
                      </m:num>
                      <m:den>
                        <m:r>
                          <a:rPr lang="en-US" sz="1200" b="0" i="1" smtClean="0">
                            <a:latin typeface="Cambria Math"/>
                            <a:ea typeface="Cambria Math"/>
                          </a:rPr>
                          <m:t>𝑚𝑜𝑙</m:t>
                        </m:r>
                      </m:den>
                    </m:f>
                    <m:r>
                      <a:rPr lang="en-US" sz="1200" b="0" i="1" smtClean="0">
                        <a:latin typeface="Cambria Math"/>
                        <a:ea typeface="Cambria Math"/>
                      </a:rPr>
                      <m:t>,  </m:t>
                    </m:r>
                    <m:r>
                      <a:rPr lang="en-US" sz="1200" b="0" i="1" smtClean="0">
                        <a:latin typeface="Cambria Math"/>
                        <a:ea typeface="Cambria Math"/>
                      </a:rPr>
                      <m:t>𝑉</m:t>
                    </m:r>
                    <m:r>
                      <a:rPr lang="en-US" sz="1200" b="0" i="1" smtClean="0">
                        <a:latin typeface="Cambria Math"/>
                        <a:ea typeface="Cambria Math"/>
                      </a:rPr>
                      <m:t>=</m:t>
                    </m:r>
                    <m:r>
                      <a:rPr lang="en-US" sz="1200" b="0" i="1" smtClean="0">
                        <a:latin typeface="Cambria Math"/>
                        <a:ea typeface="Cambria Math"/>
                      </a:rPr>
                      <m:t>𝐽</m:t>
                    </m:r>
                    <m:r>
                      <a:rPr lang="en-US" sz="1200" b="0" i="1" smtClean="0">
                        <a:latin typeface="Cambria Math"/>
                        <a:ea typeface="Cambria Math"/>
                      </a:rPr>
                      <m:t>/</m:t>
                    </m:r>
                    <m:r>
                      <a:rPr lang="en-US" sz="1200" b="0" i="1" smtClean="0">
                        <a:latin typeface="Cambria Math"/>
                        <a:ea typeface="Cambria Math"/>
                      </a:rPr>
                      <m:t>𝐶</m:t>
                    </m:r>
                    <m:r>
                      <a:rPr lang="en-US" sz="1200" b="0" i="1" smtClean="0">
                        <a:latin typeface="Cambria Math"/>
                        <a:ea typeface="Cambria Math"/>
                      </a:rPr>
                      <m:t> </m:t>
                    </m:r>
                  </m:oMath>
                </a14:m>
                <a:endParaRPr lang="en-US" sz="1200" dirty="0" smtClean="0"/>
              </a:p>
              <a:p>
                <a:pPr marL="0" indent="0">
                  <a:buNone/>
                </a:pPr>
                <a:r>
                  <a:rPr lang="en-US" sz="1200" dirty="0" smtClean="0"/>
                  <a:t>The Nernst equation relates the standard Gibbs free energy change (</a:t>
                </a:r>
                <a:r>
                  <a:rPr lang="en-US" sz="1200" dirty="0" smtClean="0">
                    <a:latin typeface="Times New Roman"/>
                    <a:cs typeface="Times New Roman"/>
                  </a:rPr>
                  <a:t>∆G°)</a:t>
                </a:r>
                <a:r>
                  <a:rPr lang="en-US" sz="1200" dirty="0" smtClean="0"/>
                  <a:t> to the half cell standard</a:t>
                </a:r>
                <a:r>
                  <a:rPr lang="en-US" sz="1200" baseline="0" dirty="0" smtClean="0"/>
                  <a:t> reduction potential (E</a:t>
                </a:r>
                <a:r>
                  <a:rPr lang="en-US" sz="1200" baseline="0" dirty="0" smtClean="0">
                    <a:latin typeface="Times New Roman"/>
                    <a:cs typeface="Times New Roman"/>
                  </a:rPr>
                  <a:t>°</a:t>
                </a:r>
                <a:r>
                  <a:rPr lang="en-US" sz="1200" baseline="0" dirty="0" smtClean="0"/>
                  <a:t>). The n value represents the number of electrons (one in this case). The faraday constant is used to convert the E</a:t>
                </a:r>
                <a:r>
                  <a:rPr lang="en-US" sz="1200" baseline="0" dirty="0" smtClean="0">
                    <a:latin typeface="Times New Roman"/>
                    <a:cs typeface="Times New Roman"/>
                  </a:rPr>
                  <a:t>°</a:t>
                </a:r>
                <a:r>
                  <a:rPr lang="en-US" sz="1200" baseline="0" dirty="0" smtClean="0"/>
                  <a:t> unit (in V) to something a little more comfortable for </a:t>
                </a:r>
                <a:r>
                  <a:rPr lang="en-US" sz="1200" dirty="0" smtClean="0">
                    <a:latin typeface="Times New Roman"/>
                    <a:cs typeface="Times New Roman"/>
                  </a:rPr>
                  <a:t>∆G°</a:t>
                </a:r>
                <a:r>
                  <a:rPr lang="en-US" sz="1200" baseline="0" dirty="0" smtClean="0"/>
                  <a:t> (j/</a:t>
                </a:r>
                <a:r>
                  <a:rPr lang="en-US" sz="1200" baseline="0" dirty="0" err="1" smtClean="0"/>
                  <a:t>mol</a:t>
                </a:r>
                <a:r>
                  <a:rPr lang="en-US" sz="1200" baseline="0" dirty="0" smtClean="0"/>
                  <a:t>) - especially as it relates to equilibrium. However, when describing the driving force for PET, it is common to stay in the unit of eV – which ultimately drops the use of the faraday constant (since potentials are already in V) when using the Nernst equation. The important note for students, and something I believe becomes challenging with electrochemistry, is the change in sign. The more negative the reduction potential (E</a:t>
                </a:r>
                <a:r>
                  <a:rPr lang="en-US" sz="1200" baseline="0" dirty="0" smtClean="0">
                    <a:latin typeface="Times New Roman"/>
                    <a:cs typeface="Times New Roman"/>
                  </a:rPr>
                  <a:t>°</a:t>
                </a:r>
                <a:r>
                  <a:rPr lang="en-US" sz="1200" baseline="0" dirty="0" smtClean="0"/>
                  <a:t>), the more energy is required for the reduction process – or in other words, the more positive your Gibbs free energy, </a:t>
                </a:r>
                <a:r>
                  <a:rPr lang="en-US" sz="1200" dirty="0" smtClean="0">
                    <a:latin typeface="Times New Roman"/>
                    <a:cs typeface="Times New Roman"/>
                  </a:rPr>
                  <a:t>∆G°. The sign convention changes</a:t>
                </a:r>
                <a:r>
                  <a:rPr lang="en-US" sz="1200" baseline="0" dirty="0" smtClean="0">
                    <a:latin typeface="Times New Roman"/>
                    <a:cs typeface="Times New Roman"/>
                  </a:rPr>
                  <a:t>, which can be a source of confusion for many students!</a:t>
                </a:r>
                <a:endParaRPr lang="en-US" sz="1200" dirty="0" smtClean="0"/>
              </a:p>
            </p:txBody>
          </p:sp>
        </mc:Choice>
        <mc:Fallback>
          <p:sp>
            <p:nvSpPr>
              <p:cNvPr id="3" name="Notes Placeholder 2"/>
              <p:cNvSpPr>
                <a:spLocks noGrp="1"/>
              </p:cNvSpPr>
              <p:nvPr>
                <p:ph type="body" idx="1"/>
              </p:nvPr>
            </p:nvSpPr>
            <p:spPr/>
            <p:txBody>
              <a:bodyPr/>
              <a:lstStyle/>
              <a:p>
                <a:r>
                  <a:rPr lang="en-US" dirty="0" smtClean="0"/>
                  <a:t>Once you determine the excited state reduction potential of A,</a:t>
                </a:r>
                <a:r>
                  <a:rPr lang="en-US" baseline="0" dirty="0" smtClean="0"/>
                  <a:t> the driving force for the ET reaction can be determined by using the appropriate reduction potential of B. Familiarity with electrochemistry is required. Also, students may be asked to justify the signs used in the driving force equation </a:t>
                </a:r>
                <a:r>
                  <a:rPr lang="en-US" baseline="0" dirty="0" smtClean="0"/>
                  <a:t>(Nernst </a:t>
                </a:r>
                <a:r>
                  <a:rPr lang="en-US" baseline="0" dirty="0" smtClean="0"/>
                  <a:t>equation and half reactions can be used to justify the redox potentials and the zero-zero vibrational energy is negative (photon adds energy to the system</a:t>
                </a:r>
                <a:r>
                  <a:rPr lang="en-US" baseline="0" dirty="0" smtClean="0"/>
                  <a:t>)).</a:t>
                </a:r>
              </a:p>
              <a:p>
                <a:endParaRPr lang="en-US" baseline="0" dirty="0" smtClean="0"/>
              </a:p>
              <a:p>
                <a:pPr marL="0" indent="0">
                  <a:buNone/>
                </a:pPr>
                <a:r>
                  <a:rPr lang="en-US" baseline="0" dirty="0" smtClean="0"/>
                  <a:t>For reference, the Nernst equation is as follows, along with necessary units (faraday constant (F) and volts (V)): </a:t>
                </a:r>
                <a:r>
                  <a:rPr lang="en-US" sz="1200" i="0" smtClean="0">
                    <a:latin typeface="Cambria Math"/>
                    <a:ea typeface="Cambria Math"/>
                  </a:rPr>
                  <a:t>∆</a:t>
                </a:r>
                <a:r>
                  <a:rPr lang="en-US" sz="1200" b="0" i="0" smtClean="0">
                    <a:latin typeface="Cambria Math"/>
                    <a:ea typeface="Cambria Math"/>
                  </a:rPr>
                  <a:t>𝐺^</a:t>
                </a:r>
                <a:r>
                  <a:rPr lang="en-US" sz="1200" i="0" smtClean="0">
                    <a:latin typeface="Cambria Math"/>
                    <a:ea typeface="Cambria Math"/>
                  </a:rPr>
                  <a:t>°</a:t>
                </a:r>
                <a:r>
                  <a:rPr lang="en-US" sz="1200" b="0" i="0" smtClean="0">
                    <a:latin typeface="Cambria Math"/>
                    <a:ea typeface="Cambria Math"/>
                  </a:rPr>
                  <a:t>=−𝑛𝐹𝐸^°,  𝐹=96,480 𝐶/𝑚𝑜𝑙,  𝑉=𝐽/𝐶 </a:t>
                </a:r>
                <a:endParaRPr lang="en-US" sz="1200" dirty="0" smtClean="0"/>
              </a:p>
              <a:p>
                <a:pPr marL="0" indent="0">
                  <a:buNone/>
                </a:pPr>
                <a:r>
                  <a:rPr lang="en-US" sz="1200" dirty="0" smtClean="0"/>
                  <a:t>The Nernst equation relates the standard Gibbs free energy change (</a:t>
                </a:r>
                <a:r>
                  <a:rPr lang="en-US" sz="1200" dirty="0" smtClean="0">
                    <a:latin typeface="Times New Roman"/>
                    <a:cs typeface="Times New Roman"/>
                  </a:rPr>
                  <a:t>∆G°)</a:t>
                </a:r>
                <a:r>
                  <a:rPr lang="en-US" sz="1200" dirty="0" smtClean="0"/>
                  <a:t> to the half cell standard</a:t>
                </a:r>
                <a:r>
                  <a:rPr lang="en-US" sz="1200" baseline="0" dirty="0" smtClean="0"/>
                  <a:t> reduction potential (E</a:t>
                </a:r>
                <a:r>
                  <a:rPr lang="en-US" sz="1200" baseline="0" dirty="0" smtClean="0">
                    <a:latin typeface="Times New Roman"/>
                    <a:cs typeface="Times New Roman"/>
                  </a:rPr>
                  <a:t>°</a:t>
                </a:r>
                <a:r>
                  <a:rPr lang="en-US" sz="1200" baseline="0" dirty="0" smtClean="0"/>
                  <a:t>). The n value represents the number of electrons (one in this case). The faraday constant is used to convert the E</a:t>
                </a:r>
                <a:r>
                  <a:rPr lang="en-US" sz="1200" baseline="0" dirty="0" smtClean="0">
                    <a:latin typeface="Times New Roman"/>
                    <a:cs typeface="Times New Roman"/>
                  </a:rPr>
                  <a:t>°</a:t>
                </a:r>
                <a:r>
                  <a:rPr lang="en-US" sz="1200" baseline="0" dirty="0" smtClean="0"/>
                  <a:t> unit (in V) to something a little more comfortable for </a:t>
                </a:r>
                <a:r>
                  <a:rPr lang="en-US" sz="1200" dirty="0" smtClean="0">
                    <a:latin typeface="Times New Roman"/>
                    <a:cs typeface="Times New Roman"/>
                  </a:rPr>
                  <a:t>∆G°</a:t>
                </a:r>
                <a:r>
                  <a:rPr lang="en-US" sz="1200" baseline="0" dirty="0" smtClean="0"/>
                  <a:t> (j/</a:t>
                </a:r>
                <a:r>
                  <a:rPr lang="en-US" sz="1200" baseline="0" dirty="0" err="1" smtClean="0"/>
                  <a:t>mol</a:t>
                </a:r>
                <a:r>
                  <a:rPr lang="en-US" sz="1200" baseline="0" dirty="0" smtClean="0"/>
                  <a:t>) - especially as it relates to equilibrium. However, when describing the driving force for PET, it is common to stay in the unit of eV – which ultimately drops the use of the faraday constant (since potentials are already in V) when using the Nernst equation. The important note for students, and something I believe becomes challenging with electrochemistry, is the change in sign. The more negative the reduction potential (E</a:t>
                </a:r>
                <a:r>
                  <a:rPr lang="en-US" sz="1200" baseline="0" dirty="0" smtClean="0">
                    <a:latin typeface="Times New Roman"/>
                    <a:cs typeface="Times New Roman"/>
                  </a:rPr>
                  <a:t>°</a:t>
                </a:r>
                <a:r>
                  <a:rPr lang="en-US" sz="1200" baseline="0" dirty="0" smtClean="0"/>
                  <a:t>), the more energy is required for the reduction process – or in other words, the more positive your Gibbs free energy, </a:t>
                </a:r>
                <a:r>
                  <a:rPr lang="en-US" sz="1200" dirty="0" smtClean="0">
                    <a:latin typeface="Times New Roman"/>
                    <a:cs typeface="Times New Roman"/>
                  </a:rPr>
                  <a:t>∆G°. The sign convention changes</a:t>
                </a:r>
                <a:r>
                  <a:rPr lang="en-US" sz="1200" baseline="0" dirty="0" smtClean="0">
                    <a:latin typeface="Times New Roman"/>
                    <a:cs typeface="Times New Roman"/>
                  </a:rPr>
                  <a:t>, which can be a source of confusion for many students!</a:t>
                </a:r>
                <a:endParaRPr lang="en-US" sz="1200" dirty="0" smtClean="0"/>
              </a:p>
            </p:txBody>
          </p:sp>
        </mc:Fallback>
      </mc:AlternateContent>
      <p:sp>
        <p:nvSpPr>
          <p:cNvPr id="4" name="Slide Number Placeholder 3"/>
          <p:cNvSpPr>
            <a:spLocks noGrp="1"/>
          </p:cNvSpPr>
          <p:nvPr>
            <p:ph type="sldNum" sz="quarter" idx="10"/>
          </p:nvPr>
        </p:nvSpPr>
        <p:spPr/>
        <p:txBody>
          <a:bodyPr/>
          <a:lstStyle/>
          <a:p>
            <a:fld id="{032663CF-872F-42AA-82BC-8A56DFF681AA}" type="slidenum">
              <a:rPr lang="en-US" smtClean="0"/>
              <a:t>6</a:t>
            </a:fld>
            <a:endParaRPr lang="en-US"/>
          </a:p>
        </p:txBody>
      </p:sp>
    </p:spTree>
    <p:extLst>
      <p:ext uri="{BB962C8B-B14F-4D97-AF65-F5344CB8AC3E}">
        <p14:creationId xmlns:p14="http://schemas.microsoft.com/office/powerpoint/2010/main" val="217196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a:t>
            </a:r>
            <a:r>
              <a:rPr lang="en-US" dirty="0" err="1" smtClean="0"/>
              <a:t>bpy</a:t>
            </a:r>
            <a:r>
              <a:rPr lang="en-US" dirty="0" smtClean="0"/>
              <a:t>)</a:t>
            </a:r>
            <a:r>
              <a:rPr lang="en-US" baseline="-25000" dirty="0" smtClean="0"/>
              <a:t>3</a:t>
            </a:r>
            <a:r>
              <a:rPr lang="en-US" baseline="0" dirty="0" smtClean="0"/>
              <a:t> is a classic example for PET processes. Many systems use this complex for oxidative and reductive electron transfer. The reduction potentials are well established for Ru(</a:t>
            </a:r>
            <a:r>
              <a:rPr lang="en-US" baseline="0" dirty="0" err="1" smtClean="0"/>
              <a:t>bpy</a:t>
            </a:r>
            <a:r>
              <a:rPr lang="en-US" baseline="0" dirty="0" smtClean="0"/>
              <a:t>)</a:t>
            </a:r>
            <a:r>
              <a:rPr lang="en-US" baseline="-25000" dirty="0" smtClean="0"/>
              <a:t>3</a:t>
            </a:r>
            <a:r>
              <a:rPr lang="en-US" baseline="0" dirty="0" smtClean="0"/>
              <a:t>. </a:t>
            </a:r>
          </a:p>
          <a:p>
            <a:endParaRPr lang="en-US" baseline="0" dirty="0" smtClean="0"/>
          </a:p>
          <a:p>
            <a:r>
              <a:rPr lang="en-US" baseline="0" dirty="0" smtClean="0"/>
              <a:t>Upon irradiation at 450 nm light, a ground state, S</a:t>
            </a:r>
            <a:r>
              <a:rPr lang="en-US" baseline="-25000" dirty="0" smtClean="0"/>
              <a:t>0</a:t>
            </a:r>
            <a:r>
              <a:rPr lang="en-US" baseline="0" dirty="0" smtClean="0"/>
              <a:t>, electron is excited to a higher level singlet state, S</a:t>
            </a:r>
            <a:r>
              <a:rPr lang="en-US" baseline="-25000" dirty="0" smtClean="0"/>
              <a:t>1</a:t>
            </a:r>
            <a:r>
              <a:rPr lang="en-US" baseline="0" dirty="0" smtClean="0"/>
              <a:t>. The electron undergoes intersystem crossing , ISC, (</a:t>
            </a:r>
            <a:r>
              <a:rPr lang="en-US" baseline="0" dirty="0" err="1" smtClean="0"/>
              <a:t>femptosecond</a:t>
            </a:r>
            <a:r>
              <a:rPr lang="en-US" baseline="0" dirty="0" smtClean="0"/>
              <a:t> timescale) to a spin forbidden triplet state, T</a:t>
            </a:r>
            <a:r>
              <a:rPr lang="en-US" baseline="-25000" dirty="0" smtClean="0"/>
              <a:t>1</a:t>
            </a:r>
            <a:r>
              <a:rPr lang="en-US" baseline="0" dirty="0" smtClean="0"/>
              <a:t>. The lifetime of this state can reach up to a </a:t>
            </a:r>
            <a:r>
              <a:rPr lang="en-US" baseline="0" dirty="0" err="1" smtClean="0"/>
              <a:t>ms</a:t>
            </a:r>
            <a:r>
              <a:rPr lang="en-US" baseline="0" dirty="0" smtClean="0"/>
              <a:t> in some solvents, and is the state in which PET occurs. </a:t>
            </a:r>
          </a:p>
          <a:p>
            <a:endParaRPr lang="en-US" baseline="0" dirty="0" smtClean="0"/>
          </a:p>
          <a:p>
            <a:r>
              <a:rPr lang="en-US" baseline="0" dirty="0" smtClean="0"/>
              <a:t>The zero-zero vibration energy (E</a:t>
            </a:r>
            <a:r>
              <a:rPr lang="en-US" baseline="0" dirty="0" smtClean="0">
                <a:latin typeface="Times New Roman"/>
                <a:cs typeface="Times New Roman"/>
              </a:rPr>
              <a:t>°°) is the energy from the zero-vibrational level of the ground state, S</a:t>
            </a:r>
            <a:r>
              <a:rPr lang="en-US" baseline="-25000" dirty="0" smtClean="0">
                <a:latin typeface="Times New Roman"/>
                <a:cs typeface="Times New Roman"/>
              </a:rPr>
              <a:t>0</a:t>
            </a:r>
            <a:r>
              <a:rPr lang="en-US" baseline="0" dirty="0" smtClean="0">
                <a:latin typeface="Times New Roman"/>
                <a:cs typeface="Times New Roman"/>
              </a:rPr>
              <a:t>, to the zero-vibrational level of the excited state, T</a:t>
            </a:r>
            <a:r>
              <a:rPr lang="en-US" baseline="-25000" dirty="0" smtClean="0">
                <a:latin typeface="Times New Roman"/>
                <a:cs typeface="Times New Roman"/>
              </a:rPr>
              <a:t>1,</a:t>
            </a:r>
            <a:r>
              <a:rPr lang="en-US" baseline="0" dirty="0" smtClean="0">
                <a:latin typeface="Times New Roman"/>
                <a:cs typeface="Times New Roman"/>
              </a:rPr>
              <a:t> (in this case, a triplet metal-to-ligand charge transfer band). The energy between these two states is 2.12 eV. </a:t>
            </a:r>
          </a:p>
          <a:p>
            <a:endParaRPr lang="en-US" baseline="0" dirty="0" smtClean="0">
              <a:latin typeface="Times New Roman"/>
              <a:cs typeface="Times New Roman"/>
            </a:endParaRPr>
          </a:p>
          <a:p>
            <a:r>
              <a:rPr lang="en-US" baseline="0" dirty="0" smtClean="0">
                <a:latin typeface="Times New Roman"/>
                <a:cs typeface="Times New Roman"/>
              </a:rPr>
              <a:t>The oxidative and reductive cycle is often depicted as in the bottom right corner. The energy for each process is shown. </a:t>
            </a:r>
          </a:p>
          <a:p>
            <a:endParaRPr lang="en-US" baseline="0" dirty="0" smtClean="0">
              <a:latin typeface="Times New Roman"/>
              <a:cs typeface="Times New Roman"/>
            </a:endParaRPr>
          </a:p>
          <a:p>
            <a:r>
              <a:rPr lang="en-US" baseline="0" dirty="0" smtClean="0">
                <a:latin typeface="Times New Roman"/>
                <a:cs typeface="Times New Roman"/>
              </a:rPr>
              <a:t>This maybe an interesting way to merge concepts of photochemistry and electrochemistry. Overall, the optical excitation of a molecule effects its reduction potentials dramatically (a 2.12 V shift in reduction potential is significant). This concept is used in a </a:t>
            </a:r>
            <a:r>
              <a:rPr lang="en-US" baseline="0" smtClean="0">
                <a:latin typeface="Times New Roman"/>
                <a:cs typeface="Times New Roman"/>
              </a:rPr>
              <a:t>wide variety </a:t>
            </a:r>
            <a:r>
              <a:rPr lang="en-US" baseline="0" dirty="0" smtClean="0">
                <a:latin typeface="Times New Roman"/>
                <a:cs typeface="Times New Roman"/>
              </a:rPr>
              <a:t>of research topics from dye-sensitized solar cells to electron transfer in photosystem II.</a:t>
            </a:r>
            <a:endParaRPr lang="en-US" dirty="0" smtClean="0"/>
          </a:p>
          <a:p>
            <a:endParaRPr lang="en-US" dirty="0" smtClean="0"/>
          </a:p>
          <a:p>
            <a:r>
              <a:rPr lang="en-US" dirty="0" smtClean="0"/>
              <a:t>Reference</a:t>
            </a:r>
            <a:r>
              <a:rPr lang="en-US" dirty="0" smtClean="0"/>
              <a:t>:</a:t>
            </a:r>
          </a:p>
          <a:p>
            <a:r>
              <a:rPr lang="en-US" dirty="0" smtClean="0"/>
              <a:t>The Exploration of </a:t>
            </a:r>
            <a:r>
              <a:rPr lang="en-US" dirty="0" err="1" smtClean="0"/>
              <a:t>Supramolecular</a:t>
            </a:r>
            <a:r>
              <a:rPr lang="en-US" dirty="0" smtClean="0"/>
              <a:t> Systems and Nanostructures</a:t>
            </a:r>
          </a:p>
          <a:p>
            <a:r>
              <a:rPr lang="en-US" dirty="0" smtClean="0"/>
              <a:t>by Photochemical Techniques, Lecture Notes in Chemistry 78,</a:t>
            </a:r>
          </a:p>
          <a:p>
            <a:r>
              <a:rPr lang="en-US" dirty="0" smtClean="0"/>
              <a:t>DOI: 10.1007/978-94-007-2042-8_2,  Springer </a:t>
            </a:r>
            <a:r>
              <a:rPr lang="en-US" dirty="0" err="1" smtClean="0"/>
              <a:t>Science+Business</a:t>
            </a:r>
            <a:r>
              <a:rPr lang="en-US" dirty="0" smtClean="0"/>
              <a:t> Media B.V 2012</a:t>
            </a:r>
            <a:endParaRPr lang="en-US" dirty="0"/>
          </a:p>
        </p:txBody>
      </p:sp>
      <p:sp>
        <p:nvSpPr>
          <p:cNvPr id="4" name="Slide Number Placeholder 3"/>
          <p:cNvSpPr>
            <a:spLocks noGrp="1"/>
          </p:cNvSpPr>
          <p:nvPr>
            <p:ph type="sldNum" sz="quarter" idx="10"/>
          </p:nvPr>
        </p:nvSpPr>
        <p:spPr/>
        <p:txBody>
          <a:bodyPr/>
          <a:lstStyle/>
          <a:p>
            <a:fld id="{032663CF-872F-42AA-82BC-8A56DFF681AA}" type="slidenum">
              <a:rPr lang="en-US" smtClean="0"/>
              <a:t>7</a:t>
            </a:fld>
            <a:endParaRPr lang="en-US"/>
          </a:p>
        </p:txBody>
      </p:sp>
    </p:spTree>
    <p:extLst>
      <p:ext uri="{BB962C8B-B14F-4D97-AF65-F5344CB8AC3E}">
        <p14:creationId xmlns:p14="http://schemas.microsoft.com/office/powerpoint/2010/main" val="887249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AD6B1E-BE70-45E9-A849-1A08F9107BD1}" type="datetimeFigureOut">
              <a:rPr lang="en-US" smtClean="0"/>
              <a:t>7/19/2014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AA317-E77D-4C4B-B77D-F5765E1233D2}" type="slidenum">
              <a:rPr lang="en-US" smtClean="0"/>
              <a:t>‹#›</a:t>
            </a:fld>
            <a:endParaRPr lang="en-US"/>
          </a:p>
        </p:txBody>
      </p:sp>
    </p:spTree>
    <p:extLst>
      <p:ext uri="{BB962C8B-B14F-4D97-AF65-F5344CB8AC3E}">
        <p14:creationId xmlns:p14="http://schemas.microsoft.com/office/powerpoint/2010/main" val="2071293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AD6B1E-BE70-45E9-A849-1A08F9107BD1}" type="datetimeFigureOut">
              <a:rPr lang="en-US" smtClean="0"/>
              <a:t>7/19/2014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AA317-E77D-4C4B-B77D-F5765E1233D2}" type="slidenum">
              <a:rPr lang="en-US" smtClean="0"/>
              <a:t>‹#›</a:t>
            </a:fld>
            <a:endParaRPr lang="en-US"/>
          </a:p>
        </p:txBody>
      </p:sp>
    </p:spTree>
    <p:extLst>
      <p:ext uri="{BB962C8B-B14F-4D97-AF65-F5344CB8AC3E}">
        <p14:creationId xmlns:p14="http://schemas.microsoft.com/office/powerpoint/2010/main" val="565255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AD6B1E-BE70-45E9-A849-1A08F9107BD1}" type="datetimeFigureOut">
              <a:rPr lang="en-US" smtClean="0"/>
              <a:t>7/19/2014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AA317-E77D-4C4B-B77D-F5765E1233D2}" type="slidenum">
              <a:rPr lang="en-US" smtClean="0"/>
              <a:t>‹#›</a:t>
            </a:fld>
            <a:endParaRPr lang="en-US"/>
          </a:p>
        </p:txBody>
      </p:sp>
    </p:spTree>
    <p:extLst>
      <p:ext uri="{BB962C8B-B14F-4D97-AF65-F5344CB8AC3E}">
        <p14:creationId xmlns:p14="http://schemas.microsoft.com/office/powerpoint/2010/main" val="583127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solidFill>
                  <a:srgbClr val="DFDCB7"/>
                </a:solidFill>
              </a:rPr>
              <a:pPr/>
              <a:t>7/19/2014</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2068709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solidFill>
                  <a:srgbClr val="DFDCB7"/>
                </a:solidFill>
              </a:rPr>
              <a:pPr/>
              <a:t>7/19/2014</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extLst>
      <p:ext uri="{BB962C8B-B14F-4D97-AF65-F5344CB8AC3E}">
        <p14:creationId xmlns:p14="http://schemas.microsoft.com/office/powerpoint/2010/main" val="147767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solidFill>
                  <a:srgbClr val="DFDCB7"/>
                </a:solidFill>
              </a:rPr>
              <a:pPr/>
              <a:t>7/19/2014</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dirty="0">
              <a:solidFill>
                <a:srgbClr val="DFDCB7"/>
              </a:solidFill>
            </a:endParaRPr>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extLst>
      <p:ext uri="{BB962C8B-B14F-4D97-AF65-F5344CB8AC3E}">
        <p14:creationId xmlns:p14="http://schemas.microsoft.com/office/powerpoint/2010/main" val="3724164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solidFill>
                  <a:srgbClr val="DFDCB7"/>
                </a:solidFill>
              </a:rPr>
              <a:pPr/>
              <a:t>7/19/2014</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extLst>
      <p:ext uri="{BB962C8B-B14F-4D97-AF65-F5344CB8AC3E}">
        <p14:creationId xmlns:p14="http://schemas.microsoft.com/office/powerpoint/2010/main" val="626763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solidFill>
                  <a:srgbClr val="DFDCB7"/>
                </a:solidFill>
              </a:rPr>
              <a:pPr/>
              <a:t>7/19/2014</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extLst>
      <p:ext uri="{BB962C8B-B14F-4D97-AF65-F5344CB8AC3E}">
        <p14:creationId xmlns:p14="http://schemas.microsoft.com/office/powerpoint/2010/main" val="691103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solidFill>
                  <a:srgbClr val="DFDCB7"/>
                </a:solidFill>
              </a:rPr>
              <a:pPr/>
              <a:t>7/19/2014</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extLst>
      <p:ext uri="{BB962C8B-B14F-4D97-AF65-F5344CB8AC3E}">
        <p14:creationId xmlns:p14="http://schemas.microsoft.com/office/powerpoint/2010/main" val="34358294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solidFill>
                  <a:srgbClr val="DFDCB7"/>
                </a:solidFill>
              </a:rPr>
              <a:pPr/>
              <a:t>7/19/2014</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extLst>
      <p:ext uri="{BB962C8B-B14F-4D97-AF65-F5344CB8AC3E}">
        <p14:creationId xmlns:p14="http://schemas.microsoft.com/office/powerpoint/2010/main" val="42329994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solidFill>
                  <a:srgbClr val="DFDCB7"/>
                </a:solidFill>
              </a:rPr>
              <a:pPr/>
              <a:t>7/19/2014</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5187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AD6B1E-BE70-45E9-A849-1A08F9107BD1}" type="datetimeFigureOut">
              <a:rPr lang="en-US" smtClean="0"/>
              <a:t>7/19/2014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AA317-E77D-4C4B-B77D-F5765E1233D2}" type="slidenum">
              <a:rPr lang="en-US" smtClean="0"/>
              <a:t>‹#›</a:t>
            </a:fld>
            <a:endParaRPr lang="en-US"/>
          </a:p>
        </p:txBody>
      </p:sp>
    </p:spTree>
    <p:extLst>
      <p:ext uri="{BB962C8B-B14F-4D97-AF65-F5344CB8AC3E}">
        <p14:creationId xmlns:p14="http://schemas.microsoft.com/office/powerpoint/2010/main" val="17349679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solidFill>
                  <a:srgbClr val="DFDCB7"/>
                </a:solidFill>
              </a:rPr>
              <a:pPr/>
              <a:t>7/19/2014</a:t>
            </a:fld>
            <a:endParaRPr lang="en-US" dirty="0">
              <a:solidFill>
                <a:srgbClr val="DFDCB7"/>
              </a:solidFill>
            </a:endParaRPr>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solidFill>
                <a:srgbClr val="DFDCB7"/>
              </a:solidFill>
            </a:endParaRPr>
          </a:p>
        </p:txBody>
      </p:sp>
    </p:spTree>
    <p:extLst>
      <p:ext uri="{BB962C8B-B14F-4D97-AF65-F5344CB8AC3E}">
        <p14:creationId xmlns:p14="http://schemas.microsoft.com/office/powerpoint/2010/main" val="30969478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solidFill>
                  <a:srgbClr val="DFDCB7"/>
                </a:solidFill>
              </a:rPr>
              <a:pPr/>
              <a:t>7/19/2014</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extLst>
      <p:ext uri="{BB962C8B-B14F-4D97-AF65-F5344CB8AC3E}">
        <p14:creationId xmlns:p14="http://schemas.microsoft.com/office/powerpoint/2010/main" val="30111151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solidFill>
                  <a:srgbClr val="DFDCB7"/>
                </a:solidFill>
              </a:rPr>
              <a:pPr/>
              <a:t>7/19/2014</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extLst>
      <p:ext uri="{BB962C8B-B14F-4D97-AF65-F5344CB8AC3E}">
        <p14:creationId xmlns:p14="http://schemas.microsoft.com/office/powerpoint/2010/main" val="273225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AD6B1E-BE70-45E9-A849-1A08F9107BD1}" type="datetimeFigureOut">
              <a:rPr lang="en-US" smtClean="0"/>
              <a:t>7/19/2014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AA317-E77D-4C4B-B77D-F5765E1233D2}" type="slidenum">
              <a:rPr lang="en-US" smtClean="0"/>
              <a:t>‹#›</a:t>
            </a:fld>
            <a:endParaRPr lang="en-US"/>
          </a:p>
        </p:txBody>
      </p:sp>
    </p:spTree>
    <p:extLst>
      <p:ext uri="{BB962C8B-B14F-4D97-AF65-F5344CB8AC3E}">
        <p14:creationId xmlns:p14="http://schemas.microsoft.com/office/powerpoint/2010/main" val="1844002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AD6B1E-BE70-45E9-A849-1A08F9107BD1}" type="datetimeFigureOut">
              <a:rPr lang="en-US" smtClean="0"/>
              <a:t>7/19/2014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AA317-E77D-4C4B-B77D-F5765E1233D2}" type="slidenum">
              <a:rPr lang="en-US" smtClean="0"/>
              <a:t>‹#›</a:t>
            </a:fld>
            <a:endParaRPr lang="en-US"/>
          </a:p>
        </p:txBody>
      </p:sp>
    </p:spTree>
    <p:extLst>
      <p:ext uri="{BB962C8B-B14F-4D97-AF65-F5344CB8AC3E}">
        <p14:creationId xmlns:p14="http://schemas.microsoft.com/office/powerpoint/2010/main" val="1789541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AD6B1E-BE70-45E9-A849-1A08F9107BD1}" type="datetimeFigureOut">
              <a:rPr lang="en-US" smtClean="0"/>
              <a:t>7/19/2014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4AA317-E77D-4C4B-B77D-F5765E1233D2}" type="slidenum">
              <a:rPr lang="en-US" smtClean="0"/>
              <a:t>‹#›</a:t>
            </a:fld>
            <a:endParaRPr lang="en-US"/>
          </a:p>
        </p:txBody>
      </p:sp>
    </p:spTree>
    <p:extLst>
      <p:ext uri="{BB962C8B-B14F-4D97-AF65-F5344CB8AC3E}">
        <p14:creationId xmlns:p14="http://schemas.microsoft.com/office/powerpoint/2010/main" val="3937569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AD6B1E-BE70-45E9-A849-1A08F9107BD1}" type="datetimeFigureOut">
              <a:rPr lang="en-US" smtClean="0"/>
              <a:t>7/19/2014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4AA317-E77D-4C4B-B77D-F5765E1233D2}" type="slidenum">
              <a:rPr lang="en-US" smtClean="0"/>
              <a:t>‹#›</a:t>
            </a:fld>
            <a:endParaRPr lang="en-US"/>
          </a:p>
        </p:txBody>
      </p:sp>
    </p:spTree>
    <p:extLst>
      <p:ext uri="{BB962C8B-B14F-4D97-AF65-F5344CB8AC3E}">
        <p14:creationId xmlns:p14="http://schemas.microsoft.com/office/powerpoint/2010/main" val="2122608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AD6B1E-BE70-45E9-A849-1A08F9107BD1}" type="datetimeFigureOut">
              <a:rPr lang="en-US" smtClean="0"/>
              <a:t>7/19/2014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4AA317-E77D-4C4B-B77D-F5765E1233D2}" type="slidenum">
              <a:rPr lang="en-US" smtClean="0"/>
              <a:t>‹#›</a:t>
            </a:fld>
            <a:endParaRPr lang="en-US"/>
          </a:p>
        </p:txBody>
      </p:sp>
    </p:spTree>
    <p:extLst>
      <p:ext uri="{BB962C8B-B14F-4D97-AF65-F5344CB8AC3E}">
        <p14:creationId xmlns:p14="http://schemas.microsoft.com/office/powerpoint/2010/main" val="1830630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AD6B1E-BE70-45E9-A849-1A08F9107BD1}" type="datetimeFigureOut">
              <a:rPr lang="en-US" smtClean="0"/>
              <a:t>7/19/2014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AA317-E77D-4C4B-B77D-F5765E1233D2}" type="slidenum">
              <a:rPr lang="en-US" smtClean="0"/>
              <a:t>‹#›</a:t>
            </a:fld>
            <a:endParaRPr lang="en-US"/>
          </a:p>
        </p:txBody>
      </p:sp>
    </p:spTree>
    <p:extLst>
      <p:ext uri="{BB962C8B-B14F-4D97-AF65-F5344CB8AC3E}">
        <p14:creationId xmlns:p14="http://schemas.microsoft.com/office/powerpoint/2010/main" val="605504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AD6B1E-BE70-45E9-A849-1A08F9107BD1}" type="datetimeFigureOut">
              <a:rPr lang="en-US" smtClean="0"/>
              <a:t>7/19/2014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AA317-E77D-4C4B-B77D-F5765E1233D2}" type="slidenum">
              <a:rPr lang="en-US" smtClean="0"/>
              <a:t>‹#›</a:t>
            </a:fld>
            <a:endParaRPr lang="en-US"/>
          </a:p>
        </p:txBody>
      </p:sp>
    </p:spTree>
    <p:extLst>
      <p:ext uri="{BB962C8B-B14F-4D97-AF65-F5344CB8AC3E}">
        <p14:creationId xmlns:p14="http://schemas.microsoft.com/office/powerpoint/2010/main" val="985807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AD6B1E-BE70-45E9-A849-1A08F9107BD1}" type="datetimeFigureOut">
              <a:rPr lang="en-US" smtClean="0"/>
              <a:t>7/19/2014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AA317-E77D-4C4B-B77D-F5765E1233D2}" type="slidenum">
              <a:rPr lang="en-US" smtClean="0"/>
              <a:t>‹#›</a:t>
            </a:fld>
            <a:endParaRPr lang="en-US"/>
          </a:p>
        </p:txBody>
      </p:sp>
    </p:spTree>
    <p:extLst>
      <p:ext uri="{BB962C8B-B14F-4D97-AF65-F5344CB8AC3E}">
        <p14:creationId xmlns:p14="http://schemas.microsoft.com/office/powerpoint/2010/main" val="728436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solidFill>
                <a:srgbClr val="DFDCB7"/>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solidFill>
                  <a:srgbClr val="DFDCB7"/>
                </a:solidFill>
              </a:rPr>
              <a:pPr/>
              <a:t>7/19/2014</a:t>
            </a:fld>
            <a:endParaRPr lang="en-US" dirty="0">
              <a:solidFill>
                <a:srgbClr val="DFDCB7"/>
              </a:solidFill>
            </a:endParaRPr>
          </a:p>
        </p:txBody>
      </p:sp>
    </p:spTree>
    <p:extLst>
      <p:ext uri="{BB962C8B-B14F-4D97-AF65-F5344CB8AC3E}">
        <p14:creationId xmlns:p14="http://schemas.microsoft.com/office/powerpoint/2010/main" val="10908831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about/licens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3.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3.xml"/><Relationship Id="rId7" Type="http://schemas.openxmlformats.org/officeDocument/2006/relationships/image" Target="../media/image5.emf"/><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e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7.xml"/><Relationship Id="rId7" Type="http://schemas.openxmlformats.org/officeDocument/2006/relationships/image" Target="../media/image3.e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6.e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5 Slides about:</a:t>
            </a:r>
            <a:br>
              <a:rPr lang="en-US" dirty="0" smtClean="0"/>
            </a:br>
            <a:r>
              <a:rPr lang="en-US" dirty="0" smtClean="0"/>
              <a:t>Photoinduced Electron Transfer</a:t>
            </a:r>
            <a:endParaRPr lang="en-US" dirty="0"/>
          </a:p>
        </p:txBody>
      </p:sp>
      <p:sp>
        <p:nvSpPr>
          <p:cNvPr id="3" name="Subtitle 2"/>
          <p:cNvSpPr>
            <a:spLocks noGrp="1"/>
          </p:cNvSpPr>
          <p:nvPr>
            <p:ph type="subTitle" idx="1"/>
          </p:nvPr>
        </p:nvSpPr>
        <p:spPr/>
        <p:txBody>
          <a:bodyPr/>
          <a:lstStyle/>
          <a:p>
            <a:r>
              <a:rPr lang="en-US" dirty="0" smtClean="0"/>
              <a:t>What is PET</a:t>
            </a:r>
          </a:p>
          <a:p>
            <a:r>
              <a:rPr lang="en-US" dirty="0" smtClean="0"/>
              <a:t>How to calculate driving forces for PET</a:t>
            </a:r>
            <a:endParaRPr lang="en-US" dirty="0"/>
          </a:p>
        </p:txBody>
      </p:sp>
      <p:sp>
        <p:nvSpPr>
          <p:cNvPr id="4" name="Rectangle 3"/>
          <p:cNvSpPr/>
          <p:nvPr/>
        </p:nvSpPr>
        <p:spPr>
          <a:xfrm>
            <a:off x="0" y="5934670"/>
            <a:ext cx="9143999" cy="923330"/>
          </a:xfrm>
          <a:prstGeom prst="rect">
            <a:avLst/>
          </a:prstGeom>
        </p:spPr>
        <p:txBody>
          <a:bodyPr wrap="square">
            <a:spAutoFit/>
          </a:bodyPr>
          <a:lstStyle/>
          <a:p>
            <a:r>
              <a:rPr lang="en-US" dirty="0" smtClean="0"/>
              <a:t>Created Robert Holbrook and posted on </a:t>
            </a:r>
            <a:r>
              <a:rPr lang="en-US" dirty="0" err="1" smtClean="0"/>
              <a:t>VIPEr</a:t>
            </a:r>
            <a:r>
              <a:rPr lang="en-US" dirty="0" smtClean="0"/>
              <a:t> on July 17, 2014, Copyright 2014. This work is licensed under the Creative Commons Attribution-</a:t>
            </a:r>
            <a:r>
              <a:rPr lang="en-US" dirty="0" err="1" smtClean="0"/>
              <a:t>NonCommercial</a:t>
            </a:r>
            <a:r>
              <a:rPr lang="en-US" dirty="0" smtClean="0"/>
              <a:t>-Share Alike License. To view a copy of this license visit </a:t>
            </a:r>
            <a:r>
              <a:rPr lang="en-US" u="sng" dirty="0" smtClean="0">
                <a:hlinkClick r:id="rId3"/>
              </a:rPr>
              <a:t>http://creativecommons.org/about/license/</a:t>
            </a:r>
            <a:endParaRPr lang="en-US" dirty="0"/>
          </a:p>
        </p:txBody>
      </p:sp>
      <p:pic>
        <p:nvPicPr>
          <p:cNvPr id="7170" name="Picture 2" descr="Creative Commons Licen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05799" y="6562725"/>
            <a:ext cx="838200"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7671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Electronic excitation</a:t>
            </a:r>
            <a:endParaRPr lang="en-US" sz="4000" dirty="0"/>
          </a:p>
        </p:txBody>
      </p:sp>
      <p:sp>
        <p:nvSpPr>
          <p:cNvPr id="3" name="Content Placeholder 2"/>
          <p:cNvSpPr>
            <a:spLocks noGrp="1"/>
          </p:cNvSpPr>
          <p:nvPr>
            <p:ph idx="1"/>
          </p:nvPr>
        </p:nvSpPr>
        <p:spPr>
          <a:xfrm>
            <a:off x="457200" y="1447800"/>
            <a:ext cx="7620000" cy="2476245"/>
          </a:xfrm>
        </p:spPr>
        <p:txBody>
          <a:bodyPr/>
          <a:lstStyle/>
          <a:p>
            <a:r>
              <a:rPr lang="en-US" dirty="0"/>
              <a:t>When a photon excites a molecule, an electron in a ground state can be excited to a higher energy state</a:t>
            </a:r>
          </a:p>
          <a:p>
            <a:r>
              <a:rPr lang="en-US" dirty="0" smtClean="0"/>
              <a:t>A </a:t>
            </a:r>
            <a:r>
              <a:rPr lang="en-US" dirty="0" err="1"/>
              <a:t>J</a:t>
            </a:r>
            <a:r>
              <a:rPr lang="en-US" dirty="0" err="1" smtClean="0"/>
              <a:t>ablonski</a:t>
            </a:r>
            <a:r>
              <a:rPr lang="en-US" dirty="0" smtClean="0"/>
              <a:t> </a:t>
            </a:r>
            <a:r>
              <a:rPr lang="en-US" dirty="0" smtClean="0"/>
              <a:t>diagram illustrates the electronic states of a molecule and the transitions between them</a:t>
            </a:r>
          </a:p>
          <a:p>
            <a:r>
              <a:rPr lang="en-US" dirty="0" smtClean="0"/>
              <a:t>Excited states of a molecule can undergo </a:t>
            </a:r>
            <a:r>
              <a:rPr lang="en-US" dirty="0" err="1" smtClean="0"/>
              <a:t>nonradiative</a:t>
            </a:r>
            <a:r>
              <a:rPr lang="en-US" dirty="0" smtClean="0"/>
              <a:t> and radiative transitions </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a:t>
            </a:fld>
            <a:endParaRPr lang="en-US"/>
          </a:p>
        </p:txBody>
      </p:sp>
      <p:cxnSp>
        <p:nvCxnSpPr>
          <p:cNvPr id="6" name="Straight Connector 5"/>
          <p:cNvCxnSpPr/>
          <p:nvPr/>
        </p:nvCxnSpPr>
        <p:spPr>
          <a:xfrm>
            <a:off x="3153726" y="6510746"/>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3153726" y="4224746"/>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4982526" y="4572591"/>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flipV="1">
            <a:off x="3259632" y="4224746"/>
            <a:ext cx="0" cy="2286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3610925" y="4224746"/>
            <a:ext cx="1" cy="2286000"/>
          </a:xfrm>
          <a:prstGeom prst="straightConnector1">
            <a:avLst/>
          </a:prstGeom>
          <a:ln w="28575">
            <a:solidFill>
              <a:srgbClr val="FF0000"/>
            </a:solidFill>
            <a:tailEnd type="arrow"/>
          </a:ln>
        </p:spPr>
        <p:style>
          <a:lnRef idx="1">
            <a:schemeClr val="dk1"/>
          </a:lnRef>
          <a:fillRef idx="0">
            <a:schemeClr val="dk1"/>
          </a:fillRef>
          <a:effectRef idx="0">
            <a:schemeClr val="dk1"/>
          </a:effectRef>
          <a:fontRef idx="minor">
            <a:schemeClr val="tx1"/>
          </a:fontRef>
        </p:style>
      </p:cxnSp>
      <p:graphicFrame>
        <p:nvGraphicFramePr>
          <p:cNvPr id="17" name="Object 16"/>
          <p:cNvGraphicFramePr>
            <a:graphicFrameLocks noChangeAspect="1"/>
          </p:cNvGraphicFramePr>
          <p:nvPr>
            <p:extLst>
              <p:ext uri="{D42A27DB-BD31-4B8C-83A1-F6EECF244321}">
                <p14:modId xmlns:p14="http://schemas.microsoft.com/office/powerpoint/2010/main" val="2937029687"/>
              </p:ext>
            </p:extLst>
          </p:nvPr>
        </p:nvGraphicFramePr>
        <p:xfrm>
          <a:off x="3763326" y="4194117"/>
          <a:ext cx="1282700" cy="458787"/>
        </p:xfrm>
        <a:graphic>
          <a:graphicData uri="http://schemas.openxmlformats.org/presentationml/2006/ole">
            <mc:AlternateContent xmlns:mc="http://schemas.openxmlformats.org/markup-compatibility/2006">
              <mc:Choice xmlns:v="urn:schemas-microsoft-com:vml" Requires="v">
                <p:oleObj spid="_x0000_s1047" name="CS ChemDraw Drawing" r:id="rId4" imgW="749300" imgH="267958" progId="ChemDraw.Document.6.0">
                  <p:embed/>
                </p:oleObj>
              </mc:Choice>
              <mc:Fallback>
                <p:oleObj name="CS ChemDraw Drawing" r:id="rId4" imgW="749300" imgH="267958" progId="ChemDraw.Document.6.0">
                  <p:embed/>
                  <p:pic>
                    <p:nvPicPr>
                      <p:cNvPr id="0" name=""/>
                      <p:cNvPicPr/>
                      <p:nvPr/>
                    </p:nvPicPr>
                    <p:blipFill>
                      <a:blip r:embed="rId5"/>
                      <a:stretch>
                        <a:fillRect/>
                      </a:stretch>
                    </p:blipFill>
                    <p:spPr>
                      <a:xfrm>
                        <a:off x="3763326" y="4194117"/>
                        <a:ext cx="1282700" cy="458787"/>
                      </a:xfrm>
                      <a:prstGeom prst="rect">
                        <a:avLst/>
                      </a:prstGeom>
                    </p:spPr>
                  </p:pic>
                </p:oleObj>
              </mc:Fallback>
            </mc:AlternateContent>
          </a:graphicData>
        </a:graphic>
      </p:graphicFrame>
      <p:sp>
        <p:nvSpPr>
          <p:cNvPr id="19" name="Rectangle 18"/>
          <p:cNvSpPr/>
          <p:nvPr/>
        </p:nvSpPr>
        <p:spPr>
          <a:xfrm>
            <a:off x="2167690" y="5198473"/>
            <a:ext cx="1138436" cy="523212"/>
          </a:xfrm>
          <a:prstGeom prst="rect">
            <a:avLst/>
          </a:prstGeom>
        </p:spPr>
        <p:txBody>
          <a:bodyPr wrap="none" lIns="91432" tIns="45716" rIns="91432" bIns="45716">
            <a:spAutoFit/>
          </a:bodyPr>
          <a:lstStyle/>
          <a:p>
            <a:pPr algn="ctr"/>
            <a:r>
              <a:rPr lang="en-US" sz="1400" b="1" dirty="0" smtClean="0">
                <a:latin typeface="Arial" panose="020B0604020202020204" pitchFamily="34" charset="0"/>
                <a:cs typeface="Arial" panose="020B0604020202020204" pitchFamily="34" charset="0"/>
              </a:rPr>
              <a:t>Absorption</a:t>
            </a:r>
          </a:p>
          <a:p>
            <a:pPr algn="ctr"/>
            <a:r>
              <a:rPr lang="en-US" sz="1400" b="1" dirty="0" smtClean="0">
                <a:latin typeface="Arial" panose="020B0604020202020204" pitchFamily="34" charset="0"/>
                <a:cs typeface="Arial" panose="020B0604020202020204" pitchFamily="34" charset="0"/>
              </a:rPr>
              <a:t>h</a:t>
            </a:r>
            <a:r>
              <a:rPr lang="el-GR" sz="1400" b="1" dirty="0" smtClean="0">
                <a:latin typeface="Times New Roman"/>
                <a:cs typeface="Times New Roman"/>
              </a:rPr>
              <a:t>ν</a:t>
            </a:r>
            <a:endParaRPr lang="en-US" sz="1400" b="1" dirty="0">
              <a:latin typeface="Arial" panose="020B0604020202020204" pitchFamily="34" charset="0"/>
              <a:cs typeface="Arial" panose="020B0604020202020204" pitchFamily="34" charset="0"/>
            </a:endParaRPr>
          </a:p>
        </p:txBody>
      </p:sp>
      <p:sp>
        <p:nvSpPr>
          <p:cNvPr id="20" name="Rectangle 19"/>
          <p:cNvSpPr/>
          <p:nvPr/>
        </p:nvSpPr>
        <p:spPr>
          <a:xfrm>
            <a:off x="2757480" y="6324600"/>
            <a:ext cx="396246"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S</a:t>
            </a:r>
            <a:r>
              <a:rPr lang="en-US" sz="1600" b="1" baseline="-25000" dirty="0" smtClean="0">
                <a:latin typeface="Arial" panose="020B0604020202020204" pitchFamily="34" charset="0"/>
                <a:cs typeface="Arial" panose="020B0604020202020204" pitchFamily="34" charset="0"/>
              </a:rPr>
              <a:t>0</a:t>
            </a:r>
            <a:endParaRPr lang="en-US" sz="1600" b="1" baseline="-25000" dirty="0">
              <a:latin typeface="Arial" panose="020B0604020202020204" pitchFamily="34" charset="0"/>
              <a:cs typeface="Arial" panose="020B0604020202020204" pitchFamily="34" charset="0"/>
            </a:endParaRPr>
          </a:p>
        </p:txBody>
      </p:sp>
      <p:sp>
        <p:nvSpPr>
          <p:cNvPr id="21" name="Rectangle 20"/>
          <p:cNvSpPr/>
          <p:nvPr/>
        </p:nvSpPr>
        <p:spPr>
          <a:xfrm>
            <a:off x="2772726" y="4038600"/>
            <a:ext cx="396246"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S</a:t>
            </a:r>
            <a:r>
              <a:rPr lang="en-US" sz="1600" b="1" baseline="-25000" dirty="0" smtClean="0">
                <a:latin typeface="Arial" panose="020B0604020202020204" pitchFamily="34" charset="0"/>
                <a:cs typeface="Arial" panose="020B0604020202020204" pitchFamily="34" charset="0"/>
              </a:rPr>
              <a:t>1</a:t>
            </a:r>
            <a:endParaRPr lang="en-US" sz="1600" b="1" baseline="-25000" dirty="0">
              <a:latin typeface="Arial" panose="020B0604020202020204" pitchFamily="34" charset="0"/>
              <a:cs typeface="Arial" panose="020B0604020202020204" pitchFamily="34" charset="0"/>
            </a:endParaRPr>
          </a:p>
        </p:txBody>
      </p:sp>
      <p:sp>
        <p:nvSpPr>
          <p:cNvPr id="22" name="Rectangle 21"/>
          <p:cNvSpPr/>
          <p:nvPr/>
        </p:nvSpPr>
        <p:spPr>
          <a:xfrm>
            <a:off x="5552010" y="4377146"/>
            <a:ext cx="385026" cy="338546"/>
          </a:xfrm>
          <a:prstGeom prst="rect">
            <a:avLst/>
          </a:prstGeom>
        </p:spPr>
        <p:txBody>
          <a:bodyPr wrap="none" lIns="91432" tIns="45716" rIns="91432" bIns="45716">
            <a:spAutoFit/>
          </a:bodyPr>
          <a:lstStyle/>
          <a:p>
            <a:pPr algn="ctr"/>
            <a:r>
              <a:rPr lang="en-US" sz="1600" b="1" dirty="0">
                <a:latin typeface="Arial" panose="020B0604020202020204" pitchFamily="34" charset="0"/>
                <a:cs typeface="Arial" panose="020B0604020202020204" pitchFamily="34" charset="0"/>
              </a:rPr>
              <a:t>T</a:t>
            </a:r>
            <a:r>
              <a:rPr lang="en-US" sz="1600" b="1" baseline="-25000" dirty="0" smtClean="0">
                <a:latin typeface="Arial" panose="020B0604020202020204" pitchFamily="34" charset="0"/>
                <a:cs typeface="Arial" panose="020B0604020202020204" pitchFamily="34" charset="0"/>
              </a:rPr>
              <a:t>1</a:t>
            </a:r>
            <a:endParaRPr lang="en-US" sz="1600" b="1" baseline="-25000" dirty="0">
              <a:latin typeface="Arial" panose="020B0604020202020204" pitchFamily="34" charset="0"/>
              <a:cs typeface="Arial" panose="020B0604020202020204" pitchFamily="34" charset="0"/>
            </a:endParaRPr>
          </a:p>
        </p:txBody>
      </p:sp>
      <p:cxnSp>
        <p:nvCxnSpPr>
          <p:cNvPr id="23" name="Straight Arrow Connector 22"/>
          <p:cNvCxnSpPr/>
          <p:nvPr/>
        </p:nvCxnSpPr>
        <p:spPr>
          <a:xfrm flipH="1">
            <a:off x="3763326" y="4588724"/>
            <a:ext cx="1645920" cy="1922022"/>
          </a:xfrm>
          <a:prstGeom prst="straightConnector1">
            <a:avLst/>
          </a:prstGeom>
          <a:ln w="28575">
            <a:solidFill>
              <a:srgbClr val="00B050"/>
            </a:solidFill>
            <a:tailEnd type="arrow"/>
          </a:ln>
        </p:spPr>
        <p:style>
          <a:lnRef idx="1">
            <a:schemeClr val="dk1"/>
          </a:lnRef>
          <a:fillRef idx="0">
            <a:schemeClr val="dk1"/>
          </a:fillRef>
          <a:effectRef idx="0">
            <a:schemeClr val="dk1"/>
          </a:effectRef>
          <a:fontRef idx="minor">
            <a:schemeClr val="tx1"/>
          </a:fontRef>
        </p:style>
      </p:cxnSp>
      <p:sp>
        <p:nvSpPr>
          <p:cNvPr id="26" name="Rectangle 25"/>
          <p:cNvSpPr/>
          <p:nvPr/>
        </p:nvSpPr>
        <p:spPr>
          <a:xfrm>
            <a:off x="4084214" y="4072346"/>
            <a:ext cx="2452899" cy="307768"/>
          </a:xfrm>
          <a:prstGeom prst="rect">
            <a:avLst/>
          </a:prstGeom>
        </p:spPr>
        <p:txBody>
          <a:bodyPr wrap="none" lIns="91432" tIns="45716" rIns="91432" bIns="45716">
            <a:spAutoFit/>
          </a:bodyPr>
          <a:lstStyle/>
          <a:p>
            <a:pPr algn="ctr"/>
            <a:r>
              <a:rPr lang="en-US" sz="1400" b="1" dirty="0" smtClean="0">
                <a:latin typeface="Arial" panose="020B0604020202020204" pitchFamily="34" charset="0"/>
                <a:cs typeface="Arial" panose="020B0604020202020204" pitchFamily="34" charset="0"/>
              </a:rPr>
              <a:t>Intersystem crossing (ISC)</a:t>
            </a:r>
            <a:endParaRPr lang="en-US" sz="1400" b="1" dirty="0">
              <a:latin typeface="Arial" panose="020B0604020202020204" pitchFamily="34" charset="0"/>
              <a:cs typeface="Arial" panose="020B0604020202020204" pitchFamily="34" charset="0"/>
            </a:endParaRPr>
          </a:p>
        </p:txBody>
      </p:sp>
      <p:sp>
        <p:nvSpPr>
          <p:cNvPr id="27" name="Rectangle 26"/>
          <p:cNvSpPr/>
          <p:nvPr/>
        </p:nvSpPr>
        <p:spPr>
          <a:xfrm>
            <a:off x="4751864" y="5367746"/>
            <a:ext cx="1725136" cy="523212"/>
          </a:xfrm>
          <a:prstGeom prst="rect">
            <a:avLst/>
          </a:prstGeom>
        </p:spPr>
        <p:txBody>
          <a:bodyPr wrap="none" lIns="91432" tIns="45716" rIns="91432" bIns="45716">
            <a:spAutoFit/>
          </a:bodyPr>
          <a:lstStyle/>
          <a:p>
            <a:pPr algn="ctr"/>
            <a:r>
              <a:rPr lang="en-US" sz="1400" b="1" dirty="0" smtClean="0">
                <a:latin typeface="Arial" panose="020B0604020202020204" pitchFamily="34" charset="0"/>
                <a:cs typeface="Arial" panose="020B0604020202020204" pitchFamily="34" charset="0"/>
              </a:rPr>
              <a:t>Phosphorescence</a:t>
            </a:r>
          </a:p>
          <a:p>
            <a:pPr algn="ctr"/>
            <a:r>
              <a:rPr lang="en-US" sz="1400" b="1" dirty="0" smtClean="0">
                <a:latin typeface="Arial" panose="020B0604020202020204" pitchFamily="34" charset="0"/>
                <a:cs typeface="Arial" panose="020B0604020202020204" pitchFamily="34" charset="0"/>
              </a:rPr>
              <a:t>h</a:t>
            </a:r>
            <a:r>
              <a:rPr lang="el-GR" sz="1400" b="1" dirty="0" smtClean="0">
                <a:latin typeface="Times New Roman"/>
                <a:cs typeface="Times New Roman"/>
              </a:rPr>
              <a:t>ν</a:t>
            </a:r>
            <a:endParaRPr lang="en-US" sz="1400" b="1" dirty="0">
              <a:latin typeface="Arial" panose="020B0604020202020204" pitchFamily="34" charset="0"/>
              <a:cs typeface="Arial" panose="020B0604020202020204" pitchFamily="34" charset="0"/>
            </a:endParaRPr>
          </a:p>
        </p:txBody>
      </p:sp>
      <p:sp>
        <p:nvSpPr>
          <p:cNvPr id="28" name="Rectangle 27"/>
          <p:cNvSpPr/>
          <p:nvPr/>
        </p:nvSpPr>
        <p:spPr>
          <a:xfrm>
            <a:off x="3595685" y="4844534"/>
            <a:ext cx="1337209" cy="523212"/>
          </a:xfrm>
          <a:prstGeom prst="rect">
            <a:avLst/>
          </a:prstGeom>
        </p:spPr>
        <p:txBody>
          <a:bodyPr wrap="none" lIns="91432" tIns="45716" rIns="91432" bIns="45716">
            <a:spAutoFit/>
          </a:bodyPr>
          <a:lstStyle/>
          <a:p>
            <a:pPr algn="ctr"/>
            <a:r>
              <a:rPr lang="en-US" sz="1400" b="1" dirty="0" smtClean="0">
                <a:latin typeface="Arial" panose="020B0604020202020204" pitchFamily="34" charset="0"/>
                <a:cs typeface="Arial" panose="020B0604020202020204" pitchFamily="34" charset="0"/>
              </a:rPr>
              <a:t>Fluorescence</a:t>
            </a:r>
          </a:p>
          <a:p>
            <a:pPr algn="ctr"/>
            <a:r>
              <a:rPr lang="en-US" sz="1400" b="1" dirty="0" smtClean="0">
                <a:latin typeface="Arial" panose="020B0604020202020204" pitchFamily="34" charset="0"/>
                <a:cs typeface="Arial" panose="020B0604020202020204" pitchFamily="34" charset="0"/>
              </a:rPr>
              <a:t>h</a:t>
            </a:r>
            <a:r>
              <a:rPr lang="el-GR" sz="1400" b="1" dirty="0" smtClean="0">
                <a:latin typeface="Times New Roman"/>
                <a:cs typeface="Times New Roman"/>
              </a:rPr>
              <a:t>ν</a:t>
            </a:r>
            <a:endParaRPr lang="en-US" sz="1400" b="1" dirty="0">
              <a:latin typeface="Arial" panose="020B0604020202020204" pitchFamily="34" charset="0"/>
              <a:cs typeface="Arial" panose="020B0604020202020204" pitchFamily="34" charset="0"/>
            </a:endParaRPr>
          </a:p>
        </p:txBody>
      </p:sp>
      <p:pic>
        <p:nvPicPr>
          <p:cNvPr id="24" name="Picture 2" descr="Creative Commons Licenc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0" y="6582001"/>
            <a:ext cx="838200"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090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Photoinduced electron transfer: Two pathways</a:t>
            </a:r>
            <a:endParaRPr lang="en-US" sz="3000" dirty="0"/>
          </a:p>
        </p:txBody>
      </p:sp>
      <p:sp>
        <p:nvSpPr>
          <p:cNvPr id="3" name="Content Placeholder 2"/>
          <p:cNvSpPr>
            <a:spLocks noGrp="1"/>
          </p:cNvSpPr>
          <p:nvPr>
            <p:ph idx="1"/>
          </p:nvPr>
        </p:nvSpPr>
        <p:spPr>
          <a:xfrm>
            <a:off x="457200" y="1143000"/>
            <a:ext cx="7620000" cy="1905000"/>
          </a:xfrm>
        </p:spPr>
        <p:txBody>
          <a:bodyPr>
            <a:normAutofit/>
          </a:bodyPr>
          <a:lstStyle/>
          <a:p>
            <a:r>
              <a:rPr lang="en-US" dirty="0" smtClean="0"/>
              <a:t>This </a:t>
            </a:r>
            <a:r>
              <a:rPr lang="en-US" dirty="0"/>
              <a:t>excitation can produce an electron with high enough energy to be donated to an </a:t>
            </a:r>
            <a:r>
              <a:rPr lang="en-US" b="1" i="1" dirty="0"/>
              <a:t>electron </a:t>
            </a:r>
            <a:r>
              <a:rPr lang="en-US" b="1" i="1" dirty="0" smtClean="0"/>
              <a:t>acceptor</a:t>
            </a:r>
            <a:endParaRPr lang="en-US" b="1" dirty="0" smtClean="0"/>
          </a:p>
          <a:p>
            <a:r>
              <a:rPr lang="en-US" dirty="0" smtClean="0"/>
              <a:t>This excited state leaves a vacancy in the ground state that can be filled by an </a:t>
            </a:r>
            <a:r>
              <a:rPr lang="en-US" b="1" i="1" dirty="0" smtClean="0"/>
              <a:t>electron donor</a:t>
            </a:r>
          </a:p>
          <a:p>
            <a:endParaRPr lang="en-US" i="1"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3</a:t>
            </a:fld>
            <a:endParaRPr lang="en-US"/>
          </a:p>
        </p:txBody>
      </p:sp>
      <p:cxnSp>
        <p:nvCxnSpPr>
          <p:cNvPr id="6" name="Straight Connector 5"/>
          <p:cNvCxnSpPr/>
          <p:nvPr/>
        </p:nvCxnSpPr>
        <p:spPr>
          <a:xfrm>
            <a:off x="909836" y="6434393"/>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909836" y="4148393"/>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flipV="1">
            <a:off x="1015742" y="4148393"/>
            <a:ext cx="0" cy="2286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9" name="Rectangle 8"/>
          <p:cNvSpPr/>
          <p:nvPr/>
        </p:nvSpPr>
        <p:spPr>
          <a:xfrm>
            <a:off x="-76200" y="5122120"/>
            <a:ext cx="1138436" cy="523212"/>
          </a:xfrm>
          <a:prstGeom prst="rect">
            <a:avLst/>
          </a:prstGeom>
        </p:spPr>
        <p:txBody>
          <a:bodyPr wrap="none" lIns="91432" tIns="45716" rIns="91432" bIns="45716">
            <a:spAutoFit/>
          </a:bodyPr>
          <a:lstStyle/>
          <a:p>
            <a:pPr algn="ctr"/>
            <a:r>
              <a:rPr lang="en-US" sz="1400" b="1" dirty="0" smtClean="0">
                <a:latin typeface="Arial" panose="020B0604020202020204" pitchFamily="34" charset="0"/>
                <a:cs typeface="Arial" panose="020B0604020202020204" pitchFamily="34" charset="0"/>
              </a:rPr>
              <a:t>Absorption</a:t>
            </a:r>
          </a:p>
          <a:p>
            <a:pPr algn="ctr"/>
            <a:r>
              <a:rPr lang="en-US" sz="1400" b="1" dirty="0" smtClean="0">
                <a:latin typeface="Arial" panose="020B0604020202020204" pitchFamily="34" charset="0"/>
                <a:cs typeface="Arial" panose="020B0604020202020204" pitchFamily="34" charset="0"/>
              </a:rPr>
              <a:t>h</a:t>
            </a:r>
            <a:r>
              <a:rPr lang="el-GR" sz="1400" b="1" dirty="0" smtClean="0">
                <a:latin typeface="Times New Roman"/>
                <a:cs typeface="Times New Roman"/>
              </a:rPr>
              <a:t>ν</a:t>
            </a:r>
            <a:endParaRPr lang="en-US" sz="1400" b="1" dirty="0">
              <a:latin typeface="Arial" panose="020B0604020202020204" pitchFamily="34" charset="0"/>
              <a:cs typeface="Arial" panose="020B0604020202020204" pitchFamily="34" charset="0"/>
            </a:endParaRPr>
          </a:p>
        </p:txBody>
      </p:sp>
      <p:sp>
        <p:nvSpPr>
          <p:cNvPr id="10" name="Rectangle 9"/>
          <p:cNvSpPr/>
          <p:nvPr/>
        </p:nvSpPr>
        <p:spPr>
          <a:xfrm>
            <a:off x="513590" y="6248247"/>
            <a:ext cx="396246"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S</a:t>
            </a:r>
            <a:r>
              <a:rPr lang="en-US" sz="1600" b="1" baseline="-25000" dirty="0" smtClean="0">
                <a:latin typeface="Arial" panose="020B0604020202020204" pitchFamily="34" charset="0"/>
                <a:cs typeface="Arial" panose="020B0604020202020204" pitchFamily="34" charset="0"/>
              </a:rPr>
              <a:t>0</a:t>
            </a:r>
            <a:endParaRPr lang="en-US" sz="1600" b="1" baseline="-25000" dirty="0">
              <a:latin typeface="Arial" panose="020B0604020202020204" pitchFamily="34" charset="0"/>
              <a:cs typeface="Arial" panose="020B0604020202020204" pitchFamily="34" charset="0"/>
            </a:endParaRPr>
          </a:p>
        </p:txBody>
      </p:sp>
      <p:sp>
        <p:nvSpPr>
          <p:cNvPr id="11" name="Rectangle 10"/>
          <p:cNvSpPr/>
          <p:nvPr/>
        </p:nvSpPr>
        <p:spPr>
          <a:xfrm>
            <a:off x="528836" y="3962247"/>
            <a:ext cx="396246"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S</a:t>
            </a:r>
            <a:r>
              <a:rPr lang="en-US" sz="1600" b="1" baseline="-25000" dirty="0" smtClean="0">
                <a:latin typeface="Arial" panose="020B0604020202020204" pitchFamily="34" charset="0"/>
                <a:cs typeface="Arial" panose="020B0604020202020204" pitchFamily="34" charset="0"/>
              </a:rPr>
              <a:t>1</a:t>
            </a:r>
            <a:endParaRPr lang="en-US" sz="1600" b="1" baseline="-25000" dirty="0">
              <a:latin typeface="Arial" panose="020B0604020202020204" pitchFamily="34" charset="0"/>
              <a:cs typeface="Arial" panose="020B0604020202020204" pitchFamily="34" charset="0"/>
            </a:endParaRPr>
          </a:p>
        </p:txBody>
      </p:sp>
      <p:sp>
        <p:nvSpPr>
          <p:cNvPr id="12" name="Rectangle 11"/>
          <p:cNvSpPr/>
          <p:nvPr/>
        </p:nvSpPr>
        <p:spPr>
          <a:xfrm>
            <a:off x="990600" y="6135841"/>
            <a:ext cx="548532"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A-B</a:t>
            </a:r>
            <a:endParaRPr lang="en-US" sz="1600" b="1" baseline="-25000" dirty="0">
              <a:latin typeface="Arial" panose="020B0604020202020204" pitchFamily="34" charset="0"/>
              <a:cs typeface="Arial" panose="020B0604020202020204" pitchFamily="34" charset="0"/>
            </a:endParaRPr>
          </a:p>
        </p:txBody>
      </p:sp>
      <p:sp>
        <p:nvSpPr>
          <p:cNvPr id="13" name="Rectangle 12"/>
          <p:cNvSpPr/>
          <p:nvPr/>
        </p:nvSpPr>
        <p:spPr>
          <a:xfrm>
            <a:off x="894640" y="3810000"/>
            <a:ext cx="628682"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A*-B</a:t>
            </a:r>
            <a:endParaRPr lang="en-US" sz="1600" b="1" baseline="-25000" dirty="0">
              <a:latin typeface="Arial" panose="020B0604020202020204" pitchFamily="34" charset="0"/>
              <a:cs typeface="Arial" panose="020B0604020202020204" pitchFamily="34" charset="0"/>
            </a:endParaRPr>
          </a:p>
        </p:txBody>
      </p:sp>
      <p:cxnSp>
        <p:nvCxnSpPr>
          <p:cNvPr id="14" name="Straight Connector 13"/>
          <p:cNvCxnSpPr/>
          <p:nvPr/>
        </p:nvCxnSpPr>
        <p:spPr>
          <a:xfrm>
            <a:off x="2090556" y="5291393"/>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5" name="Rectangle 14"/>
          <p:cNvSpPr/>
          <p:nvPr/>
        </p:nvSpPr>
        <p:spPr>
          <a:xfrm>
            <a:off x="2069014" y="4952847"/>
            <a:ext cx="697611"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A</a:t>
            </a:r>
            <a:r>
              <a:rPr lang="en-US" sz="1600" b="1" baseline="30000" dirty="0" smtClean="0">
                <a:latin typeface="Arial" panose="020B0604020202020204" pitchFamily="34" charset="0"/>
                <a:cs typeface="Arial" panose="020B0604020202020204" pitchFamily="34" charset="0"/>
              </a:rPr>
              <a:t>+</a:t>
            </a:r>
            <a:r>
              <a:rPr lang="en-US" sz="1600" b="1" dirty="0" smtClean="0">
                <a:latin typeface="Arial" panose="020B0604020202020204" pitchFamily="34" charset="0"/>
                <a:cs typeface="Arial" panose="020B0604020202020204" pitchFamily="34" charset="0"/>
              </a:rPr>
              <a:t>-B</a:t>
            </a:r>
            <a:r>
              <a:rPr lang="en-US" sz="1600" b="1" baseline="30000" dirty="0" smtClean="0">
                <a:latin typeface="Arial" panose="020B0604020202020204" pitchFamily="34" charset="0"/>
                <a:cs typeface="Arial" panose="020B0604020202020204" pitchFamily="34" charset="0"/>
              </a:rPr>
              <a:t>-</a:t>
            </a:r>
            <a:endParaRPr lang="en-US" sz="1600" b="1" baseline="30000" dirty="0">
              <a:latin typeface="Arial" panose="020B0604020202020204" pitchFamily="34" charset="0"/>
              <a:cs typeface="Arial" panose="020B0604020202020204" pitchFamily="34" charset="0"/>
            </a:endParaRPr>
          </a:p>
        </p:txBody>
      </p:sp>
      <p:cxnSp>
        <p:nvCxnSpPr>
          <p:cNvPr id="17" name="Straight Arrow Connector 16"/>
          <p:cNvCxnSpPr/>
          <p:nvPr/>
        </p:nvCxnSpPr>
        <p:spPr>
          <a:xfrm>
            <a:off x="1415119" y="4148546"/>
            <a:ext cx="675437" cy="1134529"/>
          </a:xfrm>
          <a:prstGeom prst="straightConnector1">
            <a:avLst/>
          </a:prstGeom>
          <a:ln w="28575">
            <a:solidFill>
              <a:srgbClr val="0070C0"/>
            </a:solidFill>
            <a:tailEnd type="arrow"/>
          </a:ln>
        </p:spPr>
        <p:style>
          <a:lnRef idx="1">
            <a:schemeClr val="dk1"/>
          </a:lnRef>
          <a:fillRef idx="0">
            <a:schemeClr val="dk1"/>
          </a:fillRef>
          <a:effectRef idx="0">
            <a:schemeClr val="dk1"/>
          </a:effectRef>
          <a:fontRef idx="minor">
            <a:schemeClr val="tx1"/>
          </a:fontRef>
        </p:style>
      </p:cxnSp>
      <p:sp>
        <p:nvSpPr>
          <p:cNvPr id="18" name="Rectangle 17"/>
          <p:cNvSpPr/>
          <p:nvPr/>
        </p:nvSpPr>
        <p:spPr>
          <a:xfrm>
            <a:off x="1709261" y="4495800"/>
            <a:ext cx="2329339"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Electron Transfer (ET)</a:t>
            </a:r>
            <a:endParaRPr lang="en-US" sz="1600" b="1" baseline="30000" dirty="0">
              <a:latin typeface="Arial" panose="020B0604020202020204" pitchFamily="34" charset="0"/>
              <a:cs typeface="Arial" panose="020B0604020202020204" pitchFamily="34" charset="0"/>
            </a:endParaRPr>
          </a:p>
        </p:txBody>
      </p:sp>
      <p:cxnSp>
        <p:nvCxnSpPr>
          <p:cNvPr id="19" name="Straight Connector 18"/>
          <p:cNvCxnSpPr/>
          <p:nvPr/>
        </p:nvCxnSpPr>
        <p:spPr>
          <a:xfrm>
            <a:off x="5177036" y="6438900"/>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5177036" y="4152900"/>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flipV="1">
            <a:off x="5282942" y="4152900"/>
            <a:ext cx="0" cy="2286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2" name="Rectangle 21"/>
          <p:cNvSpPr/>
          <p:nvPr/>
        </p:nvSpPr>
        <p:spPr>
          <a:xfrm>
            <a:off x="4191000" y="5126627"/>
            <a:ext cx="1138436" cy="523212"/>
          </a:xfrm>
          <a:prstGeom prst="rect">
            <a:avLst/>
          </a:prstGeom>
        </p:spPr>
        <p:txBody>
          <a:bodyPr wrap="none" lIns="91432" tIns="45716" rIns="91432" bIns="45716">
            <a:spAutoFit/>
          </a:bodyPr>
          <a:lstStyle/>
          <a:p>
            <a:pPr algn="ctr"/>
            <a:r>
              <a:rPr lang="en-US" sz="1400" b="1" dirty="0" smtClean="0">
                <a:latin typeface="Arial" panose="020B0604020202020204" pitchFamily="34" charset="0"/>
                <a:cs typeface="Arial" panose="020B0604020202020204" pitchFamily="34" charset="0"/>
              </a:rPr>
              <a:t>Absorption</a:t>
            </a:r>
          </a:p>
          <a:p>
            <a:pPr algn="ctr"/>
            <a:r>
              <a:rPr lang="en-US" sz="1400" b="1" dirty="0" smtClean="0">
                <a:latin typeface="Arial" panose="020B0604020202020204" pitchFamily="34" charset="0"/>
                <a:cs typeface="Arial" panose="020B0604020202020204" pitchFamily="34" charset="0"/>
              </a:rPr>
              <a:t>h</a:t>
            </a:r>
            <a:r>
              <a:rPr lang="el-GR" sz="1400" b="1" dirty="0" smtClean="0">
                <a:latin typeface="Times New Roman"/>
                <a:cs typeface="Times New Roman"/>
              </a:rPr>
              <a:t>ν</a:t>
            </a:r>
            <a:endParaRPr lang="en-US" sz="1400" b="1" dirty="0">
              <a:latin typeface="Arial" panose="020B0604020202020204" pitchFamily="34" charset="0"/>
              <a:cs typeface="Arial" panose="020B0604020202020204" pitchFamily="34" charset="0"/>
            </a:endParaRPr>
          </a:p>
        </p:txBody>
      </p:sp>
      <p:sp>
        <p:nvSpPr>
          <p:cNvPr id="23" name="Rectangle 22"/>
          <p:cNvSpPr/>
          <p:nvPr/>
        </p:nvSpPr>
        <p:spPr>
          <a:xfrm>
            <a:off x="4780790" y="6252754"/>
            <a:ext cx="396246"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S</a:t>
            </a:r>
            <a:r>
              <a:rPr lang="en-US" sz="1600" b="1" baseline="-25000" dirty="0" smtClean="0">
                <a:latin typeface="Arial" panose="020B0604020202020204" pitchFamily="34" charset="0"/>
                <a:cs typeface="Arial" panose="020B0604020202020204" pitchFamily="34" charset="0"/>
              </a:rPr>
              <a:t>0</a:t>
            </a:r>
            <a:endParaRPr lang="en-US" sz="1600" b="1" baseline="-25000" dirty="0">
              <a:latin typeface="Arial" panose="020B0604020202020204" pitchFamily="34" charset="0"/>
              <a:cs typeface="Arial" panose="020B0604020202020204" pitchFamily="34" charset="0"/>
            </a:endParaRPr>
          </a:p>
        </p:txBody>
      </p:sp>
      <p:sp>
        <p:nvSpPr>
          <p:cNvPr id="24" name="Rectangle 23"/>
          <p:cNvSpPr/>
          <p:nvPr/>
        </p:nvSpPr>
        <p:spPr>
          <a:xfrm>
            <a:off x="4796036" y="3966754"/>
            <a:ext cx="396246"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S</a:t>
            </a:r>
            <a:r>
              <a:rPr lang="en-US" sz="1600" b="1" baseline="-25000" dirty="0" smtClean="0">
                <a:latin typeface="Arial" panose="020B0604020202020204" pitchFamily="34" charset="0"/>
                <a:cs typeface="Arial" panose="020B0604020202020204" pitchFamily="34" charset="0"/>
              </a:rPr>
              <a:t>1</a:t>
            </a:r>
            <a:endParaRPr lang="en-US" sz="1600" b="1" baseline="-25000" dirty="0">
              <a:latin typeface="Arial" panose="020B0604020202020204" pitchFamily="34" charset="0"/>
              <a:cs typeface="Arial" panose="020B0604020202020204" pitchFamily="34" charset="0"/>
            </a:endParaRPr>
          </a:p>
        </p:txBody>
      </p:sp>
      <p:cxnSp>
        <p:nvCxnSpPr>
          <p:cNvPr id="27" name="Straight Connector 26"/>
          <p:cNvCxnSpPr/>
          <p:nvPr/>
        </p:nvCxnSpPr>
        <p:spPr>
          <a:xfrm>
            <a:off x="6357756" y="5295900"/>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2" name="Rectangle 31"/>
          <p:cNvSpPr/>
          <p:nvPr/>
        </p:nvSpPr>
        <p:spPr>
          <a:xfrm>
            <a:off x="-42230" y="2895600"/>
            <a:ext cx="3852230" cy="923330"/>
          </a:xfrm>
          <a:prstGeom prst="rect">
            <a:avLst/>
          </a:prstGeom>
          <a:noFill/>
        </p:spPr>
        <p:txBody>
          <a:bodyPr wrap="square">
            <a:spAutoFit/>
          </a:bodyPr>
          <a:lstStyle/>
          <a:p>
            <a:pPr lvl="1" algn="ctr"/>
            <a:r>
              <a:rPr lang="en-US" b="1" i="1" dirty="0" smtClean="0"/>
              <a:t>A* + B → A</a:t>
            </a:r>
            <a:r>
              <a:rPr lang="en-US" b="1" i="1" baseline="30000" dirty="0" smtClean="0"/>
              <a:t>+</a:t>
            </a:r>
            <a:r>
              <a:rPr lang="en-US" b="1" i="1" dirty="0" smtClean="0"/>
              <a:t> + B</a:t>
            </a:r>
            <a:r>
              <a:rPr lang="en-US" b="1" i="1" baseline="30000" dirty="0" smtClean="0"/>
              <a:t>-</a:t>
            </a:r>
            <a:r>
              <a:rPr lang="en-US" b="1" i="1" dirty="0" smtClean="0"/>
              <a:t> </a:t>
            </a:r>
          </a:p>
          <a:p>
            <a:pPr lvl="1" algn="ctr"/>
            <a:r>
              <a:rPr lang="en-US" b="1" i="1" dirty="0" smtClean="0"/>
              <a:t>oxidative electron transfer</a:t>
            </a:r>
          </a:p>
          <a:p>
            <a:pPr lvl="1" algn="ctr"/>
            <a:r>
              <a:rPr lang="en-US" b="1" i="1" dirty="0" smtClean="0"/>
              <a:t>(B acts as electron acceptor)</a:t>
            </a:r>
          </a:p>
        </p:txBody>
      </p:sp>
      <p:sp>
        <p:nvSpPr>
          <p:cNvPr id="33" name="Rectangle 32"/>
          <p:cNvSpPr/>
          <p:nvPr/>
        </p:nvSpPr>
        <p:spPr>
          <a:xfrm>
            <a:off x="4267200" y="2858869"/>
            <a:ext cx="3699830" cy="923330"/>
          </a:xfrm>
          <a:prstGeom prst="rect">
            <a:avLst/>
          </a:prstGeom>
          <a:noFill/>
        </p:spPr>
        <p:txBody>
          <a:bodyPr wrap="square">
            <a:spAutoFit/>
          </a:bodyPr>
          <a:lstStyle/>
          <a:p>
            <a:pPr lvl="1" algn="ctr"/>
            <a:r>
              <a:rPr lang="en-US" b="1" i="1" dirty="0" smtClean="0"/>
              <a:t>A* + B → A</a:t>
            </a:r>
            <a:r>
              <a:rPr lang="en-US" b="1" i="1" baseline="30000" dirty="0" smtClean="0"/>
              <a:t>-</a:t>
            </a:r>
            <a:r>
              <a:rPr lang="en-US" b="1" i="1" dirty="0" smtClean="0"/>
              <a:t> + B</a:t>
            </a:r>
            <a:r>
              <a:rPr lang="en-US" b="1" i="1" baseline="30000" dirty="0" smtClean="0"/>
              <a:t>+</a:t>
            </a:r>
            <a:r>
              <a:rPr lang="en-US" b="1" i="1" dirty="0" smtClean="0"/>
              <a:t> </a:t>
            </a:r>
          </a:p>
          <a:p>
            <a:pPr lvl="1" algn="ctr"/>
            <a:r>
              <a:rPr lang="en-US" b="1" i="1" dirty="0" smtClean="0"/>
              <a:t>reductive electron transfer</a:t>
            </a:r>
          </a:p>
          <a:p>
            <a:pPr lvl="1" algn="ctr"/>
            <a:r>
              <a:rPr lang="en-US" b="1" i="1" dirty="0" smtClean="0"/>
              <a:t>(B acts as electron donor)</a:t>
            </a:r>
          </a:p>
        </p:txBody>
      </p:sp>
      <p:sp>
        <p:nvSpPr>
          <p:cNvPr id="34" name="Rectangle 33"/>
          <p:cNvSpPr/>
          <p:nvPr/>
        </p:nvSpPr>
        <p:spPr>
          <a:xfrm>
            <a:off x="5242668" y="6135994"/>
            <a:ext cx="548532"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A-B</a:t>
            </a:r>
            <a:endParaRPr lang="en-US" sz="1600" b="1" baseline="-25000" dirty="0">
              <a:latin typeface="Arial" panose="020B0604020202020204" pitchFamily="34" charset="0"/>
              <a:cs typeface="Arial" panose="020B0604020202020204" pitchFamily="34" charset="0"/>
            </a:endParaRPr>
          </a:p>
        </p:txBody>
      </p:sp>
      <p:sp>
        <p:nvSpPr>
          <p:cNvPr id="35" name="Rectangle 34"/>
          <p:cNvSpPr/>
          <p:nvPr/>
        </p:nvSpPr>
        <p:spPr>
          <a:xfrm>
            <a:off x="5162518" y="3810000"/>
            <a:ext cx="628682"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A*-B</a:t>
            </a:r>
            <a:endParaRPr lang="en-US" sz="1600" b="1" baseline="-25000" dirty="0">
              <a:latin typeface="Arial" panose="020B0604020202020204" pitchFamily="34" charset="0"/>
              <a:cs typeface="Arial" panose="020B0604020202020204" pitchFamily="34" charset="0"/>
            </a:endParaRPr>
          </a:p>
        </p:txBody>
      </p:sp>
      <p:sp>
        <p:nvSpPr>
          <p:cNvPr id="36" name="Rectangle 35"/>
          <p:cNvSpPr/>
          <p:nvPr/>
        </p:nvSpPr>
        <p:spPr>
          <a:xfrm>
            <a:off x="6388990" y="4953000"/>
            <a:ext cx="697611"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A</a:t>
            </a:r>
            <a:r>
              <a:rPr lang="en-US" sz="1600" b="1" baseline="30000" dirty="0" smtClean="0">
                <a:latin typeface="Arial" panose="020B0604020202020204" pitchFamily="34" charset="0"/>
                <a:cs typeface="Arial" panose="020B0604020202020204" pitchFamily="34" charset="0"/>
              </a:rPr>
              <a:t>-</a:t>
            </a:r>
            <a:r>
              <a:rPr lang="en-US" sz="1600" b="1" dirty="0" smtClean="0">
                <a:latin typeface="Arial" panose="020B0604020202020204" pitchFamily="34" charset="0"/>
                <a:cs typeface="Arial" panose="020B0604020202020204" pitchFamily="34" charset="0"/>
              </a:rPr>
              <a:t>-B</a:t>
            </a:r>
            <a:r>
              <a:rPr lang="en-US" sz="1600" b="1" baseline="30000" dirty="0" smtClean="0">
                <a:latin typeface="Arial" panose="020B0604020202020204" pitchFamily="34" charset="0"/>
                <a:cs typeface="Arial" panose="020B0604020202020204" pitchFamily="34" charset="0"/>
              </a:rPr>
              <a:t>+</a:t>
            </a:r>
            <a:endParaRPr lang="en-US" sz="1600" b="1" baseline="30000" dirty="0">
              <a:latin typeface="Arial" panose="020B0604020202020204" pitchFamily="34" charset="0"/>
              <a:cs typeface="Arial" panose="020B0604020202020204" pitchFamily="34" charset="0"/>
            </a:endParaRPr>
          </a:p>
        </p:txBody>
      </p:sp>
      <p:cxnSp>
        <p:nvCxnSpPr>
          <p:cNvPr id="37" name="Straight Arrow Connector 36"/>
          <p:cNvCxnSpPr/>
          <p:nvPr/>
        </p:nvCxnSpPr>
        <p:spPr>
          <a:xfrm>
            <a:off x="5643900" y="4144296"/>
            <a:ext cx="675437" cy="1134529"/>
          </a:xfrm>
          <a:prstGeom prst="straightConnector1">
            <a:avLst/>
          </a:prstGeom>
          <a:ln w="28575">
            <a:solidFill>
              <a:srgbClr val="0070C0"/>
            </a:solidFill>
            <a:tailEnd type="arrow"/>
          </a:ln>
        </p:spPr>
        <p:style>
          <a:lnRef idx="1">
            <a:schemeClr val="dk1"/>
          </a:lnRef>
          <a:fillRef idx="0">
            <a:schemeClr val="dk1"/>
          </a:fillRef>
          <a:effectRef idx="0">
            <a:schemeClr val="dk1"/>
          </a:effectRef>
          <a:fontRef idx="minor">
            <a:schemeClr val="tx1"/>
          </a:fontRef>
        </p:style>
      </p:cxnSp>
      <p:sp>
        <p:nvSpPr>
          <p:cNvPr id="38" name="Rectangle 37"/>
          <p:cNvSpPr/>
          <p:nvPr/>
        </p:nvSpPr>
        <p:spPr>
          <a:xfrm>
            <a:off x="5929757" y="4462054"/>
            <a:ext cx="2329339"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Electron Transfer (ET)</a:t>
            </a:r>
            <a:endParaRPr lang="en-US" sz="1600" b="1" baseline="30000" dirty="0">
              <a:latin typeface="Arial" panose="020B0604020202020204" pitchFamily="34" charset="0"/>
              <a:cs typeface="Arial" panose="020B0604020202020204" pitchFamily="34" charset="0"/>
            </a:endParaRPr>
          </a:p>
        </p:txBody>
      </p:sp>
      <p:graphicFrame>
        <p:nvGraphicFramePr>
          <p:cNvPr id="40" name="Object 39"/>
          <p:cNvGraphicFramePr>
            <a:graphicFrameLocks noChangeAspect="1"/>
          </p:cNvGraphicFramePr>
          <p:nvPr>
            <p:extLst>
              <p:ext uri="{D42A27DB-BD31-4B8C-83A1-F6EECF244321}">
                <p14:modId xmlns:p14="http://schemas.microsoft.com/office/powerpoint/2010/main" val="348162571"/>
              </p:ext>
            </p:extLst>
          </p:nvPr>
        </p:nvGraphicFramePr>
        <p:xfrm>
          <a:off x="2395356" y="3999726"/>
          <a:ext cx="582678" cy="572274"/>
        </p:xfrm>
        <a:graphic>
          <a:graphicData uri="http://schemas.openxmlformats.org/presentationml/2006/ole">
            <mc:AlternateContent xmlns:mc="http://schemas.openxmlformats.org/markup-compatibility/2006">
              <mc:Choice xmlns:v="urn:schemas-microsoft-com:vml" Requires="v">
                <p:oleObj spid="_x0000_s4141" name="CS ChemDraw Drawing" r:id="rId4" imgW="444770" imgH="436982" progId="ChemDraw.Document.6.0">
                  <p:embed/>
                </p:oleObj>
              </mc:Choice>
              <mc:Fallback>
                <p:oleObj name="CS ChemDraw Drawing" r:id="rId4" imgW="444770" imgH="436982" progId="ChemDraw.Document.6.0">
                  <p:embed/>
                  <p:pic>
                    <p:nvPicPr>
                      <p:cNvPr id="0" name=""/>
                      <p:cNvPicPr/>
                      <p:nvPr/>
                    </p:nvPicPr>
                    <p:blipFill>
                      <a:blip r:embed="rId5"/>
                      <a:stretch>
                        <a:fillRect/>
                      </a:stretch>
                    </p:blipFill>
                    <p:spPr>
                      <a:xfrm>
                        <a:off x="2395356" y="3999726"/>
                        <a:ext cx="582678" cy="572274"/>
                      </a:xfrm>
                      <a:prstGeom prst="rect">
                        <a:avLst/>
                      </a:prstGeom>
                    </p:spPr>
                  </p:pic>
                </p:oleObj>
              </mc:Fallback>
            </mc:AlternateContent>
          </a:graphicData>
        </a:graphic>
      </p:graphicFrame>
      <p:graphicFrame>
        <p:nvGraphicFramePr>
          <p:cNvPr id="41" name="Object 40"/>
          <p:cNvGraphicFramePr>
            <a:graphicFrameLocks noChangeAspect="1"/>
          </p:cNvGraphicFramePr>
          <p:nvPr>
            <p:extLst>
              <p:ext uri="{D42A27DB-BD31-4B8C-83A1-F6EECF244321}">
                <p14:modId xmlns:p14="http://schemas.microsoft.com/office/powerpoint/2010/main" val="2969108406"/>
              </p:ext>
            </p:extLst>
          </p:nvPr>
        </p:nvGraphicFramePr>
        <p:xfrm>
          <a:off x="6626892" y="3924300"/>
          <a:ext cx="582612" cy="571500"/>
        </p:xfrm>
        <a:graphic>
          <a:graphicData uri="http://schemas.openxmlformats.org/presentationml/2006/ole">
            <mc:AlternateContent xmlns:mc="http://schemas.openxmlformats.org/markup-compatibility/2006">
              <mc:Choice xmlns:v="urn:schemas-microsoft-com:vml" Requires="v">
                <p:oleObj spid="_x0000_s4142" name="CS ChemDraw Drawing" r:id="rId6" imgW="444500" imgH="436982" progId="ChemDraw.Document.6.0">
                  <p:embed/>
                </p:oleObj>
              </mc:Choice>
              <mc:Fallback>
                <p:oleObj name="CS ChemDraw Drawing" r:id="rId6" imgW="444500" imgH="436982" progId="ChemDraw.Document.6.0">
                  <p:embed/>
                  <p:pic>
                    <p:nvPicPr>
                      <p:cNvPr id="0" name="Object 39"/>
                      <p:cNvPicPr>
                        <a:picLocks noChangeAspect="1" noChangeArrowheads="1"/>
                      </p:cNvPicPr>
                      <p:nvPr/>
                    </p:nvPicPr>
                    <p:blipFill>
                      <a:blip r:embed="rId7"/>
                      <a:srcRect/>
                      <a:stretch>
                        <a:fillRect/>
                      </a:stretch>
                    </p:blipFill>
                    <p:spPr bwMode="auto">
                      <a:xfrm>
                        <a:off x="6626892" y="3924300"/>
                        <a:ext cx="582612"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2" name="Rectangle 41"/>
          <p:cNvSpPr/>
          <p:nvPr/>
        </p:nvSpPr>
        <p:spPr>
          <a:xfrm>
            <a:off x="1704438" y="4495800"/>
            <a:ext cx="2486562"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Charge Separation (CS)</a:t>
            </a:r>
            <a:endParaRPr lang="en-US" sz="1600" b="1" baseline="30000" dirty="0">
              <a:latin typeface="Arial" panose="020B0604020202020204" pitchFamily="34" charset="0"/>
              <a:cs typeface="Arial" panose="020B0604020202020204" pitchFamily="34" charset="0"/>
            </a:endParaRPr>
          </a:p>
        </p:txBody>
      </p:sp>
      <p:cxnSp>
        <p:nvCxnSpPr>
          <p:cNvPr id="43" name="Straight Arrow Connector 42"/>
          <p:cNvCxnSpPr/>
          <p:nvPr/>
        </p:nvCxnSpPr>
        <p:spPr>
          <a:xfrm flipH="1">
            <a:off x="1519436" y="5344886"/>
            <a:ext cx="614164" cy="1068468"/>
          </a:xfrm>
          <a:prstGeom prst="straightConnector1">
            <a:avLst/>
          </a:prstGeom>
          <a:ln w="28575">
            <a:solidFill>
              <a:srgbClr val="0070C0"/>
            </a:solidFill>
            <a:tailEnd type="arrow"/>
          </a:ln>
        </p:spPr>
        <p:style>
          <a:lnRef idx="1">
            <a:schemeClr val="dk1"/>
          </a:lnRef>
          <a:fillRef idx="0">
            <a:schemeClr val="dk1"/>
          </a:fillRef>
          <a:effectRef idx="0">
            <a:schemeClr val="dk1"/>
          </a:effectRef>
          <a:fontRef idx="minor">
            <a:schemeClr val="tx1"/>
          </a:fontRef>
        </p:style>
      </p:cxnSp>
      <p:sp>
        <p:nvSpPr>
          <p:cNvPr id="47" name="Rectangle 46"/>
          <p:cNvSpPr/>
          <p:nvPr/>
        </p:nvSpPr>
        <p:spPr>
          <a:xfrm>
            <a:off x="1716634" y="5833654"/>
            <a:ext cx="2919373"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Charge Recombination (CR)</a:t>
            </a:r>
            <a:endParaRPr lang="en-US" sz="1600" b="1" baseline="30000" dirty="0">
              <a:latin typeface="Arial" panose="020B0604020202020204" pitchFamily="34" charset="0"/>
              <a:cs typeface="Arial" panose="020B0604020202020204" pitchFamily="34" charset="0"/>
            </a:endParaRPr>
          </a:p>
        </p:txBody>
      </p:sp>
      <p:pic>
        <p:nvPicPr>
          <p:cNvPr id="44" name="Picture 2" descr="Creative Commons Licenc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00" y="6582001"/>
            <a:ext cx="838200"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0104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0"/>
                                        </p:tgtEl>
                                      </p:cBhvr>
                                    </p:animEffect>
                                    <p:set>
                                      <p:cBhvr>
                                        <p:cTn id="7" dur="1" fill="hold">
                                          <p:stCondLst>
                                            <p:cond delay="499"/>
                                          </p:stCondLst>
                                        </p:cTn>
                                        <p:tgtEl>
                                          <p:spTgt spid="40"/>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8"/>
                                        </p:tgtEl>
                                      </p:cBhvr>
                                    </p:animEffect>
                                    <p:set>
                                      <p:cBhvr>
                                        <p:cTn id="10" dur="1" fill="hold">
                                          <p:stCondLst>
                                            <p:cond delay="499"/>
                                          </p:stCondLst>
                                        </p:cTn>
                                        <p:tgtEl>
                                          <p:spTgt spid="18"/>
                                        </p:tgtEl>
                                        <p:attrNameLst>
                                          <p:attrName>style.visibility</p:attrName>
                                        </p:attrNameLst>
                                      </p:cBhvr>
                                      <p:to>
                                        <p:strVal val="hidden"/>
                                      </p:to>
                                    </p:set>
                                  </p:childTnLst>
                                </p:cTn>
                              </p:par>
                              <p:par>
                                <p:cTn id="11" presetID="10" presetClass="entr" presetSubtype="0" fill="hold" grpId="0" nodeType="with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500"/>
                                        <p:tgtEl>
                                          <p:spTgt spid="4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7"/>
                                        </p:tgtEl>
                                        <p:attrNameLst>
                                          <p:attrName>style.visibility</p:attrName>
                                        </p:attrNameLst>
                                      </p:cBhvr>
                                      <p:to>
                                        <p:strVal val="visible"/>
                                      </p:to>
                                    </p:set>
                                    <p:animEffect transition="in" filter="fade">
                                      <p:cBhvr>
                                        <p:cTn id="18" dur="500"/>
                                        <p:tgtEl>
                                          <p:spTgt spid="47"/>
                                        </p:tgtEl>
                                      </p:cBhvr>
                                    </p:animEffect>
                                  </p:childTnLst>
                                </p:cTn>
                              </p:par>
                              <p:par>
                                <p:cTn id="19" presetID="10" presetClass="entr" presetSubtype="0" fill="hold"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42" grpId="0"/>
      <p:bldP spid="4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 depiction</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4</a:t>
            </a:fld>
            <a:endParaRPr lang="en-US"/>
          </a:p>
        </p:txBody>
      </p:sp>
      <p:cxnSp>
        <p:nvCxnSpPr>
          <p:cNvPr id="5" name="Straight Connector 4"/>
          <p:cNvCxnSpPr/>
          <p:nvPr/>
        </p:nvCxnSpPr>
        <p:spPr>
          <a:xfrm>
            <a:off x="909836" y="5596193"/>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909836" y="3310193"/>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flipV="1">
            <a:off x="1015742" y="3310193"/>
            <a:ext cx="0" cy="2286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8" name="Rectangle 7"/>
          <p:cNvSpPr/>
          <p:nvPr/>
        </p:nvSpPr>
        <p:spPr>
          <a:xfrm>
            <a:off x="-76200" y="4283920"/>
            <a:ext cx="1138436" cy="523212"/>
          </a:xfrm>
          <a:prstGeom prst="rect">
            <a:avLst/>
          </a:prstGeom>
        </p:spPr>
        <p:txBody>
          <a:bodyPr wrap="none" lIns="91432" tIns="45716" rIns="91432" bIns="45716">
            <a:spAutoFit/>
          </a:bodyPr>
          <a:lstStyle/>
          <a:p>
            <a:pPr algn="ctr"/>
            <a:r>
              <a:rPr lang="en-US" sz="1400" b="1" dirty="0" smtClean="0">
                <a:latin typeface="Arial" panose="020B0604020202020204" pitchFamily="34" charset="0"/>
                <a:cs typeface="Arial" panose="020B0604020202020204" pitchFamily="34" charset="0"/>
              </a:rPr>
              <a:t>Absorption</a:t>
            </a:r>
          </a:p>
          <a:p>
            <a:pPr algn="ctr"/>
            <a:r>
              <a:rPr lang="en-US" sz="1400" b="1" dirty="0" smtClean="0">
                <a:latin typeface="Arial" panose="020B0604020202020204" pitchFamily="34" charset="0"/>
                <a:cs typeface="Arial" panose="020B0604020202020204" pitchFamily="34" charset="0"/>
              </a:rPr>
              <a:t>h</a:t>
            </a:r>
            <a:r>
              <a:rPr lang="el-GR" sz="1400" b="1" dirty="0" smtClean="0">
                <a:latin typeface="Times New Roman"/>
                <a:cs typeface="Times New Roman"/>
              </a:rPr>
              <a:t>ν</a:t>
            </a:r>
            <a:endParaRPr lang="en-US" sz="1400" b="1" dirty="0">
              <a:latin typeface="Arial" panose="020B0604020202020204" pitchFamily="34" charset="0"/>
              <a:cs typeface="Arial" panose="020B0604020202020204" pitchFamily="34" charset="0"/>
            </a:endParaRPr>
          </a:p>
        </p:txBody>
      </p:sp>
      <p:sp>
        <p:nvSpPr>
          <p:cNvPr id="9" name="Rectangle 8"/>
          <p:cNvSpPr/>
          <p:nvPr/>
        </p:nvSpPr>
        <p:spPr>
          <a:xfrm>
            <a:off x="166352" y="5410047"/>
            <a:ext cx="824248"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HOMO</a:t>
            </a:r>
            <a:endParaRPr lang="en-US" sz="1600" b="1" baseline="-25000" dirty="0">
              <a:latin typeface="Arial" panose="020B0604020202020204" pitchFamily="34" charset="0"/>
              <a:cs typeface="Arial" panose="020B0604020202020204" pitchFamily="34" charset="0"/>
            </a:endParaRPr>
          </a:p>
        </p:txBody>
      </p:sp>
      <p:sp>
        <p:nvSpPr>
          <p:cNvPr id="10" name="Rectangle 9"/>
          <p:cNvSpPr/>
          <p:nvPr/>
        </p:nvSpPr>
        <p:spPr>
          <a:xfrm>
            <a:off x="183396" y="3124047"/>
            <a:ext cx="788982"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LUMO</a:t>
            </a:r>
            <a:endParaRPr lang="en-US" sz="1600" b="1" baseline="-25000" dirty="0">
              <a:latin typeface="Arial" panose="020B0604020202020204" pitchFamily="34" charset="0"/>
              <a:cs typeface="Arial" panose="020B0604020202020204" pitchFamily="34" charset="0"/>
            </a:endParaRPr>
          </a:p>
        </p:txBody>
      </p:sp>
      <p:sp>
        <p:nvSpPr>
          <p:cNvPr id="11" name="Rectangle 10"/>
          <p:cNvSpPr/>
          <p:nvPr/>
        </p:nvSpPr>
        <p:spPr>
          <a:xfrm>
            <a:off x="987990" y="6400800"/>
            <a:ext cx="332126"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A</a:t>
            </a:r>
            <a:endParaRPr lang="en-US" sz="1600" b="1" baseline="-25000" dirty="0">
              <a:latin typeface="Arial" panose="020B0604020202020204" pitchFamily="34" charset="0"/>
              <a:cs typeface="Arial" panose="020B0604020202020204" pitchFamily="34" charset="0"/>
            </a:endParaRPr>
          </a:p>
        </p:txBody>
      </p:sp>
      <p:cxnSp>
        <p:nvCxnSpPr>
          <p:cNvPr id="13" name="Straight Connector 12"/>
          <p:cNvCxnSpPr/>
          <p:nvPr/>
        </p:nvCxnSpPr>
        <p:spPr>
          <a:xfrm>
            <a:off x="2090556" y="4453193"/>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4" name="Rectangle 13"/>
          <p:cNvSpPr/>
          <p:nvPr/>
        </p:nvSpPr>
        <p:spPr>
          <a:xfrm>
            <a:off x="2700156" y="4271352"/>
            <a:ext cx="788982"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LUMO</a:t>
            </a:r>
            <a:endParaRPr lang="en-US" sz="1600" b="1" baseline="30000" dirty="0">
              <a:latin typeface="Arial" panose="020B0604020202020204" pitchFamily="34" charset="0"/>
              <a:cs typeface="Arial" panose="020B0604020202020204" pitchFamily="34" charset="0"/>
            </a:endParaRPr>
          </a:p>
        </p:txBody>
      </p:sp>
      <p:cxnSp>
        <p:nvCxnSpPr>
          <p:cNvPr id="15" name="Straight Arrow Connector 14"/>
          <p:cNvCxnSpPr/>
          <p:nvPr/>
        </p:nvCxnSpPr>
        <p:spPr>
          <a:xfrm>
            <a:off x="1415119" y="3310346"/>
            <a:ext cx="675437" cy="1134529"/>
          </a:xfrm>
          <a:prstGeom prst="straightConnector1">
            <a:avLst/>
          </a:prstGeom>
          <a:ln w="28575">
            <a:solidFill>
              <a:srgbClr val="0070C0"/>
            </a:solidFill>
            <a:tailEnd type="arrow"/>
          </a:ln>
        </p:spPr>
        <p:style>
          <a:lnRef idx="1">
            <a:schemeClr val="dk1"/>
          </a:lnRef>
          <a:fillRef idx="0">
            <a:schemeClr val="dk1"/>
          </a:fillRef>
          <a:effectRef idx="0">
            <a:schemeClr val="dk1"/>
          </a:effectRef>
          <a:fontRef idx="minor">
            <a:schemeClr val="tx1"/>
          </a:fontRef>
        </p:style>
      </p:cxnSp>
      <p:sp>
        <p:nvSpPr>
          <p:cNvPr id="16" name="Rectangle 15"/>
          <p:cNvSpPr/>
          <p:nvPr/>
        </p:nvSpPr>
        <p:spPr>
          <a:xfrm>
            <a:off x="1676400" y="3581400"/>
            <a:ext cx="445939"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ET</a:t>
            </a:r>
            <a:endParaRPr lang="en-US" sz="1600" b="1" baseline="30000" dirty="0">
              <a:latin typeface="Arial" panose="020B0604020202020204" pitchFamily="34" charset="0"/>
              <a:cs typeface="Arial" panose="020B0604020202020204" pitchFamily="34" charset="0"/>
            </a:endParaRPr>
          </a:p>
        </p:txBody>
      </p:sp>
      <p:sp>
        <p:nvSpPr>
          <p:cNvPr id="24" name="Rectangle 23"/>
          <p:cNvSpPr/>
          <p:nvPr/>
        </p:nvSpPr>
        <p:spPr>
          <a:xfrm>
            <a:off x="-42230" y="1463298"/>
            <a:ext cx="3852230" cy="923330"/>
          </a:xfrm>
          <a:prstGeom prst="rect">
            <a:avLst/>
          </a:prstGeom>
          <a:noFill/>
        </p:spPr>
        <p:txBody>
          <a:bodyPr wrap="square">
            <a:spAutoFit/>
          </a:bodyPr>
          <a:lstStyle/>
          <a:p>
            <a:pPr lvl="1" algn="ctr"/>
            <a:r>
              <a:rPr lang="en-US" b="1" i="1" dirty="0" smtClean="0"/>
              <a:t>A* + B → A</a:t>
            </a:r>
            <a:r>
              <a:rPr lang="en-US" b="1" i="1" baseline="30000" dirty="0" smtClean="0"/>
              <a:t>+</a:t>
            </a:r>
            <a:r>
              <a:rPr lang="en-US" b="1" i="1" dirty="0" smtClean="0"/>
              <a:t> + B</a:t>
            </a:r>
            <a:r>
              <a:rPr lang="en-US" b="1" i="1" baseline="30000" dirty="0" smtClean="0"/>
              <a:t>-</a:t>
            </a:r>
            <a:r>
              <a:rPr lang="en-US" b="1" i="1" dirty="0" smtClean="0"/>
              <a:t> </a:t>
            </a:r>
          </a:p>
          <a:p>
            <a:pPr lvl="1" algn="ctr"/>
            <a:r>
              <a:rPr lang="en-US" b="1" i="1" dirty="0" smtClean="0"/>
              <a:t>oxidative electron transfer</a:t>
            </a:r>
          </a:p>
          <a:p>
            <a:pPr lvl="1" algn="ctr"/>
            <a:r>
              <a:rPr lang="en-US" b="1" i="1" dirty="0" smtClean="0"/>
              <a:t>(B acts as electron acceptor)</a:t>
            </a:r>
          </a:p>
        </p:txBody>
      </p:sp>
      <p:sp>
        <p:nvSpPr>
          <p:cNvPr id="25" name="Rectangle 24"/>
          <p:cNvSpPr/>
          <p:nvPr/>
        </p:nvSpPr>
        <p:spPr>
          <a:xfrm>
            <a:off x="4267200" y="1478339"/>
            <a:ext cx="3699830" cy="923330"/>
          </a:xfrm>
          <a:prstGeom prst="rect">
            <a:avLst/>
          </a:prstGeom>
          <a:noFill/>
        </p:spPr>
        <p:txBody>
          <a:bodyPr wrap="square">
            <a:spAutoFit/>
          </a:bodyPr>
          <a:lstStyle/>
          <a:p>
            <a:pPr lvl="1" algn="ctr"/>
            <a:r>
              <a:rPr lang="en-US" b="1" i="1" dirty="0" smtClean="0"/>
              <a:t>A* + B → A</a:t>
            </a:r>
            <a:r>
              <a:rPr lang="en-US" b="1" i="1" baseline="30000" dirty="0" smtClean="0"/>
              <a:t>-</a:t>
            </a:r>
            <a:r>
              <a:rPr lang="en-US" b="1" i="1" dirty="0" smtClean="0"/>
              <a:t> + B</a:t>
            </a:r>
            <a:r>
              <a:rPr lang="en-US" b="1" i="1" baseline="30000" dirty="0" smtClean="0"/>
              <a:t>+</a:t>
            </a:r>
            <a:r>
              <a:rPr lang="en-US" b="1" i="1" dirty="0" smtClean="0"/>
              <a:t> </a:t>
            </a:r>
          </a:p>
          <a:p>
            <a:pPr lvl="1" algn="ctr"/>
            <a:r>
              <a:rPr lang="en-US" b="1" i="1" dirty="0" smtClean="0"/>
              <a:t>reductive electron transfer</a:t>
            </a:r>
          </a:p>
          <a:p>
            <a:pPr lvl="1" algn="ctr"/>
            <a:r>
              <a:rPr lang="en-US" b="1" i="1" dirty="0" smtClean="0"/>
              <a:t>(B acts as electron donor)</a:t>
            </a:r>
          </a:p>
        </p:txBody>
      </p:sp>
      <p:cxnSp>
        <p:nvCxnSpPr>
          <p:cNvPr id="33" name="Straight Connector 32"/>
          <p:cNvCxnSpPr/>
          <p:nvPr/>
        </p:nvCxnSpPr>
        <p:spPr>
          <a:xfrm>
            <a:off x="2106618" y="6244095"/>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4" name="Rectangle 33"/>
          <p:cNvSpPr/>
          <p:nvPr/>
        </p:nvSpPr>
        <p:spPr>
          <a:xfrm>
            <a:off x="2698586" y="6062254"/>
            <a:ext cx="824248"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HOMO</a:t>
            </a:r>
            <a:endParaRPr lang="en-US" sz="1600" b="1" baseline="30000" dirty="0">
              <a:latin typeface="Arial" panose="020B0604020202020204" pitchFamily="34" charset="0"/>
              <a:cs typeface="Arial" panose="020B0604020202020204" pitchFamily="34" charset="0"/>
            </a:endParaRPr>
          </a:p>
        </p:txBody>
      </p:sp>
      <p:sp>
        <p:nvSpPr>
          <p:cNvPr id="35" name="Rectangle 34"/>
          <p:cNvSpPr/>
          <p:nvPr/>
        </p:nvSpPr>
        <p:spPr>
          <a:xfrm>
            <a:off x="2240795" y="6412258"/>
            <a:ext cx="332127" cy="338546"/>
          </a:xfrm>
          <a:prstGeom prst="rect">
            <a:avLst/>
          </a:prstGeom>
        </p:spPr>
        <p:txBody>
          <a:bodyPr wrap="none" lIns="91432" tIns="45716" rIns="91432" bIns="45716">
            <a:spAutoFit/>
          </a:bodyPr>
          <a:lstStyle/>
          <a:p>
            <a:pPr algn="ctr"/>
            <a:r>
              <a:rPr lang="en-US" sz="1600" b="1" dirty="0">
                <a:latin typeface="Arial" panose="020B0604020202020204" pitchFamily="34" charset="0"/>
                <a:cs typeface="Arial" panose="020B0604020202020204" pitchFamily="34" charset="0"/>
              </a:rPr>
              <a:t>B</a:t>
            </a:r>
            <a:endParaRPr lang="en-US" sz="1600" b="1" baseline="-25000" dirty="0">
              <a:latin typeface="Arial" panose="020B0604020202020204" pitchFamily="34" charset="0"/>
              <a:cs typeface="Arial" panose="020B0604020202020204" pitchFamily="34" charset="0"/>
            </a:endParaRPr>
          </a:p>
        </p:txBody>
      </p:sp>
      <p:grpSp>
        <p:nvGrpSpPr>
          <p:cNvPr id="38" name="Group 37"/>
          <p:cNvGrpSpPr/>
          <p:nvPr/>
        </p:nvGrpSpPr>
        <p:grpSpPr>
          <a:xfrm>
            <a:off x="1095514" y="5192639"/>
            <a:ext cx="423922" cy="385266"/>
            <a:chOff x="1095514" y="5192639"/>
            <a:chExt cx="423922" cy="385266"/>
          </a:xfrm>
        </p:grpSpPr>
        <p:sp>
          <p:nvSpPr>
            <p:cNvPr id="37" name="Oval 36"/>
            <p:cNvSpPr/>
            <p:nvPr/>
          </p:nvSpPr>
          <p:spPr>
            <a:xfrm>
              <a:off x="1095514" y="5192639"/>
              <a:ext cx="423922" cy="38526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1095514" y="5208573"/>
              <a:ext cx="364202" cy="369332"/>
            </a:xfrm>
            <a:prstGeom prst="rect">
              <a:avLst/>
            </a:prstGeom>
            <a:noFill/>
          </p:spPr>
          <p:txBody>
            <a:bodyPr wrap="none" rtlCol="0">
              <a:spAutoFit/>
            </a:bodyPr>
            <a:lstStyle/>
            <a:p>
              <a:r>
                <a:rPr lang="en-US" dirty="0" smtClean="0"/>
                <a:t>e</a:t>
              </a:r>
              <a:r>
                <a:rPr lang="en-US" baseline="30000" dirty="0" smtClean="0"/>
                <a:t>-</a:t>
              </a:r>
              <a:endParaRPr lang="en-US" baseline="30000" dirty="0"/>
            </a:p>
          </p:txBody>
        </p:sp>
      </p:grpSp>
      <p:grpSp>
        <p:nvGrpSpPr>
          <p:cNvPr id="39" name="Group 38"/>
          <p:cNvGrpSpPr/>
          <p:nvPr/>
        </p:nvGrpSpPr>
        <p:grpSpPr>
          <a:xfrm>
            <a:off x="2240795" y="5824707"/>
            <a:ext cx="423922" cy="385266"/>
            <a:chOff x="1095514" y="5192639"/>
            <a:chExt cx="423922" cy="385266"/>
          </a:xfrm>
        </p:grpSpPr>
        <p:sp>
          <p:nvSpPr>
            <p:cNvPr id="40" name="Oval 39"/>
            <p:cNvSpPr/>
            <p:nvPr/>
          </p:nvSpPr>
          <p:spPr>
            <a:xfrm>
              <a:off x="1095514" y="5192639"/>
              <a:ext cx="423922" cy="38526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1095514" y="5208573"/>
              <a:ext cx="364202" cy="369332"/>
            </a:xfrm>
            <a:prstGeom prst="rect">
              <a:avLst/>
            </a:prstGeom>
            <a:noFill/>
          </p:spPr>
          <p:txBody>
            <a:bodyPr wrap="none" rtlCol="0">
              <a:spAutoFit/>
            </a:bodyPr>
            <a:lstStyle/>
            <a:p>
              <a:r>
                <a:rPr lang="en-US" dirty="0" smtClean="0"/>
                <a:t>e</a:t>
              </a:r>
              <a:r>
                <a:rPr lang="en-US" baseline="30000" dirty="0" smtClean="0"/>
                <a:t>-</a:t>
              </a:r>
              <a:endParaRPr lang="en-US" baseline="30000" dirty="0"/>
            </a:p>
          </p:txBody>
        </p:sp>
      </p:grpSp>
      <p:cxnSp>
        <p:nvCxnSpPr>
          <p:cNvPr id="42" name="Straight Connector 41"/>
          <p:cNvCxnSpPr/>
          <p:nvPr/>
        </p:nvCxnSpPr>
        <p:spPr>
          <a:xfrm>
            <a:off x="5388002" y="5550989"/>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a:off x="5388002" y="3264989"/>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4" name="Straight Arrow Connector 43"/>
          <p:cNvCxnSpPr/>
          <p:nvPr/>
        </p:nvCxnSpPr>
        <p:spPr>
          <a:xfrm flipV="1">
            <a:off x="5493908" y="3264989"/>
            <a:ext cx="0" cy="2286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45" name="Rectangle 44"/>
          <p:cNvSpPr/>
          <p:nvPr/>
        </p:nvSpPr>
        <p:spPr>
          <a:xfrm>
            <a:off x="4401966" y="4238716"/>
            <a:ext cx="1138436" cy="523212"/>
          </a:xfrm>
          <a:prstGeom prst="rect">
            <a:avLst/>
          </a:prstGeom>
        </p:spPr>
        <p:txBody>
          <a:bodyPr wrap="none" lIns="91432" tIns="45716" rIns="91432" bIns="45716">
            <a:spAutoFit/>
          </a:bodyPr>
          <a:lstStyle/>
          <a:p>
            <a:pPr algn="ctr"/>
            <a:r>
              <a:rPr lang="en-US" sz="1400" b="1" dirty="0" smtClean="0">
                <a:latin typeface="Arial" panose="020B0604020202020204" pitchFamily="34" charset="0"/>
                <a:cs typeface="Arial" panose="020B0604020202020204" pitchFamily="34" charset="0"/>
              </a:rPr>
              <a:t>Absorption</a:t>
            </a:r>
          </a:p>
          <a:p>
            <a:pPr algn="ctr"/>
            <a:r>
              <a:rPr lang="en-US" sz="1400" b="1" dirty="0" smtClean="0">
                <a:latin typeface="Arial" panose="020B0604020202020204" pitchFamily="34" charset="0"/>
                <a:cs typeface="Arial" panose="020B0604020202020204" pitchFamily="34" charset="0"/>
              </a:rPr>
              <a:t>h</a:t>
            </a:r>
            <a:r>
              <a:rPr lang="el-GR" sz="1400" b="1" dirty="0" smtClean="0">
                <a:latin typeface="Times New Roman"/>
                <a:cs typeface="Times New Roman"/>
              </a:rPr>
              <a:t>ν</a:t>
            </a:r>
            <a:endParaRPr lang="en-US" sz="1400" b="1" dirty="0">
              <a:latin typeface="Arial" panose="020B0604020202020204" pitchFamily="34" charset="0"/>
              <a:cs typeface="Arial" panose="020B0604020202020204" pitchFamily="34" charset="0"/>
            </a:endParaRPr>
          </a:p>
        </p:txBody>
      </p:sp>
      <p:sp>
        <p:nvSpPr>
          <p:cNvPr id="46" name="Rectangle 45"/>
          <p:cNvSpPr/>
          <p:nvPr/>
        </p:nvSpPr>
        <p:spPr>
          <a:xfrm>
            <a:off x="4644518" y="5364843"/>
            <a:ext cx="824248"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HOMO</a:t>
            </a:r>
            <a:endParaRPr lang="en-US" sz="1600" b="1" baseline="-25000" dirty="0">
              <a:latin typeface="Arial" panose="020B0604020202020204" pitchFamily="34" charset="0"/>
              <a:cs typeface="Arial" panose="020B0604020202020204" pitchFamily="34" charset="0"/>
            </a:endParaRPr>
          </a:p>
        </p:txBody>
      </p:sp>
      <p:sp>
        <p:nvSpPr>
          <p:cNvPr id="47" name="Rectangle 46"/>
          <p:cNvSpPr/>
          <p:nvPr/>
        </p:nvSpPr>
        <p:spPr>
          <a:xfrm>
            <a:off x="4661562" y="3078843"/>
            <a:ext cx="788982"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LUMO</a:t>
            </a:r>
            <a:endParaRPr lang="en-US" sz="1600" b="1" baseline="-25000" dirty="0">
              <a:latin typeface="Arial" panose="020B0604020202020204" pitchFamily="34" charset="0"/>
              <a:cs typeface="Arial" panose="020B0604020202020204" pitchFamily="34" charset="0"/>
            </a:endParaRPr>
          </a:p>
        </p:txBody>
      </p:sp>
      <p:sp>
        <p:nvSpPr>
          <p:cNvPr id="48" name="Rectangle 47"/>
          <p:cNvSpPr/>
          <p:nvPr/>
        </p:nvSpPr>
        <p:spPr>
          <a:xfrm>
            <a:off x="5466156" y="6355596"/>
            <a:ext cx="332126"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A</a:t>
            </a:r>
            <a:endParaRPr lang="en-US" sz="1600" b="1" baseline="-25000" dirty="0">
              <a:latin typeface="Arial" panose="020B0604020202020204" pitchFamily="34" charset="0"/>
              <a:cs typeface="Arial" panose="020B0604020202020204" pitchFamily="34" charset="0"/>
            </a:endParaRPr>
          </a:p>
        </p:txBody>
      </p:sp>
      <p:cxnSp>
        <p:nvCxnSpPr>
          <p:cNvPr id="49" name="Straight Connector 48"/>
          <p:cNvCxnSpPr/>
          <p:nvPr/>
        </p:nvCxnSpPr>
        <p:spPr>
          <a:xfrm>
            <a:off x="6568722" y="2696441"/>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50" name="Rectangle 49"/>
          <p:cNvSpPr/>
          <p:nvPr/>
        </p:nvSpPr>
        <p:spPr>
          <a:xfrm>
            <a:off x="7178322" y="2514600"/>
            <a:ext cx="788982"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LUMO</a:t>
            </a:r>
            <a:endParaRPr lang="en-US" sz="1600" b="1" baseline="30000" dirty="0">
              <a:latin typeface="Arial" panose="020B0604020202020204" pitchFamily="34" charset="0"/>
              <a:cs typeface="Arial" panose="020B0604020202020204" pitchFamily="34" charset="0"/>
            </a:endParaRPr>
          </a:p>
        </p:txBody>
      </p:sp>
      <p:cxnSp>
        <p:nvCxnSpPr>
          <p:cNvPr id="51" name="Straight Arrow Connector 50"/>
          <p:cNvCxnSpPr/>
          <p:nvPr/>
        </p:nvCxnSpPr>
        <p:spPr>
          <a:xfrm flipH="1">
            <a:off x="6088264" y="4586005"/>
            <a:ext cx="612194" cy="948111"/>
          </a:xfrm>
          <a:prstGeom prst="straightConnector1">
            <a:avLst/>
          </a:prstGeom>
          <a:ln w="28575">
            <a:solidFill>
              <a:srgbClr val="0070C0"/>
            </a:solidFill>
            <a:tailEnd type="arrow"/>
          </a:ln>
        </p:spPr>
        <p:style>
          <a:lnRef idx="1">
            <a:schemeClr val="dk1"/>
          </a:lnRef>
          <a:fillRef idx="0">
            <a:schemeClr val="dk1"/>
          </a:fillRef>
          <a:effectRef idx="0">
            <a:schemeClr val="dk1"/>
          </a:effectRef>
          <a:fontRef idx="minor">
            <a:schemeClr val="tx1"/>
          </a:fontRef>
        </p:style>
      </p:cxnSp>
      <p:sp>
        <p:nvSpPr>
          <p:cNvPr id="52" name="Rectangle 51"/>
          <p:cNvSpPr/>
          <p:nvPr/>
        </p:nvSpPr>
        <p:spPr>
          <a:xfrm>
            <a:off x="6476732" y="4994096"/>
            <a:ext cx="445939"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ET</a:t>
            </a:r>
            <a:endParaRPr lang="en-US" sz="1600" b="1" baseline="30000" dirty="0">
              <a:latin typeface="Arial" panose="020B0604020202020204" pitchFamily="34" charset="0"/>
              <a:cs typeface="Arial" panose="020B0604020202020204" pitchFamily="34" charset="0"/>
            </a:endParaRPr>
          </a:p>
        </p:txBody>
      </p:sp>
      <p:cxnSp>
        <p:nvCxnSpPr>
          <p:cNvPr id="53" name="Straight Connector 52"/>
          <p:cNvCxnSpPr/>
          <p:nvPr/>
        </p:nvCxnSpPr>
        <p:spPr>
          <a:xfrm>
            <a:off x="6584784" y="4487343"/>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54" name="Rectangle 53"/>
          <p:cNvSpPr/>
          <p:nvPr/>
        </p:nvSpPr>
        <p:spPr>
          <a:xfrm>
            <a:off x="7176752" y="4305502"/>
            <a:ext cx="824248"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HOMO</a:t>
            </a:r>
            <a:endParaRPr lang="en-US" sz="1600" b="1" baseline="30000" dirty="0">
              <a:latin typeface="Arial" panose="020B0604020202020204" pitchFamily="34" charset="0"/>
              <a:cs typeface="Arial" panose="020B0604020202020204" pitchFamily="34" charset="0"/>
            </a:endParaRPr>
          </a:p>
        </p:txBody>
      </p:sp>
      <p:sp>
        <p:nvSpPr>
          <p:cNvPr id="55" name="Rectangle 54"/>
          <p:cNvSpPr/>
          <p:nvPr/>
        </p:nvSpPr>
        <p:spPr>
          <a:xfrm>
            <a:off x="6718961" y="6367054"/>
            <a:ext cx="332127" cy="338546"/>
          </a:xfrm>
          <a:prstGeom prst="rect">
            <a:avLst/>
          </a:prstGeom>
        </p:spPr>
        <p:txBody>
          <a:bodyPr wrap="none" lIns="91432" tIns="45716" rIns="91432" bIns="45716">
            <a:spAutoFit/>
          </a:bodyPr>
          <a:lstStyle/>
          <a:p>
            <a:pPr algn="ctr"/>
            <a:r>
              <a:rPr lang="en-US" sz="1600" b="1" dirty="0">
                <a:latin typeface="Arial" panose="020B0604020202020204" pitchFamily="34" charset="0"/>
                <a:cs typeface="Arial" panose="020B0604020202020204" pitchFamily="34" charset="0"/>
              </a:rPr>
              <a:t>B</a:t>
            </a:r>
            <a:endParaRPr lang="en-US" sz="1600" b="1" baseline="-25000" dirty="0">
              <a:latin typeface="Arial" panose="020B0604020202020204" pitchFamily="34" charset="0"/>
              <a:cs typeface="Arial" panose="020B0604020202020204" pitchFamily="34" charset="0"/>
            </a:endParaRPr>
          </a:p>
        </p:txBody>
      </p:sp>
      <p:grpSp>
        <p:nvGrpSpPr>
          <p:cNvPr id="56" name="Group 55"/>
          <p:cNvGrpSpPr/>
          <p:nvPr/>
        </p:nvGrpSpPr>
        <p:grpSpPr>
          <a:xfrm>
            <a:off x="5573680" y="5147435"/>
            <a:ext cx="423922" cy="385266"/>
            <a:chOff x="1095514" y="5192639"/>
            <a:chExt cx="423922" cy="385266"/>
          </a:xfrm>
        </p:grpSpPr>
        <p:sp>
          <p:nvSpPr>
            <p:cNvPr id="57" name="Oval 56"/>
            <p:cNvSpPr/>
            <p:nvPr/>
          </p:nvSpPr>
          <p:spPr>
            <a:xfrm>
              <a:off x="1095514" y="5192639"/>
              <a:ext cx="423922" cy="38526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1095514" y="5208573"/>
              <a:ext cx="364202" cy="369332"/>
            </a:xfrm>
            <a:prstGeom prst="rect">
              <a:avLst/>
            </a:prstGeom>
            <a:noFill/>
          </p:spPr>
          <p:txBody>
            <a:bodyPr wrap="none" rtlCol="0">
              <a:spAutoFit/>
            </a:bodyPr>
            <a:lstStyle/>
            <a:p>
              <a:r>
                <a:rPr lang="en-US" dirty="0" smtClean="0"/>
                <a:t>e</a:t>
              </a:r>
              <a:r>
                <a:rPr lang="en-US" baseline="30000" dirty="0" smtClean="0"/>
                <a:t>-</a:t>
              </a:r>
              <a:endParaRPr lang="en-US" baseline="30000" dirty="0"/>
            </a:p>
          </p:txBody>
        </p:sp>
      </p:grpSp>
      <p:grpSp>
        <p:nvGrpSpPr>
          <p:cNvPr id="59" name="Group 58"/>
          <p:cNvGrpSpPr/>
          <p:nvPr/>
        </p:nvGrpSpPr>
        <p:grpSpPr>
          <a:xfrm>
            <a:off x="6718961" y="4067955"/>
            <a:ext cx="423922" cy="385266"/>
            <a:chOff x="1095514" y="5192639"/>
            <a:chExt cx="423922" cy="385266"/>
          </a:xfrm>
        </p:grpSpPr>
        <p:sp>
          <p:nvSpPr>
            <p:cNvPr id="60" name="Oval 59"/>
            <p:cNvSpPr/>
            <p:nvPr/>
          </p:nvSpPr>
          <p:spPr>
            <a:xfrm>
              <a:off x="1095514" y="5192639"/>
              <a:ext cx="423922" cy="38526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1095514" y="5208573"/>
              <a:ext cx="364202" cy="369332"/>
            </a:xfrm>
            <a:prstGeom prst="rect">
              <a:avLst/>
            </a:prstGeom>
            <a:noFill/>
          </p:spPr>
          <p:txBody>
            <a:bodyPr wrap="none" rtlCol="0">
              <a:spAutoFit/>
            </a:bodyPr>
            <a:lstStyle/>
            <a:p>
              <a:r>
                <a:rPr lang="en-US" dirty="0" smtClean="0"/>
                <a:t>e</a:t>
              </a:r>
              <a:r>
                <a:rPr lang="en-US" baseline="30000" dirty="0" smtClean="0"/>
                <a:t>-</a:t>
              </a:r>
              <a:endParaRPr lang="en-US" baseline="30000" dirty="0"/>
            </a:p>
          </p:txBody>
        </p:sp>
      </p:grpSp>
      <p:pic>
        <p:nvPicPr>
          <p:cNvPr id="62" name="Picture 2" descr="Creative Commons Licen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6582001"/>
            <a:ext cx="838200"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9402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1.94444E-6 4.81481E-6 L -0.00121 -0.34075 " pathEditMode="relative" rAng="0" ptsTypes="AA">
                                      <p:cBhvr>
                                        <p:cTn id="6" dur="2000" fill="hold"/>
                                        <p:tgtEl>
                                          <p:spTgt spid="38"/>
                                        </p:tgtEl>
                                        <p:attrNameLst>
                                          <p:attrName>ppt_x</p:attrName>
                                          <p:attrName>ppt_y</p:attrName>
                                        </p:attrNameLst>
                                      </p:cBhvr>
                                      <p:rCtr x="-69" y="-17037"/>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nodeType="clickEffect">
                                  <p:stCondLst>
                                    <p:cond delay="0"/>
                                  </p:stCondLst>
                                  <p:childTnLst>
                                    <p:animMotion origin="layout" path="M -0.00121 -0.34075 L 0.11545 -0.16297 " pathEditMode="relative" rAng="0" ptsTypes="AA">
                                      <p:cBhvr>
                                        <p:cTn id="10" dur="2000" fill="hold"/>
                                        <p:tgtEl>
                                          <p:spTgt spid="38"/>
                                        </p:tgtEl>
                                        <p:attrNameLst>
                                          <p:attrName>ppt_x</p:attrName>
                                          <p:attrName>ppt_y</p:attrName>
                                        </p:attrNameLst>
                                      </p:cBhvr>
                                      <p:rCtr x="5833" y="8889"/>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nodeType="clickEffect">
                                  <p:stCondLst>
                                    <p:cond delay="0"/>
                                  </p:stCondLst>
                                  <p:childTnLst>
                                    <p:animMotion origin="layout" path="M 1.11111E-6 -2.22222E-6 L 0.00069 -0.34514 " pathEditMode="relative" rAng="0" ptsTypes="AA">
                                      <p:cBhvr>
                                        <p:cTn id="14" dur="2000" fill="hold"/>
                                        <p:tgtEl>
                                          <p:spTgt spid="56"/>
                                        </p:tgtEl>
                                        <p:attrNameLst>
                                          <p:attrName>ppt_x</p:attrName>
                                          <p:attrName>ppt_y</p:attrName>
                                        </p:attrNameLst>
                                      </p:cBhvr>
                                      <p:rCtr x="35" y="-17269"/>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nodeType="clickEffect">
                                  <p:stCondLst>
                                    <p:cond delay="0"/>
                                  </p:stCondLst>
                                  <p:childTnLst>
                                    <p:animMotion origin="layout" path="M -0.0007 0.00069 L -0.12518 0.15741 " pathEditMode="relative" rAng="0" ptsTypes="AA">
                                      <p:cBhvr>
                                        <p:cTn id="18" dur="2000" fill="hold"/>
                                        <p:tgtEl>
                                          <p:spTgt spid="59"/>
                                        </p:tgtEl>
                                        <p:attrNameLst>
                                          <p:attrName>ppt_x</p:attrName>
                                          <p:attrName>ppt_y</p:attrName>
                                        </p:attrNameLst>
                                      </p:cBhvr>
                                      <p:rCtr x="-6233" y="782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E2D2B3B-882E-40F3-A32F-6DD516915044}" type="slidenum">
              <a:rPr lang="en-US" smtClean="0"/>
              <a:pPr/>
              <a:t>5</a:t>
            </a:fld>
            <a:endParaRPr lang="en-US"/>
          </a:p>
        </p:txBody>
      </p:sp>
      <p:sp>
        <p:nvSpPr>
          <p:cNvPr id="10" name="Title 1"/>
          <p:cNvSpPr>
            <a:spLocks noGrp="1"/>
          </p:cNvSpPr>
          <p:nvPr>
            <p:ph type="title"/>
          </p:nvPr>
        </p:nvSpPr>
        <p:spPr>
          <a:xfrm>
            <a:off x="457200" y="274638"/>
            <a:ext cx="7620000" cy="1143000"/>
          </a:xfrm>
        </p:spPr>
        <p:txBody>
          <a:bodyPr/>
          <a:lstStyle/>
          <a:p>
            <a:r>
              <a:rPr lang="en-US" sz="3000" dirty="0" err="1" smtClean="0"/>
              <a:t>Echem</a:t>
            </a:r>
            <a:r>
              <a:rPr lang="en-US" sz="3000" dirty="0" smtClean="0"/>
              <a:t> for PET: Why two ET pathways?</a:t>
            </a:r>
            <a:endParaRPr lang="en-US" sz="3000" dirty="0"/>
          </a:p>
        </p:txBody>
      </p:sp>
      <p:sp>
        <p:nvSpPr>
          <p:cNvPr id="11" name="Content Placeholder 2"/>
          <p:cNvSpPr>
            <a:spLocks noGrp="1"/>
          </p:cNvSpPr>
          <p:nvPr>
            <p:ph idx="1"/>
          </p:nvPr>
        </p:nvSpPr>
        <p:spPr>
          <a:xfrm>
            <a:off x="304800" y="1295400"/>
            <a:ext cx="8153400" cy="2743200"/>
          </a:xfrm>
        </p:spPr>
        <p:txBody>
          <a:bodyPr/>
          <a:lstStyle/>
          <a:p>
            <a:r>
              <a:rPr lang="en-US" dirty="0" smtClean="0"/>
              <a:t>The redox potential of a molecule differs between its ground state and excited state</a:t>
            </a:r>
          </a:p>
          <a:p>
            <a:r>
              <a:rPr lang="en-US" dirty="0" smtClean="0"/>
              <a:t>The excited state is both a stronger </a:t>
            </a:r>
            <a:r>
              <a:rPr lang="en-US" dirty="0" err="1" smtClean="0"/>
              <a:t>reductant</a:t>
            </a:r>
            <a:r>
              <a:rPr lang="en-US" dirty="0" smtClean="0"/>
              <a:t> and a stronger oxidant simultaneously relative to the ground state due to added energy from absorbed photon</a:t>
            </a:r>
          </a:p>
          <a:p>
            <a:r>
              <a:rPr lang="en-US" dirty="0" smtClean="0"/>
              <a:t>The excited state reduction potential can be calculated using ground state reduction potential and zero-zero energy</a:t>
            </a:r>
            <a:r>
              <a:rPr lang="en-US" dirty="0" smtClean="0">
                <a:latin typeface="+mj-lt"/>
              </a:rPr>
              <a:t> (</a:t>
            </a:r>
            <a:r>
              <a:rPr lang="en-US" dirty="0" smtClean="0">
                <a:latin typeface="+mj-lt"/>
                <a:cs typeface="Times New Roman"/>
              </a:rPr>
              <a:t>∆</a:t>
            </a:r>
            <a:r>
              <a:rPr lang="en-US" i="1" dirty="0">
                <a:latin typeface="+mj-lt"/>
                <a:cs typeface="Times New Roman"/>
              </a:rPr>
              <a:t>E</a:t>
            </a:r>
            <a:r>
              <a:rPr lang="en-US" dirty="0" smtClean="0">
                <a:latin typeface="+mj-lt"/>
                <a:cs typeface="Times New Roman"/>
              </a:rPr>
              <a:t>°°)</a:t>
            </a:r>
            <a:r>
              <a:rPr lang="en-US" dirty="0" smtClean="0"/>
              <a:t>:</a:t>
            </a:r>
            <a:endParaRPr lang="en-US" dirty="0"/>
          </a:p>
        </p:txBody>
      </p:sp>
      <p:sp>
        <p:nvSpPr>
          <p:cNvPr id="26" name="TextBox 25"/>
          <p:cNvSpPr txBox="1"/>
          <p:nvPr/>
        </p:nvSpPr>
        <p:spPr>
          <a:xfrm>
            <a:off x="3886200" y="4274403"/>
            <a:ext cx="4572000" cy="830997"/>
          </a:xfrm>
          <a:prstGeom prst="rect">
            <a:avLst/>
          </a:prstGeom>
          <a:noFill/>
        </p:spPr>
        <p:txBody>
          <a:bodyPr wrap="square" rtlCol="0">
            <a:spAutoFit/>
          </a:bodyPr>
          <a:lstStyle/>
          <a:p>
            <a:r>
              <a:rPr lang="en-US" sz="2400" i="1" dirty="0" smtClean="0">
                <a:latin typeface="Times New Roman"/>
                <a:cs typeface="Times New Roman"/>
              </a:rPr>
              <a:t>E°</a:t>
            </a:r>
            <a:r>
              <a:rPr lang="en-US" sz="2400" dirty="0" smtClean="0">
                <a:latin typeface="Times New Roman"/>
                <a:cs typeface="Times New Roman"/>
              </a:rPr>
              <a:t>(A</a:t>
            </a:r>
            <a:r>
              <a:rPr lang="en-US" sz="2400" baseline="30000" dirty="0" smtClean="0">
                <a:latin typeface="Times New Roman"/>
                <a:cs typeface="Times New Roman"/>
              </a:rPr>
              <a:t>+</a:t>
            </a:r>
            <a:r>
              <a:rPr lang="en-US" sz="2400" dirty="0" smtClean="0">
                <a:latin typeface="Times New Roman"/>
                <a:cs typeface="Times New Roman"/>
              </a:rPr>
              <a:t>/A*) = </a:t>
            </a:r>
            <a:r>
              <a:rPr lang="en-US" sz="2400" i="1" dirty="0" smtClean="0">
                <a:latin typeface="Times New Roman"/>
                <a:cs typeface="Times New Roman"/>
              </a:rPr>
              <a:t>E°</a:t>
            </a:r>
            <a:r>
              <a:rPr lang="en-US" sz="2400" dirty="0" smtClean="0">
                <a:latin typeface="Times New Roman"/>
                <a:cs typeface="Times New Roman"/>
              </a:rPr>
              <a:t>(A</a:t>
            </a:r>
            <a:r>
              <a:rPr lang="en-US" sz="2400" baseline="30000" dirty="0" smtClean="0">
                <a:latin typeface="Times New Roman"/>
                <a:cs typeface="Times New Roman"/>
              </a:rPr>
              <a:t>+</a:t>
            </a:r>
            <a:r>
              <a:rPr lang="en-US" sz="2400" dirty="0" smtClean="0">
                <a:latin typeface="Times New Roman"/>
                <a:cs typeface="Times New Roman"/>
              </a:rPr>
              <a:t>/A) – ∆</a:t>
            </a:r>
            <a:r>
              <a:rPr lang="en-US" sz="2400" i="1" dirty="0" smtClean="0">
                <a:latin typeface="Times New Roman"/>
                <a:cs typeface="Times New Roman"/>
              </a:rPr>
              <a:t>E</a:t>
            </a:r>
            <a:r>
              <a:rPr lang="en-US" sz="2400" dirty="0" smtClean="0">
                <a:latin typeface="Times New Roman"/>
                <a:cs typeface="Times New Roman"/>
              </a:rPr>
              <a:t>°°</a:t>
            </a:r>
          </a:p>
          <a:p>
            <a:r>
              <a:rPr lang="en-US" sz="2400" i="1" dirty="0" smtClean="0">
                <a:latin typeface="Times New Roman"/>
                <a:cs typeface="Times New Roman"/>
              </a:rPr>
              <a:t>Used for oxidative electron transfer</a:t>
            </a:r>
            <a:r>
              <a:rPr lang="en-US" sz="2400" dirty="0" smtClean="0">
                <a:latin typeface="Times New Roman"/>
                <a:cs typeface="Times New Roman"/>
              </a:rPr>
              <a:t>   </a:t>
            </a:r>
            <a:endParaRPr lang="en-US" sz="2400" dirty="0"/>
          </a:p>
        </p:txBody>
      </p:sp>
      <p:sp>
        <p:nvSpPr>
          <p:cNvPr id="27" name="TextBox 26"/>
          <p:cNvSpPr txBox="1"/>
          <p:nvPr/>
        </p:nvSpPr>
        <p:spPr>
          <a:xfrm>
            <a:off x="3886200" y="5486400"/>
            <a:ext cx="4572000" cy="830997"/>
          </a:xfrm>
          <a:prstGeom prst="rect">
            <a:avLst/>
          </a:prstGeom>
          <a:noFill/>
        </p:spPr>
        <p:txBody>
          <a:bodyPr wrap="square" rtlCol="0">
            <a:spAutoFit/>
          </a:bodyPr>
          <a:lstStyle/>
          <a:p>
            <a:r>
              <a:rPr lang="en-US" sz="2400" i="1" dirty="0" smtClean="0">
                <a:latin typeface="Times New Roman"/>
                <a:cs typeface="Times New Roman"/>
              </a:rPr>
              <a:t>E°</a:t>
            </a:r>
            <a:r>
              <a:rPr lang="en-US" sz="2400" dirty="0" smtClean="0">
                <a:latin typeface="Times New Roman"/>
                <a:cs typeface="Times New Roman"/>
              </a:rPr>
              <a:t>(A</a:t>
            </a:r>
            <a:r>
              <a:rPr lang="en-US" sz="2400" baseline="30000" dirty="0">
                <a:latin typeface="Times New Roman"/>
                <a:cs typeface="Times New Roman"/>
              </a:rPr>
              <a:t>*</a:t>
            </a:r>
            <a:r>
              <a:rPr lang="en-US" sz="2400" dirty="0" smtClean="0">
                <a:latin typeface="Times New Roman"/>
                <a:cs typeface="Times New Roman"/>
              </a:rPr>
              <a:t>/A</a:t>
            </a:r>
            <a:r>
              <a:rPr lang="en-US" sz="2400" baseline="30000" dirty="0">
                <a:latin typeface="Times New Roman"/>
                <a:cs typeface="Times New Roman"/>
              </a:rPr>
              <a:t>-</a:t>
            </a:r>
            <a:r>
              <a:rPr lang="en-US" sz="2400" dirty="0" smtClean="0">
                <a:latin typeface="Times New Roman"/>
                <a:cs typeface="Times New Roman"/>
              </a:rPr>
              <a:t>) = </a:t>
            </a:r>
            <a:r>
              <a:rPr lang="en-US" sz="2400" i="1" dirty="0" smtClean="0">
                <a:latin typeface="Times New Roman"/>
                <a:cs typeface="Times New Roman"/>
              </a:rPr>
              <a:t>E°</a:t>
            </a:r>
            <a:r>
              <a:rPr lang="en-US" sz="2400" dirty="0" smtClean="0">
                <a:latin typeface="Times New Roman"/>
                <a:cs typeface="Times New Roman"/>
              </a:rPr>
              <a:t>(A/A</a:t>
            </a:r>
            <a:r>
              <a:rPr lang="en-US" sz="2400" baseline="30000" dirty="0" smtClean="0">
                <a:latin typeface="Times New Roman"/>
                <a:cs typeface="Times New Roman"/>
              </a:rPr>
              <a:t>-</a:t>
            </a:r>
            <a:r>
              <a:rPr lang="en-US" sz="2400" dirty="0" smtClean="0">
                <a:latin typeface="Times New Roman"/>
                <a:cs typeface="Times New Roman"/>
              </a:rPr>
              <a:t>) + ∆</a:t>
            </a:r>
            <a:r>
              <a:rPr lang="en-US" sz="2400" i="1" dirty="0" smtClean="0">
                <a:latin typeface="Times New Roman"/>
                <a:cs typeface="Times New Roman"/>
              </a:rPr>
              <a:t>E</a:t>
            </a:r>
            <a:r>
              <a:rPr lang="en-US" sz="2400" dirty="0" smtClean="0">
                <a:latin typeface="Times New Roman"/>
                <a:cs typeface="Times New Roman"/>
              </a:rPr>
              <a:t>°°</a:t>
            </a:r>
          </a:p>
          <a:p>
            <a:r>
              <a:rPr lang="en-US" sz="2400" i="1" dirty="0" smtClean="0">
                <a:latin typeface="Times New Roman"/>
                <a:cs typeface="Times New Roman"/>
              </a:rPr>
              <a:t>Used for reductive electron transfer </a:t>
            </a:r>
            <a:endParaRPr lang="en-US" sz="2400" i="1" dirty="0"/>
          </a:p>
        </p:txBody>
      </p:sp>
      <p:cxnSp>
        <p:nvCxnSpPr>
          <p:cNvPr id="28" name="Straight Connector 27"/>
          <p:cNvCxnSpPr/>
          <p:nvPr/>
        </p:nvCxnSpPr>
        <p:spPr>
          <a:xfrm>
            <a:off x="1138436" y="6586946"/>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a:off x="1138436" y="4300946"/>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flipV="1">
            <a:off x="1244342" y="4300946"/>
            <a:ext cx="0" cy="2286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1" name="Straight Arrow Connector 30"/>
          <p:cNvCxnSpPr/>
          <p:nvPr/>
        </p:nvCxnSpPr>
        <p:spPr>
          <a:xfrm>
            <a:off x="1463040" y="4300946"/>
            <a:ext cx="1" cy="2286000"/>
          </a:xfrm>
          <a:prstGeom prst="straightConnector1">
            <a:avLst/>
          </a:prstGeom>
          <a:ln w="28575">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32" name="Rectangle 31"/>
          <p:cNvSpPr/>
          <p:nvPr/>
        </p:nvSpPr>
        <p:spPr>
          <a:xfrm>
            <a:off x="152400" y="5274673"/>
            <a:ext cx="1138436" cy="523212"/>
          </a:xfrm>
          <a:prstGeom prst="rect">
            <a:avLst/>
          </a:prstGeom>
        </p:spPr>
        <p:txBody>
          <a:bodyPr wrap="none" lIns="91432" tIns="45716" rIns="91432" bIns="45716">
            <a:spAutoFit/>
          </a:bodyPr>
          <a:lstStyle/>
          <a:p>
            <a:pPr algn="ctr"/>
            <a:r>
              <a:rPr lang="en-US" sz="1400" b="1" dirty="0" smtClean="0">
                <a:latin typeface="Arial" panose="020B0604020202020204" pitchFamily="34" charset="0"/>
                <a:cs typeface="Arial" panose="020B0604020202020204" pitchFamily="34" charset="0"/>
              </a:rPr>
              <a:t>Absorption</a:t>
            </a:r>
          </a:p>
          <a:p>
            <a:pPr algn="ctr"/>
            <a:r>
              <a:rPr lang="en-US" sz="1400" b="1" dirty="0" smtClean="0">
                <a:latin typeface="Arial" panose="020B0604020202020204" pitchFamily="34" charset="0"/>
                <a:cs typeface="Arial" panose="020B0604020202020204" pitchFamily="34" charset="0"/>
              </a:rPr>
              <a:t>h</a:t>
            </a:r>
            <a:r>
              <a:rPr lang="el-GR" sz="1400" b="1" dirty="0" smtClean="0">
                <a:latin typeface="Times New Roman"/>
                <a:cs typeface="Times New Roman"/>
              </a:rPr>
              <a:t>ν</a:t>
            </a:r>
            <a:endParaRPr lang="en-US" sz="1400" b="1" dirty="0">
              <a:latin typeface="Arial" panose="020B0604020202020204" pitchFamily="34" charset="0"/>
              <a:cs typeface="Arial" panose="020B0604020202020204" pitchFamily="34" charset="0"/>
            </a:endParaRPr>
          </a:p>
        </p:txBody>
      </p:sp>
      <p:sp>
        <p:nvSpPr>
          <p:cNvPr id="33" name="Rectangle 32"/>
          <p:cNvSpPr/>
          <p:nvPr/>
        </p:nvSpPr>
        <p:spPr>
          <a:xfrm>
            <a:off x="742190" y="6400800"/>
            <a:ext cx="396246"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S</a:t>
            </a:r>
            <a:r>
              <a:rPr lang="en-US" sz="1600" b="1" baseline="-25000" dirty="0" smtClean="0">
                <a:latin typeface="Arial" panose="020B0604020202020204" pitchFamily="34" charset="0"/>
                <a:cs typeface="Arial" panose="020B0604020202020204" pitchFamily="34" charset="0"/>
              </a:rPr>
              <a:t>0</a:t>
            </a:r>
            <a:endParaRPr lang="en-US" sz="1600" b="1" baseline="-25000" dirty="0">
              <a:latin typeface="Arial" panose="020B0604020202020204" pitchFamily="34" charset="0"/>
              <a:cs typeface="Arial" panose="020B0604020202020204" pitchFamily="34" charset="0"/>
            </a:endParaRPr>
          </a:p>
        </p:txBody>
      </p:sp>
      <p:sp>
        <p:nvSpPr>
          <p:cNvPr id="34" name="Rectangle 33"/>
          <p:cNvSpPr/>
          <p:nvPr/>
        </p:nvSpPr>
        <p:spPr>
          <a:xfrm>
            <a:off x="1447800" y="4920734"/>
            <a:ext cx="1337209" cy="523212"/>
          </a:xfrm>
          <a:prstGeom prst="rect">
            <a:avLst/>
          </a:prstGeom>
        </p:spPr>
        <p:txBody>
          <a:bodyPr wrap="none" lIns="91432" tIns="45716" rIns="91432" bIns="45716">
            <a:spAutoFit/>
          </a:bodyPr>
          <a:lstStyle/>
          <a:p>
            <a:pPr algn="ctr"/>
            <a:r>
              <a:rPr lang="en-US" sz="1400" b="1" dirty="0" smtClean="0">
                <a:latin typeface="Arial" panose="020B0604020202020204" pitchFamily="34" charset="0"/>
                <a:cs typeface="Arial" panose="020B0604020202020204" pitchFamily="34" charset="0"/>
              </a:rPr>
              <a:t>Fluorescence</a:t>
            </a:r>
          </a:p>
          <a:p>
            <a:pPr algn="ctr"/>
            <a:r>
              <a:rPr lang="en-US" sz="1400" b="1" dirty="0" smtClean="0">
                <a:latin typeface="Arial" panose="020B0604020202020204" pitchFamily="34" charset="0"/>
                <a:cs typeface="Arial" panose="020B0604020202020204" pitchFamily="34" charset="0"/>
              </a:rPr>
              <a:t>h</a:t>
            </a:r>
            <a:r>
              <a:rPr lang="el-GR" sz="1400" b="1" dirty="0" smtClean="0">
                <a:latin typeface="Times New Roman"/>
                <a:cs typeface="Times New Roman"/>
              </a:rPr>
              <a:t>ν</a:t>
            </a:r>
            <a:endParaRPr lang="en-US" sz="1400" b="1" dirty="0">
              <a:latin typeface="Arial" panose="020B0604020202020204" pitchFamily="34" charset="0"/>
              <a:cs typeface="Arial" panose="020B0604020202020204" pitchFamily="34" charset="0"/>
            </a:endParaRPr>
          </a:p>
        </p:txBody>
      </p:sp>
      <p:sp>
        <p:nvSpPr>
          <p:cNvPr id="35" name="Rectangle 34"/>
          <p:cNvSpPr/>
          <p:nvPr/>
        </p:nvSpPr>
        <p:spPr>
          <a:xfrm>
            <a:off x="721418" y="4114800"/>
            <a:ext cx="396246"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S</a:t>
            </a:r>
            <a:r>
              <a:rPr lang="en-US" sz="1600" b="1" baseline="-25000" dirty="0" smtClean="0">
                <a:latin typeface="Arial" panose="020B0604020202020204" pitchFamily="34" charset="0"/>
                <a:cs typeface="Arial" panose="020B0604020202020204" pitchFamily="34" charset="0"/>
              </a:rPr>
              <a:t>1</a:t>
            </a:r>
            <a:endParaRPr lang="en-US" sz="1600" b="1" baseline="-25000" dirty="0">
              <a:latin typeface="Arial" panose="020B0604020202020204" pitchFamily="34" charset="0"/>
              <a:cs typeface="Arial" panose="020B0604020202020204" pitchFamily="34" charset="0"/>
            </a:endParaRPr>
          </a:p>
        </p:txBody>
      </p:sp>
      <p:cxnSp>
        <p:nvCxnSpPr>
          <p:cNvPr id="37" name="Straight Connector 36"/>
          <p:cNvCxnSpPr/>
          <p:nvPr/>
        </p:nvCxnSpPr>
        <p:spPr>
          <a:xfrm>
            <a:off x="2895600" y="4267825"/>
            <a:ext cx="0" cy="2333869"/>
          </a:xfrm>
          <a:prstGeom prst="line">
            <a:avLst/>
          </a:prstGeom>
          <a:ln w="38100"/>
        </p:spPr>
        <p:style>
          <a:lnRef idx="1">
            <a:schemeClr val="dk1"/>
          </a:lnRef>
          <a:fillRef idx="0">
            <a:schemeClr val="dk1"/>
          </a:fillRef>
          <a:effectRef idx="0">
            <a:schemeClr val="dk1"/>
          </a:effectRef>
          <a:fontRef idx="minor">
            <a:schemeClr val="tx1"/>
          </a:fontRef>
        </p:style>
      </p:cxnSp>
      <p:cxnSp>
        <p:nvCxnSpPr>
          <p:cNvPr id="48" name="Straight Connector 47"/>
          <p:cNvCxnSpPr/>
          <p:nvPr/>
        </p:nvCxnSpPr>
        <p:spPr>
          <a:xfrm flipH="1">
            <a:off x="2667000" y="4272685"/>
            <a:ext cx="22860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49" name="Straight Connector 48"/>
          <p:cNvCxnSpPr/>
          <p:nvPr/>
        </p:nvCxnSpPr>
        <p:spPr>
          <a:xfrm flipH="1">
            <a:off x="2667000" y="6582696"/>
            <a:ext cx="22860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H="1">
            <a:off x="2895600" y="5410200"/>
            <a:ext cx="228600" cy="0"/>
          </a:xfrm>
          <a:prstGeom prst="line">
            <a:avLst/>
          </a:prstGeom>
          <a:ln w="38100"/>
        </p:spPr>
        <p:style>
          <a:lnRef idx="1">
            <a:schemeClr val="dk1"/>
          </a:lnRef>
          <a:fillRef idx="0">
            <a:schemeClr val="dk1"/>
          </a:fillRef>
          <a:effectRef idx="0">
            <a:schemeClr val="dk1"/>
          </a:effectRef>
          <a:fontRef idx="minor">
            <a:schemeClr val="tx1"/>
          </a:fontRef>
        </p:style>
      </p:cxnSp>
      <p:sp>
        <p:nvSpPr>
          <p:cNvPr id="51" name="Rectangle 50"/>
          <p:cNvSpPr/>
          <p:nvPr/>
        </p:nvSpPr>
        <p:spPr>
          <a:xfrm>
            <a:off x="3062748" y="5181290"/>
            <a:ext cx="883575" cy="461665"/>
          </a:xfrm>
          <a:prstGeom prst="rect">
            <a:avLst/>
          </a:prstGeom>
        </p:spPr>
        <p:txBody>
          <a:bodyPr wrap="none">
            <a:spAutoFit/>
          </a:bodyPr>
          <a:lstStyle/>
          <a:p>
            <a:r>
              <a:rPr lang="en-US" sz="2400" dirty="0" smtClean="0">
                <a:latin typeface="Times New Roman"/>
                <a:cs typeface="Times New Roman"/>
              </a:rPr>
              <a:t>∆</a:t>
            </a:r>
            <a:r>
              <a:rPr lang="en-US" sz="2400" i="1" dirty="0" smtClean="0">
                <a:latin typeface="Times New Roman"/>
                <a:cs typeface="Times New Roman"/>
              </a:rPr>
              <a:t>E</a:t>
            </a:r>
            <a:r>
              <a:rPr lang="en-US" sz="2400" dirty="0" smtClean="0">
                <a:latin typeface="Times New Roman"/>
                <a:cs typeface="Times New Roman"/>
              </a:rPr>
              <a:t>°° </a:t>
            </a:r>
            <a:endParaRPr lang="en-US" sz="2400" dirty="0"/>
          </a:p>
        </p:txBody>
      </p:sp>
      <p:pic>
        <p:nvPicPr>
          <p:cNvPr id="20" name="Picture 2" descr="Creative Commons Licen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6582001"/>
            <a:ext cx="838200"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5477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620000" cy="1143000"/>
          </a:xfrm>
        </p:spPr>
        <p:txBody>
          <a:bodyPr/>
          <a:lstStyle/>
          <a:p>
            <a:r>
              <a:rPr lang="en-US" sz="3200" dirty="0" smtClean="0"/>
              <a:t>Thermodynamics driving force for PET</a:t>
            </a:r>
            <a:endParaRPr lang="en-US" sz="3200"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6</a:t>
            </a:fld>
            <a:endParaRPr lang="en-US"/>
          </a:p>
        </p:txBody>
      </p:sp>
      <p:sp>
        <p:nvSpPr>
          <p:cNvPr id="8" name="TextBox 7"/>
          <p:cNvSpPr txBox="1"/>
          <p:nvPr/>
        </p:nvSpPr>
        <p:spPr>
          <a:xfrm>
            <a:off x="1767348" y="4034135"/>
            <a:ext cx="5166852" cy="461665"/>
          </a:xfrm>
          <a:prstGeom prst="rect">
            <a:avLst/>
          </a:prstGeom>
          <a:noFill/>
        </p:spPr>
        <p:txBody>
          <a:bodyPr wrap="square" rtlCol="0">
            <a:spAutoFit/>
          </a:bodyPr>
          <a:lstStyle/>
          <a:p>
            <a:r>
              <a:rPr lang="en-US" sz="2400" dirty="0" smtClean="0">
                <a:latin typeface="Times New Roman"/>
                <a:cs typeface="Times New Roman"/>
              </a:rPr>
              <a:t>∆</a:t>
            </a:r>
            <a:r>
              <a:rPr lang="en-US" sz="2400" i="1" dirty="0" smtClean="0">
                <a:latin typeface="Times New Roman"/>
                <a:cs typeface="Times New Roman"/>
              </a:rPr>
              <a:t>G</a:t>
            </a:r>
            <a:r>
              <a:rPr lang="en-US" sz="2400" dirty="0" smtClean="0">
                <a:latin typeface="Times New Roman"/>
                <a:cs typeface="Times New Roman"/>
              </a:rPr>
              <a:t>° = -∆</a:t>
            </a:r>
            <a:r>
              <a:rPr lang="en-US" sz="2400" i="1" dirty="0" smtClean="0">
                <a:latin typeface="Times New Roman"/>
                <a:cs typeface="Times New Roman"/>
              </a:rPr>
              <a:t>E</a:t>
            </a:r>
            <a:r>
              <a:rPr lang="en-US" sz="2400" dirty="0" smtClean="0">
                <a:latin typeface="Times New Roman"/>
                <a:cs typeface="Times New Roman"/>
              </a:rPr>
              <a:t>°° + </a:t>
            </a:r>
            <a:r>
              <a:rPr lang="en-US" sz="2400" i="1" dirty="0" smtClean="0">
                <a:latin typeface="Times New Roman"/>
                <a:cs typeface="Times New Roman"/>
              </a:rPr>
              <a:t>E° </a:t>
            </a:r>
            <a:r>
              <a:rPr lang="en-US" sz="2400" dirty="0" smtClean="0">
                <a:latin typeface="Times New Roman"/>
                <a:cs typeface="Times New Roman"/>
              </a:rPr>
              <a:t>(A</a:t>
            </a:r>
            <a:r>
              <a:rPr lang="en-US" sz="2400" baseline="30000" dirty="0" smtClean="0">
                <a:latin typeface="Times New Roman"/>
                <a:cs typeface="Times New Roman"/>
              </a:rPr>
              <a:t>+</a:t>
            </a:r>
            <a:r>
              <a:rPr lang="en-US" sz="2400" dirty="0" smtClean="0">
                <a:latin typeface="Times New Roman"/>
                <a:cs typeface="Times New Roman"/>
              </a:rPr>
              <a:t>/A) – </a:t>
            </a:r>
            <a:r>
              <a:rPr lang="en-US" sz="2400" i="1" dirty="0" smtClean="0">
                <a:latin typeface="Times New Roman"/>
                <a:cs typeface="Times New Roman"/>
              </a:rPr>
              <a:t>E° </a:t>
            </a:r>
            <a:r>
              <a:rPr lang="en-US" sz="2400" dirty="0" smtClean="0">
                <a:latin typeface="Times New Roman"/>
                <a:cs typeface="Times New Roman"/>
              </a:rPr>
              <a:t>(B/B</a:t>
            </a:r>
            <a:r>
              <a:rPr lang="en-US" sz="2400" baseline="30000" dirty="0" smtClean="0">
                <a:latin typeface="Times New Roman"/>
                <a:cs typeface="Times New Roman"/>
              </a:rPr>
              <a:t>-</a:t>
            </a:r>
            <a:r>
              <a:rPr lang="en-US" sz="2400" dirty="0" smtClean="0">
                <a:latin typeface="Times New Roman"/>
                <a:cs typeface="Times New Roman"/>
              </a:rPr>
              <a:t>) </a:t>
            </a:r>
            <a:endParaRPr lang="en-US" sz="2400" dirty="0"/>
          </a:p>
        </p:txBody>
      </p:sp>
      <p:sp>
        <p:nvSpPr>
          <p:cNvPr id="9" name="TextBox 8"/>
          <p:cNvSpPr txBox="1"/>
          <p:nvPr/>
        </p:nvSpPr>
        <p:spPr>
          <a:xfrm>
            <a:off x="1752600" y="6096000"/>
            <a:ext cx="5334000" cy="461665"/>
          </a:xfrm>
          <a:prstGeom prst="rect">
            <a:avLst/>
          </a:prstGeom>
          <a:noFill/>
        </p:spPr>
        <p:txBody>
          <a:bodyPr wrap="square" rtlCol="0">
            <a:spAutoFit/>
          </a:bodyPr>
          <a:lstStyle/>
          <a:p>
            <a:r>
              <a:rPr lang="en-US" sz="2400" dirty="0" smtClean="0">
                <a:latin typeface="Times New Roman"/>
                <a:cs typeface="Times New Roman"/>
              </a:rPr>
              <a:t>∆</a:t>
            </a:r>
            <a:r>
              <a:rPr lang="en-US" sz="2400" i="1" dirty="0" smtClean="0">
                <a:latin typeface="Times New Roman"/>
                <a:cs typeface="Times New Roman"/>
              </a:rPr>
              <a:t>G</a:t>
            </a:r>
            <a:r>
              <a:rPr lang="en-US" sz="2400" dirty="0" smtClean="0">
                <a:latin typeface="Times New Roman"/>
                <a:cs typeface="Times New Roman"/>
              </a:rPr>
              <a:t>° = -∆</a:t>
            </a:r>
            <a:r>
              <a:rPr lang="en-US" sz="2400" i="1" dirty="0" smtClean="0">
                <a:latin typeface="Times New Roman"/>
                <a:cs typeface="Times New Roman"/>
              </a:rPr>
              <a:t>E</a:t>
            </a:r>
            <a:r>
              <a:rPr lang="en-US" sz="2400" dirty="0" smtClean="0">
                <a:latin typeface="Times New Roman"/>
                <a:cs typeface="Times New Roman"/>
              </a:rPr>
              <a:t>°° – </a:t>
            </a:r>
            <a:r>
              <a:rPr lang="en-US" sz="2400" i="1" dirty="0" smtClean="0">
                <a:latin typeface="Times New Roman"/>
                <a:cs typeface="Times New Roman"/>
              </a:rPr>
              <a:t>E°</a:t>
            </a:r>
            <a:r>
              <a:rPr lang="en-US" sz="2400" dirty="0" smtClean="0">
                <a:latin typeface="Times New Roman"/>
                <a:cs typeface="Times New Roman"/>
              </a:rPr>
              <a:t>(A/A</a:t>
            </a:r>
            <a:r>
              <a:rPr lang="en-US" sz="2400" baseline="30000" dirty="0" smtClean="0">
                <a:latin typeface="Times New Roman"/>
                <a:cs typeface="Times New Roman"/>
              </a:rPr>
              <a:t>-</a:t>
            </a:r>
            <a:r>
              <a:rPr lang="en-US" sz="2400" dirty="0" smtClean="0">
                <a:latin typeface="Times New Roman"/>
                <a:cs typeface="Times New Roman"/>
              </a:rPr>
              <a:t>) + </a:t>
            </a:r>
            <a:r>
              <a:rPr lang="en-US" sz="2400" i="1" dirty="0" smtClean="0">
                <a:latin typeface="Times New Roman"/>
                <a:cs typeface="Times New Roman"/>
              </a:rPr>
              <a:t>E°</a:t>
            </a:r>
            <a:r>
              <a:rPr lang="en-US" sz="2400" dirty="0" smtClean="0">
                <a:latin typeface="Times New Roman"/>
                <a:cs typeface="Times New Roman"/>
              </a:rPr>
              <a:t>(B</a:t>
            </a:r>
            <a:r>
              <a:rPr lang="en-US" sz="2400" baseline="30000" dirty="0" smtClean="0">
                <a:latin typeface="Times New Roman"/>
                <a:cs typeface="Times New Roman"/>
              </a:rPr>
              <a:t>+</a:t>
            </a:r>
            <a:r>
              <a:rPr lang="en-US" sz="2400" dirty="0" smtClean="0">
                <a:latin typeface="Times New Roman"/>
                <a:cs typeface="Times New Roman"/>
              </a:rPr>
              <a:t>/B) </a:t>
            </a:r>
            <a:endParaRPr lang="en-US" sz="2400" dirty="0"/>
          </a:p>
        </p:txBody>
      </p:sp>
      <p:sp>
        <p:nvSpPr>
          <p:cNvPr id="10" name="Rectangle 9"/>
          <p:cNvSpPr/>
          <p:nvPr/>
        </p:nvSpPr>
        <p:spPr>
          <a:xfrm>
            <a:off x="-381000" y="2879973"/>
            <a:ext cx="3852230" cy="923330"/>
          </a:xfrm>
          <a:prstGeom prst="rect">
            <a:avLst/>
          </a:prstGeom>
          <a:noFill/>
        </p:spPr>
        <p:txBody>
          <a:bodyPr wrap="square">
            <a:spAutoFit/>
          </a:bodyPr>
          <a:lstStyle/>
          <a:p>
            <a:pPr lvl="1" algn="ctr"/>
            <a:r>
              <a:rPr lang="en-US" b="1" i="1" dirty="0" smtClean="0"/>
              <a:t>A* + B → A</a:t>
            </a:r>
            <a:r>
              <a:rPr lang="en-US" b="1" i="1" baseline="30000" dirty="0" smtClean="0"/>
              <a:t>+</a:t>
            </a:r>
            <a:r>
              <a:rPr lang="en-US" b="1" i="1" dirty="0" smtClean="0"/>
              <a:t> + B</a:t>
            </a:r>
            <a:r>
              <a:rPr lang="en-US" b="1" i="1" baseline="30000" dirty="0" smtClean="0"/>
              <a:t>-</a:t>
            </a:r>
            <a:r>
              <a:rPr lang="en-US" b="1" i="1" dirty="0" smtClean="0"/>
              <a:t> </a:t>
            </a:r>
          </a:p>
          <a:p>
            <a:pPr lvl="1" algn="ctr"/>
            <a:r>
              <a:rPr lang="en-US" b="1" i="1" dirty="0" smtClean="0"/>
              <a:t>oxidative electron transfer</a:t>
            </a:r>
          </a:p>
          <a:p>
            <a:pPr lvl="1" algn="ctr"/>
            <a:r>
              <a:rPr lang="en-US" b="1" i="1" dirty="0" smtClean="0"/>
              <a:t>(B acts as electron acceptor)</a:t>
            </a:r>
          </a:p>
        </p:txBody>
      </p:sp>
      <p:sp>
        <p:nvSpPr>
          <p:cNvPr id="11" name="Rectangle 10"/>
          <p:cNvSpPr/>
          <p:nvPr/>
        </p:nvSpPr>
        <p:spPr>
          <a:xfrm>
            <a:off x="-434340" y="5020270"/>
            <a:ext cx="3699830" cy="923330"/>
          </a:xfrm>
          <a:prstGeom prst="rect">
            <a:avLst/>
          </a:prstGeom>
          <a:noFill/>
        </p:spPr>
        <p:txBody>
          <a:bodyPr wrap="square">
            <a:spAutoFit/>
          </a:bodyPr>
          <a:lstStyle/>
          <a:p>
            <a:pPr lvl="1" algn="ctr"/>
            <a:r>
              <a:rPr lang="en-US" b="1" i="1" dirty="0" smtClean="0"/>
              <a:t>A* + B → A</a:t>
            </a:r>
            <a:r>
              <a:rPr lang="en-US" b="1" i="1" baseline="30000" dirty="0" smtClean="0"/>
              <a:t>-</a:t>
            </a:r>
            <a:r>
              <a:rPr lang="en-US" b="1" i="1" dirty="0" smtClean="0"/>
              <a:t> + B</a:t>
            </a:r>
            <a:r>
              <a:rPr lang="en-US" b="1" i="1" baseline="30000" dirty="0" smtClean="0"/>
              <a:t>+</a:t>
            </a:r>
            <a:r>
              <a:rPr lang="en-US" b="1" i="1" dirty="0" smtClean="0"/>
              <a:t> </a:t>
            </a:r>
          </a:p>
          <a:p>
            <a:pPr lvl="1" algn="ctr"/>
            <a:r>
              <a:rPr lang="en-US" b="1" i="1" dirty="0" smtClean="0"/>
              <a:t>reductive electron transfer</a:t>
            </a:r>
          </a:p>
          <a:p>
            <a:pPr lvl="1" algn="ctr"/>
            <a:r>
              <a:rPr lang="en-US" b="1" i="1" dirty="0" smtClean="0"/>
              <a:t>(B acts as electron donor)</a:t>
            </a:r>
          </a:p>
        </p:txBody>
      </p:sp>
      <p:cxnSp>
        <p:nvCxnSpPr>
          <p:cNvPr id="12" name="Straight Connector 11"/>
          <p:cNvCxnSpPr/>
          <p:nvPr/>
        </p:nvCxnSpPr>
        <p:spPr>
          <a:xfrm>
            <a:off x="429056" y="4876800"/>
            <a:ext cx="6505144" cy="0"/>
          </a:xfrm>
          <a:prstGeom prst="line">
            <a:avLst/>
          </a:prstGeom>
          <a:noFill/>
          <a:ln w="38100" cap="flat" cmpd="sng" algn="ctr">
            <a:solidFill>
              <a:sysClr val="windowText" lastClr="000000">
                <a:shade val="95000"/>
                <a:satMod val="105000"/>
              </a:sysClr>
            </a:solidFill>
            <a:prstDash val="solid"/>
          </a:ln>
          <a:effectLst/>
        </p:spPr>
      </p:cxnSp>
      <p:sp>
        <p:nvSpPr>
          <p:cNvPr id="13" name="TextBox 12"/>
          <p:cNvSpPr txBox="1"/>
          <p:nvPr/>
        </p:nvSpPr>
        <p:spPr>
          <a:xfrm>
            <a:off x="3817817" y="3113038"/>
            <a:ext cx="4572000" cy="461665"/>
          </a:xfrm>
          <a:prstGeom prst="rect">
            <a:avLst/>
          </a:prstGeom>
          <a:noFill/>
        </p:spPr>
        <p:txBody>
          <a:bodyPr wrap="square" rtlCol="0">
            <a:spAutoFit/>
          </a:bodyPr>
          <a:lstStyle/>
          <a:p>
            <a:r>
              <a:rPr lang="en-US" sz="2400" i="1" dirty="0" smtClean="0">
                <a:latin typeface="Times New Roman"/>
                <a:cs typeface="Times New Roman"/>
              </a:rPr>
              <a:t>E°</a:t>
            </a:r>
            <a:r>
              <a:rPr lang="en-US" sz="2400" dirty="0" smtClean="0">
                <a:latin typeface="Times New Roman"/>
                <a:cs typeface="Times New Roman"/>
              </a:rPr>
              <a:t>(A</a:t>
            </a:r>
            <a:r>
              <a:rPr lang="en-US" sz="2400" baseline="30000" dirty="0" smtClean="0">
                <a:latin typeface="Times New Roman"/>
                <a:cs typeface="Times New Roman"/>
              </a:rPr>
              <a:t>+</a:t>
            </a:r>
            <a:r>
              <a:rPr lang="en-US" sz="2400" dirty="0" smtClean="0">
                <a:latin typeface="Times New Roman"/>
                <a:cs typeface="Times New Roman"/>
              </a:rPr>
              <a:t>/A*) = </a:t>
            </a:r>
            <a:r>
              <a:rPr lang="en-US" sz="2400" i="1" dirty="0" smtClean="0">
                <a:latin typeface="Times New Roman"/>
                <a:cs typeface="Times New Roman"/>
              </a:rPr>
              <a:t>E°</a:t>
            </a:r>
            <a:r>
              <a:rPr lang="en-US" sz="2400" dirty="0" smtClean="0">
                <a:latin typeface="Times New Roman"/>
                <a:cs typeface="Times New Roman"/>
              </a:rPr>
              <a:t>(A</a:t>
            </a:r>
            <a:r>
              <a:rPr lang="en-US" sz="2400" baseline="30000" dirty="0" smtClean="0">
                <a:latin typeface="Times New Roman"/>
                <a:cs typeface="Times New Roman"/>
              </a:rPr>
              <a:t>+</a:t>
            </a:r>
            <a:r>
              <a:rPr lang="en-US" sz="2400" dirty="0" smtClean="0">
                <a:latin typeface="Times New Roman"/>
                <a:cs typeface="Times New Roman"/>
              </a:rPr>
              <a:t>/A) – ∆</a:t>
            </a:r>
            <a:r>
              <a:rPr lang="en-US" sz="2400" i="1" dirty="0" smtClean="0">
                <a:latin typeface="Times New Roman"/>
                <a:cs typeface="Times New Roman"/>
              </a:rPr>
              <a:t>E</a:t>
            </a:r>
            <a:r>
              <a:rPr lang="en-US" sz="2400" dirty="0" smtClean="0">
                <a:latin typeface="Times New Roman"/>
                <a:cs typeface="Times New Roman"/>
              </a:rPr>
              <a:t>°°</a:t>
            </a:r>
          </a:p>
        </p:txBody>
      </p:sp>
      <p:sp>
        <p:nvSpPr>
          <p:cNvPr id="14" name="TextBox 13"/>
          <p:cNvSpPr txBox="1"/>
          <p:nvPr/>
        </p:nvSpPr>
        <p:spPr>
          <a:xfrm>
            <a:off x="3756660" y="5213433"/>
            <a:ext cx="4572000" cy="461665"/>
          </a:xfrm>
          <a:prstGeom prst="rect">
            <a:avLst/>
          </a:prstGeom>
          <a:noFill/>
        </p:spPr>
        <p:txBody>
          <a:bodyPr wrap="square" rtlCol="0">
            <a:spAutoFit/>
          </a:bodyPr>
          <a:lstStyle/>
          <a:p>
            <a:r>
              <a:rPr lang="en-US" sz="2400" i="1" dirty="0" smtClean="0">
                <a:latin typeface="Times New Roman"/>
                <a:cs typeface="Times New Roman"/>
              </a:rPr>
              <a:t>E°</a:t>
            </a:r>
            <a:r>
              <a:rPr lang="en-US" sz="2400" dirty="0" smtClean="0">
                <a:latin typeface="Times New Roman"/>
                <a:cs typeface="Times New Roman"/>
              </a:rPr>
              <a:t>(A</a:t>
            </a:r>
            <a:r>
              <a:rPr lang="en-US" sz="2400" baseline="30000" dirty="0">
                <a:latin typeface="Times New Roman"/>
                <a:cs typeface="Times New Roman"/>
              </a:rPr>
              <a:t>*</a:t>
            </a:r>
            <a:r>
              <a:rPr lang="en-US" sz="2400" dirty="0" smtClean="0">
                <a:latin typeface="Times New Roman"/>
                <a:cs typeface="Times New Roman"/>
              </a:rPr>
              <a:t>/A</a:t>
            </a:r>
            <a:r>
              <a:rPr lang="en-US" sz="2400" baseline="30000" dirty="0">
                <a:latin typeface="Times New Roman"/>
                <a:cs typeface="Times New Roman"/>
              </a:rPr>
              <a:t>-</a:t>
            </a:r>
            <a:r>
              <a:rPr lang="en-US" sz="2400" dirty="0" smtClean="0">
                <a:latin typeface="Times New Roman"/>
                <a:cs typeface="Times New Roman"/>
              </a:rPr>
              <a:t>) = </a:t>
            </a:r>
            <a:r>
              <a:rPr lang="en-US" sz="2400" i="1" dirty="0" smtClean="0">
                <a:latin typeface="Times New Roman"/>
                <a:cs typeface="Times New Roman"/>
              </a:rPr>
              <a:t>E°</a:t>
            </a:r>
            <a:r>
              <a:rPr lang="en-US" sz="2400" dirty="0" smtClean="0">
                <a:latin typeface="Times New Roman"/>
                <a:cs typeface="Times New Roman"/>
              </a:rPr>
              <a:t>(A/A</a:t>
            </a:r>
            <a:r>
              <a:rPr lang="en-US" sz="2400" baseline="30000" dirty="0" smtClean="0">
                <a:latin typeface="Times New Roman"/>
                <a:cs typeface="Times New Roman"/>
              </a:rPr>
              <a:t>-</a:t>
            </a:r>
            <a:r>
              <a:rPr lang="en-US" sz="2400" dirty="0" smtClean="0">
                <a:latin typeface="Times New Roman"/>
                <a:cs typeface="Times New Roman"/>
              </a:rPr>
              <a:t>) + ∆</a:t>
            </a:r>
            <a:r>
              <a:rPr lang="en-US" sz="2400" i="1" dirty="0" smtClean="0">
                <a:latin typeface="Times New Roman"/>
                <a:cs typeface="Times New Roman"/>
              </a:rPr>
              <a:t>E</a:t>
            </a:r>
            <a:r>
              <a:rPr lang="en-US" sz="2400" dirty="0" smtClean="0">
                <a:latin typeface="Times New Roman"/>
                <a:cs typeface="Times New Roman"/>
              </a:rPr>
              <a:t>°°</a:t>
            </a:r>
          </a:p>
        </p:txBody>
      </p:sp>
      <p:cxnSp>
        <p:nvCxnSpPr>
          <p:cNvPr id="15" name="Straight Connector 14"/>
          <p:cNvCxnSpPr/>
          <p:nvPr/>
        </p:nvCxnSpPr>
        <p:spPr>
          <a:xfrm>
            <a:off x="457200" y="2514600"/>
            <a:ext cx="6505144" cy="0"/>
          </a:xfrm>
          <a:prstGeom prst="line">
            <a:avLst/>
          </a:prstGeom>
          <a:noFill/>
          <a:ln w="38100" cap="flat" cmpd="sng" algn="ctr">
            <a:solidFill>
              <a:sysClr val="windowText" lastClr="000000">
                <a:shade val="95000"/>
                <a:satMod val="105000"/>
              </a:sysClr>
            </a:solidFill>
            <a:prstDash val="solid"/>
          </a:ln>
          <a:effectLst/>
        </p:spPr>
      </p:cxnSp>
      <p:sp>
        <p:nvSpPr>
          <p:cNvPr id="16" name="TextBox 15"/>
          <p:cNvSpPr txBox="1"/>
          <p:nvPr/>
        </p:nvSpPr>
        <p:spPr>
          <a:xfrm>
            <a:off x="609600" y="1270337"/>
            <a:ext cx="6781799" cy="1015663"/>
          </a:xfrm>
          <a:prstGeom prst="rect">
            <a:avLst/>
          </a:prstGeom>
          <a:noFill/>
        </p:spPr>
        <p:txBody>
          <a:bodyPr wrap="square" rtlCol="0">
            <a:spAutoFit/>
          </a:bodyPr>
          <a:lstStyle/>
          <a:p>
            <a:pPr algn="just"/>
            <a:r>
              <a:rPr lang="en-US" sz="2000" dirty="0" smtClean="0"/>
              <a:t>The thermodynamic driving force of the PET reaction can be estimated from the excited state reduction potential [</a:t>
            </a:r>
            <a:r>
              <a:rPr lang="en-US" sz="2000" i="1" dirty="0" smtClean="0"/>
              <a:t>E</a:t>
            </a:r>
            <a:r>
              <a:rPr lang="en-US" sz="2000" i="1" dirty="0" smtClean="0">
                <a:latin typeface="Times New Roman"/>
                <a:cs typeface="Times New Roman"/>
              </a:rPr>
              <a:t>°</a:t>
            </a:r>
            <a:r>
              <a:rPr lang="en-US" sz="2000" dirty="0" smtClean="0"/>
              <a:t>(A</a:t>
            </a:r>
            <a:r>
              <a:rPr lang="en-US" sz="2000" baseline="30000" dirty="0" smtClean="0"/>
              <a:t>+</a:t>
            </a:r>
            <a:r>
              <a:rPr lang="en-US" sz="2000" dirty="0" smtClean="0"/>
              <a:t>/A*)] and the standard reduction potential of B</a:t>
            </a:r>
            <a:endParaRPr lang="en-US" sz="2000" dirty="0"/>
          </a:p>
        </p:txBody>
      </p:sp>
      <p:pic>
        <p:nvPicPr>
          <p:cNvPr id="17" name="Picture 2" descr="Creative Commons Licen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6582001"/>
            <a:ext cx="838200"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8014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r>
              <a:rPr lang="en-US" sz="3600" dirty="0" smtClean="0"/>
              <a:t>For example, Ru(</a:t>
            </a:r>
            <a:r>
              <a:rPr lang="en-US" sz="3600" dirty="0" err="1" smtClean="0"/>
              <a:t>bpy</a:t>
            </a:r>
            <a:r>
              <a:rPr lang="en-US" sz="3600" dirty="0" smtClean="0"/>
              <a:t>)</a:t>
            </a:r>
            <a:r>
              <a:rPr lang="en-US" sz="3600" baseline="-25000" dirty="0" smtClean="0"/>
              <a:t>3</a:t>
            </a:r>
            <a:r>
              <a:rPr lang="en-US" sz="3600" baseline="30000" dirty="0" smtClean="0"/>
              <a:t>2+</a:t>
            </a:r>
            <a:endParaRPr lang="en-US" sz="3600" baseline="30000"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7</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173009809"/>
              </p:ext>
            </p:extLst>
          </p:nvPr>
        </p:nvGraphicFramePr>
        <p:xfrm>
          <a:off x="1285875" y="1447800"/>
          <a:ext cx="1609725" cy="1838325"/>
        </p:xfrm>
        <a:graphic>
          <a:graphicData uri="http://schemas.openxmlformats.org/presentationml/2006/ole">
            <mc:AlternateContent xmlns:mc="http://schemas.openxmlformats.org/markup-compatibility/2006">
              <mc:Choice xmlns:v="urn:schemas-microsoft-com:vml" Requires="v">
                <p:oleObj spid="_x0000_s6211" name="CS ChemDraw Drawing" r:id="rId4" imgW="1609117" imgH="1839044" progId="ChemDraw.Document.6.0">
                  <p:embed/>
                </p:oleObj>
              </mc:Choice>
              <mc:Fallback>
                <p:oleObj name="CS ChemDraw Drawing" r:id="rId4" imgW="1609117" imgH="1839044" progId="ChemDraw.Document.6.0">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85875" y="1447800"/>
                        <a:ext cx="1609725"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Connector 7"/>
          <p:cNvCxnSpPr/>
          <p:nvPr/>
        </p:nvCxnSpPr>
        <p:spPr>
          <a:xfrm>
            <a:off x="909836" y="6129746"/>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909836" y="3843746"/>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2433836" y="4191591"/>
            <a:ext cx="6096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flipV="1">
            <a:off x="1015742" y="3843746"/>
            <a:ext cx="0" cy="2286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aphicFrame>
        <p:nvGraphicFramePr>
          <p:cNvPr id="13" name="Object 12"/>
          <p:cNvGraphicFramePr>
            <a:graphicFrameLocks noChangeAspect="1"/>
          </p:cNvGraphicFramePr>
          <p:nvPr>
            <p:extLst>
              <p:ext uri="{D42A27DB-BD31-4B8C-83A1-F6EECF244321}">
                <p14:modId xmlns:p14="http://schemas.microsoft.com/office/powerpoint/2010/main" val="3306779593"/>
              </p:ext>
            </p:extLst>
          </p:nvPr>
        </p:nvGraphicFramePr>
        <p:xfrm>
          <a:off x="1519436" y="3813117"/>
          <a:ext cx="988538" cy="353573"/>
        </p:xfrm>
        <a:graphic>
          <a:graphicData uri="http://schemas.openxmlformats.org/presentationml/2006/ole">
            <mc:AlternateContent xmlns:mc="http://schemas.openxmlformats.org/markup-compatibility/2006">
              <mc:Choice xmlns:v="urn:schemas-microsoft-com:vml" Requires="v">
                <p:oleObj spid="_x0000_s6212" name="CS ChemDraw Drawing" r:id="rId6" imgW="749300" imgH="267958" progId="ChemDraw.Document.6.0">
                  <p:embed/>
                </p:oleObj>
              </mc:Choice>
              <mc:Fallback>
                <p:oleObj name="CS ChemDraw Drawing" r:id="rId6" imgW="749300" imgH="267958" progId="ChemDraw.Document.6.0">
                  <p:embed/>
                  <p:pic>
                    <p:nvPicPr>
                      <p:cNvPr id="0" name=""/>
                      <p:cNvPicPr/>
                      <p:nvPr/>
                    </p:nvPicPr>
                    <p:blipFill>
                      <a:blip r:embed="rId7"/>
                      <a:stretch>
                        <a:fillRect/>
                      </a:stretch>
                    </p:blipFill>
                    <p:spPr>
                      <a:xfrm>
                        <a:off x="1519436" y="3813117"/>
                        <a:ext cx="988538" cy="353573"/>
                      </a:xfrm>
                      <a:prstGeom prst="rect">
                        <a:avLst/>
                      </a:prstGeom>
                    </p:spPr>
                  </p:pic>
                </p:oleObj>
              </mc:Fallback>
            </mc:AlternateContent>
          </a:graphicData>
        </a:graphic>
      </p:graphicFrame>
      <p:sp>
        <p:nvSpPr>
          <p:cNvPr id="14" name="Rectangle 13"/>
          <p:cNvSpPr/>
          <p:nvPr/>
        </p:nvSpPr>
        <p:spPr>
          <a:xfrm>
            <a:off x="-76200" y="4817473"/>
            <a:ext cx="1138436" cy="523212"/>
          </a:xfrm>
          <a:prstGeom prst="rect">
            <a:avLst/>
          </a:prstGeom>
        </p:spPr>
        <p:txBody>
          <a:bodyPr wrap="none" lIns="91432" tIns="45716" rIns="91432" bIns="45716">
            <a:spAutoFit/>
          </a:bodyPr>
          <a:lstStyle/>
          <a:p>
            <a:pPr algn="ctr"/>
            <a:r>
              <a:rPr lang="en-US" sz="1400" b="1" dirty="0" smtClean="0">
                <a:latin typeface="Arial" panose="020B0604020202020204" pitchFamily="34" charset="0"/>
                <a:cs typeface="Arial" panose="020B0604020202020204" pitchFamily="34" charset="0"/>
              </a:rPr>
              <a:t>Absorption</a:t>
            </a:r>
          </a:p>
          <a:p>
            <a:pPr algn="ctr"/>
            <a:r>
              <a:rPr lang="en-US" sz="1400" b="1" dirty="0" smtClean="0">
                <a:latin typeface="Arial" panose="020B0604020202020204" pitchFamily="34" charset="0"/>
                <a:cs typeface="Arial" panose="020B0604020202020204" pitchFamily="34" charset="0"/>
              </a:rPr>
              <a:t>h</a:t>
            </a:r>
            <a:r>
              <a:rPr lang="el-GR" sz="1400" b="1" dirty="0" smtClean="0">
                <a:latin typeface="Times New Roman"/>
                <a:cs typeface="Times New Roman"/>
              </a:rPr>
              <a:t>ν</a:t>
            </a:r>
            <a:endParaRPr lang="en-US" sz="1400" b="1" dirty="0">
              <a:latin typeface="Arial" panose="020B0604020202020204" pitchFamily="34" charset="0"/>
              <a:cs typeface="Arial" panose="020B0604020202020204" pitchFamily="34" charset="0"/>
            </a:endParaRPr>
          </a:p>
        </p:txBody>
      </p:sp>
      <p:sp>
        <p:nvSpPr>
          <p:cNvPr id="15" name="Rectangle 14"/>
          <p:cNvSpPr/>
          <p:nvPr/>
        </p:nvSpPr>
        <p:spPr>
          <a:xfrm>
            <a:off x="513590" y="5943600"/>
            <a:ext cx="396246"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S</a:t>
            </a:r>
            <a:r>
              <a:rPr lang="en-US" sz="1600" b="1" baseline="-25000" dirty="0" smtClean="0">
                <a:latin typeface="Arial" panose="020B0604020202020204" pitchFamily="34" charset="0"/>
                <a:cs typeface="Arial" panose="020B0604020202020204" pitchFamily="34" charset="0"/>
              </a:rPr>
              <a:t>0</a:t>
            </a:r>
            <a:endParaRPr lang="en-US" sz="1600" b="1" baseline="-25000" dirty="0">
              <a:latin typeface="Arial" panose="020B0604020202020204" pitchFamily="34" charset="0"/>
              <a:cs typeface="Arial" panose="020B0604020202020204" pitchFamily="34" charset="0"/>
            </a:endParaRPr>
          </a:p>
        </p:txBody>
      </p:sp>
      <p:sp>
        <p:nvSpPr>
          <p:cNvPr id="16" name="Rectangle 15"/>
          <p:cNvSpPr/>
          <p:nvPr/>
        </p:nvSpPr>
        <p:spPr>
          <a:xfrm>
            <a:off x="528836" y="3657600"/>
            <a:ext cx="396246" cy="338546"/>
          </a:xfrm>
          <a:prstGeom prst="rect">
            <a:avLst/>
          </a:prstGeom>
        </p:spPr>
        <p:txBody>
          <a:bodyPr wrap="none" lIns="91432" tIns="45716" rIns="91432" bIns="45716">
            <a:spAutoFit/>
          </a:bodyPr>
          <a:lstStyle/>
          <a:p>
            <a:pPr algn="ctr"/>
            <a:r>
              <a:rPr lang="en-US" sz="1600" b="1" dirty="0" smtClean="0">
                <a:latin typeface="Arial" panose="020B0604020202020204" pitchFamily="34" charset="0"/>
                <a:cs typeface="Arial" panose="020B0604020202020204" pitchFamily="34" charset="0"/>
              </a:rPr>
              <a:t>S</a:t>
            </a:r>
            <a:r>
              <a:rPr lang="en-US" sz="1600" b="1" baseline="-25000" dirty="0" smtClean="0">
                <a:latin typeface="Arial" panose="020B0604020202020204" pitchFamily="34" charset="0"/>
                <a:cs typeface="Arial" panose="020B0604020202020204" pitchFamily="34" charset="0"/>
              </a:rPr>
              <a:t>1</a:t>
            </a:r>
            <a:endParaRPr lang="en-US" sz="1600" b="1" baseline="-25000" dirty="0">
              <a:latin typeface="Arial" panose="020B0604020202020204" pitchFamily="34" charset="0"/>
              <a:cs typeface="Arial" panose="020B0604020202020204" pitchFamily="34" charset="0"/>
            </a:endParaRPr>
          </a:p>
        </p:txBody>
      </p:sp>
      <p:sp>
        <p:nvSpPr>
          <p:cNvPr id="17" name="Rectangle 16"/>
          <p:cNvSpPr/>
          <p:nvPr/>
        </p:nvSpPr>
        <p:spPr>
          <a:xfrm>
            <a:off x="2971800" y="3996146"/>
            <a:ext cx="385026" cy="338546"/>
          </a:xfrm>
          <a:prstGeom prst="rect">
            <a:avLst/>
          </a:prstGeom>
        </p:spPr>
        <p:txBody>
          <a:bodyPr wrap="none" lIns="91432" tIns="45716" rIns="91432" bIns="45716">
            <a:spAutoFit/>
          </a:bodyPr>
          <a:lstStyle/>
          <a:p>
            <a:pPr algn="ctr"/>
            <a:r>
              <a:rPr lang="en-US" sz="1600" b="1" dirty="0">
                <a:latin typeface="Arial" panose="020B0604020202020204" pitchFamily="34" charset="0"/>
                <a:cs typeface="Arial" panose="020B0604020202020204" pitchFamily="34" charset="0"/>
              </a:rPr>
              <a:t>T</a:t>
            </a:r>
            <a:r>
              <a:rPr lang="en-US" sz="1600" b="1" baseline="-25000" dirty="0" smtClean="0">
                <a:latin typeface="Arial" panose="020B0604020202020204" pitchFamily="34" charset="0"/>
                <a:cs typeface="Arial" panose="020B0604020202020204" pitchFamily="34" charset="0"/>
              </a:rPr>
              <a:t>1</a:t>
            </a:r>
            <a:endParaRPr lang="en-US" sz="1600" b="1" baseline="-25000" dirty="0">
              <a:latin typeface="Arial" panose="020B0604020202020204" pitchFamily="34" charset="0"/>
              <a:cs typeface="Arial" panose="020B0604020202020204" pitchFamily="34" charset="0"/>
            </a:endParaRPr>
          </a:p>
        </p:txBody>
      </p:sp>
      <p:cxnSp>
        <p:nvCxnSpPr>
          <p:cNvPr id="18" name="Straight Arrow Connector 17"/>
          <p:cNvCxnSpPr/>
          <p:nvPr/>
        </p:nvCxnSpPr>
        <p:spPr>
          <a:xfrm flipH="1">
            <a:off x="1519436" y="4207724"/>
            <a:ext cx="1071364" cy="1922022"/>
          </a:xfrm>
          <a:prstGeom prst="straightConnector1">
            <a:avLst/>
          </a:prstGeom>
          <a:ln w="28575">
            <a:solidFill>
              <a:srgbClr val="00B050"/>
            </a:solidFill>
            <a:tailEnd type="arrow"/>
          </a:ln>
        </p:spPr>
        <p:style>
          <a:lnRef idx="1">
            <a:schemeClr val="dk1"/>
          </a:lnRef>
          <a:fillRef idx="0">
            <a:schemeClr val="dk1"/>
          </a:fillRef>
          <a:effectRef idx="0">
            <a:schemeClr val="dk1"/>
          </a:effectRef>
          <a:fontRef idx="minor">
            <a:schemeClr val="tx1"/>
          </a:fontRef>
        </p:style>
      </p:cxnSp>
      <p:sp>
        <p:nvSpPr>
          <p:cNvPr id="19" name="Rectangle 18"/>
          <p:cNvSpPr/>
          <p:nvPr/>
        </p:nvSpPr>
        <p:spPr>
          <a:xfrm>
            <a:off x="1739362" y="3648382"/>
            <a:ext cx="603034" cy="307768"/>
          </a:xfrm>
          <a:prstGeom prst="rect">
            <a:avLst/>
          </a:prstGeom>
        </p:spPr>
        <p:txBody>
          <a:bodyPr wrap="none" lIns="91432" tIns="45716" rIns="91432" bIns="45716">
            <a:spAutoFit/>
          </a:bodyPr>
          <a:lstStyle/>
          <a:p>
            <a:pPr algn="ctr"/>
            <a:r>
              <a:rPr lang="en-US" sz="1400" b="1" dirty="0" smtClean="0">
                <a:latin typeface="Arial" panose="020B0604020202020204" pitchFamily="34" charset="0"/>
                <a:cs typeface="Arial" panose="020B0604020202020204" pitchFamily="34" charset="0"/>
              </a:rPr>
              <a:t>(ISC)</a:t>
            </a:r>
            <a:endParaRPr lang="en-US" sz="1400" b="1" dirty="0">
              <a:latin typeface="Arial" panose="020B0604020202020204" pitchFamily="34" charset="0"/>
              <a:cs typeface="Arial" panose="020B0604020202020204" pitchFamily="34" charset="0"/>
            </a:endParaRPr>
          </a:p>
        </p:txBody>
      </p:sp>
      <p:sp>
        <p:nvSpPr>
          <p:cNvPr id="20" name="Rectangle 19"/>
          <p:cNvSpPr/>
          <p:nvPr/>
        </p:nvSpPr>
        <p:spPr>
          <a:xfrm>
            <a:off x="1462548" y="4800600"/>
            <a:ext cx="671963" cy="523212"/>
          </a:xfrm>
          <a:prstGeom prst="rect">
            <a:avLst/>
          </a:prstGeom>
        </p:spPr>
        <p:txBody>
          <a:bodyPr wrap="none" lIns="91432" tIns="45716" rIns="91432" bIns="45716">
            <a:spAutoFit/>
          </a:bodyPr>
          <a:lstStyle/>
          <a:p>
            <a:pPr algn="ctr"/>
            <a:r>
              <a:rPr lang="en-US" sz="1400" b="1" dirty="0" err="1" smtClean="0">
                <a:latin typeface="Arial" panose="020B0604020202020204" pitchFamily="34" charset="0"/>
                <a:cs typeface="Arial" panose="020B0604020202020204" pitchFamily="34" charset="0"/>
              </a:rPr>
              <a:t>Phos</a:t>
            </a:r>
            <a:r>
              <a:rPr lang="en-US" sz="1400" b="1" dirty="0" smtClean="0">
                <a:latin typeface="Arial" panose="020B0604020202020204" pitchFamily="34" charset="0"/>
                <a:cs typeface="Arial" panose="020B0604020202020204" pitchFamily="34" charset="0"/>
              </a:rPr>
              <a:t>.</a:t>
            </a:r>
          </a:p>
          <a:p>
            <a:pPr algn="ctr"/>
            <a:r>
              <a:rPr lang="en-US" sz="1400" b="1" dirty="0" smtClean="0">
                <a:latin typeface="Arial" panose="020B0604020202020204" pitchFamily="34" charset="0"/>
                <a:cs typeface="Arial" panose="020B0604020202020204" pitchFamily="34" charset="0"/>
              </a:rPr>
              <a:t>h</a:t>
            </a:r>
            <a:r>
              <a:rPr lang="el-GR" sz="1400" b="1" dirty="0" smtClean="0">
                <a:latin typeface="Times New Roman"/>
                <a:cs typeface="Times New Roman"/>
              </a:rPr>
              <a:t>ν</a:t>
            </a:r>
            <a:endParaRPr lang="en-US" sz="1400" b="1" dirty="0">
              <a:latin typeface="Arial" panose="020B0604020202020204" pitchFamily="34" charset="0"/>
              <a:cs typeface="Arial" panose="020B0604020202020204" pitchFamily="34" charset="0"/>
            </a:endParaRPr>
          </a:p>
        </p:txBody>
      </p:sp>
      <p:cxnSp>
        <p:nvCxnSpPr>
          <p:cNvPr id="24" name="Straight Connector 23"/>
          <p:cNvCxnSpPr/>
          <p:nvPr/>
        </p:nvCxnSpPr>
        <p:spPr>
          <a:xfrm>
            <a:off x="2624675" y="4211141"/>
            <a:ext cx="0" cy="1901732"/>
          </a:xfrm>
          <a:prstGeom prst="line">
            <a:avLst/>
          </a:prstGeom>
          <a:ln w="28575">
            <a:prstDash val="sysDash"/>
          </a:ln>
        </p:spPr>
        <p:style>
          <a:lnRef idx="1">
            <a:schemeClr val="dk1"/>
          </a:lnRef>
          <a:fillRef idx="0">
            <a:schemeClr val="dk1"/>
          </a:fillRef>
          <a:effectRef idx="0">
            <a:schemeClr val="dk1"/>
          </a:effectRef>
          <a:fontRef idx="minor">
            <a:schemeClr val="tx1"/>
          </a:fontRef>
        </p:style>
      </p:cxnSp>
      <p:sp>
        <p:nvSpPr>
          <p:cNvPr id="27" name="Rectangle 26"/>
          <p:cNvSpPr/>
          <p:nvPr/>
        </p:nvSpPr>
        <p:spPr>
          <a:xfrm>
            <a:off x="2590800" y="5117068"/>
            <a:ext cx="1502334" cy="369332"/>
          </a:xfrm>
          <a:prstGeom prst="rect">
            <a:avLst/>
          </a:prstGeom>
        </p:spPr>
        <p:txBody>
          <a:bodyPr wrap="none">
            <a:spAutoFit/>
          </a:bodyPr>
          <a:lstStyle/>
          <a:p>
            <a:r>
              <a:rPr lang="en-US" b="1" dirty="0" smtClean="0">
                <a:latin typeface="Times New Roman"/>
                <a:cs typeface="Times New Roman"/>
              </a:rPr>
              <a:t>E°° = 2.12 eV</a:t>
            </a:r>
            <a:endParaRPr lang="en-US" dirty="0"/>
          </a:p>
        </p:txBody>
      </p:sp>
      <p:sp>
        <p:nvSpPr>
          <p:cNvPr id="30" name="TextBox 29"/>
          <p:cNvSpPr txBox="1"/>
          <p:nvPr/>
        </p:nvSpPr>
        <p:spPr>
          <a:xfrm>
            <a:off x="3954752" y="1295400"/>
            <a:ext cx="3584484" cy="1200329"/>
          </a:xfrm>
          <a:prstGeom prst="rect">
            <a:avLst/>
          </a:prstGeom>
          <a:noFill/>
        </p:spPr>
        <p:txBody>
          <a:bodyPr wrap="square" rtlCol="0">
            <a:spAutoFit/>
          </a:bodyPr>
          <a:lstStyle/>
          <a:p>
            <a:r>
              <a:rPr lang="en-US" dirty="0" smtClean="0"/>
              <a:t>[Ru(III)/Ru(II)] = 1.26 V vs SHE</a:t>
            </a:r>
          </a:p>
          <a:p>
            <a:r>
              <a:rPr lang="en-US" dirty="0" smtClean="0"/>
              <a:t>E</a:t>
            </a:r>
            <a:r>
              <a:rPr lang="en-US" dirty="0" smtClean="0">
                <a:latin typeface="Times New Roman"/>
                <a:cs typeface="Times New Roman"/>
              </a:rPr>
              <a:t>°°</a:t>
            </a:r>
            <a:r>
              <a:rPr lang="en-US" dirty="0" smtClean="0"/>
              <a:t> = 2.12 eV</a:t>
            </a:r>
          </a:p>
          <a:p>
            <a:r>
              <a:rPr lang="en-US" dirty="0" smtClean="0"/>
              <a:t>[Ru(III)/*Ru(II)] = -0.86V </a:t>
            </a:r>
          </a:p>
          <a:p>
            <a:endParaRPr lang="en-US" dirty="0"/>
          </a:p>
        </p:txBody>
      </p:sp>
      <p:sp>
        <p:nvSpPr>
          <p:cNvPr id="31" name="TextBox 30"/>
          <p:cNvSpPr txBox="1"/>
          <p:nvPr/>
        </p:nvSpPr>
        <p:spPr>
          <a:xfrm>
            <a:off x="3959316" y="2609671"/>
            <a:ext cx="3584484" cy="1200329"/>
          </a:xfrm>
          <a:prstGeom prst="rect">
            <a:avLst/>
          </a:prstGeom>
          <a:noFill/>
        </p:spPr>
        <p:txBody>
          <a:bodyPr wrap="square" rtlCol="0">
            <a:spAutoFit/>
          </a:bodyPr>
          <a:lstStyle/>
          <a:p>
            <a:r>
              <a:rPr lang="en-US" dirty="0" smtClean="0"/>
              <a:t>[Ru(II)/Ru(I)] = -1.35 V vs SHE</a:t>
            </a:r>
          </a:p>
          <a:p>
            <a:r>
              <a:rPr lang="en-US" dirty="0" smtClean="0"/>
              <a:t>E</a:t>
            </a:r>
            <a:r>
              <a:rPr lang="en-US" dirty="0" smtClean="0">
                <a:latin typeface="Times New Roman"/>
                <a:cs typeface="Times New Roman"/>
              </a:rPr>
              <a:t>°°</a:t>
            </a:r>
            <a:r>
              <a:rPr lang="en-US" dirty="0" smtClean="0"/>
              <a:t> = 2.12 eV</a:t>
            </a:r>
          </a:p>
          <a:p>
            <a:r>
              <a:rPr lang="en-US" dirty="0" smtClean="0"/>
              <a:t>[*Ru(II)/Ru(I)] = 0.77 V </a:t>
            </a:r>
          </a:p>
          <a:p>
            <a:endParaRPr lang="en-US" dirty="0"/>
          </a:p>
        </p:txBody>
      </p:sp>
      <p:sp>
        <p:nvSpPr>
          <p:cNvPr id="36" name="TextBox 35"/>
          <p:cNvSpPr txBox="1"/>
          <p:nvPr/>
        </p:nvSpPr>
        <p:spPr>
          <a:xfrm>
            <a:off x="5617026" y="5922373"/>
            <a:ext cx="1447800" cy="381000"/>
          </a:xfrm>
          <a:prstGeom prst="rect">
            <a:avLst/>
          </a:prstGeom>
          <a:noFill/>
        </p:spPr>
        <p:txBody>
          <a:bodyPr wrap="square" rtlCol="0">
            <a:spAutoFit/>
          </a:bodyPr>
          <a:lstStyle/>
          <a:p>
            <a:pPr algn="ctr"/>
            <a:r>
              <a:rPr lang="en-US" dirty="0" smtClean="0"/>
              <a:t>Ru(</a:t>
            </a:r>
            <a:r>
              <a:rPr lang="en-US" dirty="0" err="1" smtClean="0"/>
              <a:t>bpy</a:t>
            </a:r>
            <a:r>
              <a:rPr lang="en-US" dirty="0" smtClean="0"/>
              <a:t>)</a:t>
            </a:r>
            <a:r>
              <a:rPr lang="en-US" baseline="-25000" dirty="0" smtClean="0"/>
              <a:t>3</a:t>
            </a:r>
            <a:r>
              <a:rPr lang="en-US" baseline="30000" dirty="0" smtClean="0"/>
              <a:t>2+</a:t>
            </a:r>
            <a:endParaRPr lang="en-US" baseline="30000" dirty="0"/>
          </a:p>
        </p:txBody>
      </p:sp>
      <p:sp>
        <p:nvSpPr>
          <p:cNvPr id="37" name="TextBox 36"/>
          <p:cNvSpPr txBox="1"/>
          <p:nvPr/>
        </p:nvSpPr>
        <p:spPr>
          <a:xfrm>
            <a:off x="5606140" y="3962400"/>
            <a:ext cx="1447800" cy="381000"/>
          </a:xfrm>
          <a:prstGeom prst="rect">
            <a:avLst/>
          </a:prstGeom>
          <a:noFill/>
          <a:ln>
            <a:noFill/>
          </a:ln>
        </p:spPr>
        <p:txBody>
          <a:bodyPr wrap="square" rtlCol="0">
            <a:spAutoFit/>
          </a:bodyPr>
          <a:lstStyle/>
          <a:p>
            <a:pPr algn="ctr"/>
            <a:r>
              <a:rPr lang="en-US" dirty="0" smtClean="0">
                <a:solidFill>
                  <a:srgbClr val="FF0000"/>
                </a:solidFill>
              </a:rPr>
              <a:t>*Ru(</a:t>
            </a:r>
            <a:r>
              <a:rPr lang="en-US" dirty="0" err="1" smtClean="0">
                <a:solidFill>
                  <a:srgbClr val="FF0000"/>
                </a:solidFill>
              </a:rPr>
              <a:t>bpy</a:t>
            </a:r>
            <a:r>
              <a:rPr lang="en-US" dirty="0" smtClean="0">
                <a:solidFill>
                  <a:srgbClr val="FF0000"/>
                </a:solidFill>
              </a:rPr>
              <a:t>)</a:t>
            </a:r>
            <a:r>
              <a:rPr lang="en-US" baseline="-25000" dirty="0" smtClean="0">
                <a:solidFill>
                  <a:srgbClr val="FF0000"/>
                </a:solidFill>
              </a:rPr>
              <a:t>3</a:t>
            </a:r>
            <a:r>
              <a:rPr lang="en-US" baseline="30000" dirty="0" smtClean="0">
                <a:solidFill>
                  <a:srgbClr val="FF0000"/>
                </a:solidFill>
              </a:rPr>
              <a:t>2+</a:t>
            </a:r>
            <a:endParaRPr lang="en-US" baseline="30000" dirty="0">
              <a:solidFill>
                <a:srgbClr val="FF0000"/>
              </a:solidFill>
            </a:endParaRPr>
          </a:p>
        </p:txBody>
      </p:sp>
      <p:sp>
        <p:nvSpPr>
          <p:cNvPr id="34" name="TextBox 33"/>
          <p:cNvSpPr txBox="1"/>
          <p:nvPr/>
        </p:nvSpPr>
        <p:spPr>
          <a:xfrm>
            <a:off x="5889170" y="4996154"/>
            <a:ext cx="891591" cy="338554"/>
          </a:xfrm>
          <a:prstGeom prst="rect">
            <a:avLst/>
          </a:prstGeom>
          <a:noFill/>
          <a:ln>
            <a:noFill/>
          </a:ln>
        </p:spPr>
        <p:txBody>
          <a:bodyPr wrap="none" rtlCol="0">
            <a:spAutoFit/>
          </a:bodyPr>
          <a:lstStyle/>
          <a:p>
            <a:r>
              <a:rPr lang="en-US" sz="1600" dirty="0" smtClean="0">
                <a:solidFill>
                  <a:srgbClr val="FF0000"/>
                </a:solidFill>
              </a:rPr>
              <a:t>2.12 eV</a:t>
            </a:r>
            <a:endParaRPr lang="en-US" sz="1600" dirty="0">
              <a:solidFill>
                <a:srgbClr val="FF0000"/>
              </a:solidFill>
            </a:endParaRPr>
          </a:p>
        </p:txBody>
      </p:sp>
      <p:sp>
        <p:nvSpPr>
          <p:cNvPr id="41" name="TextBox 40"/>
          <p:cNvSpPr txBox="1"/>
          <p:nvPr/>
        </p:nvSpPr>
        <p:spPr>
          <a:xfrm>
            <a:off x="4243946" y="4978235"/>
            <a:ext cx="1447800" cy="381000"/>
          </a:xfrm>
          <a:prstGeom prst="rect">
            <a:avLst/>
          </a:prstGeom>
          <a:noFill/>
          <a:ln>
            <a:noFill/>
          </a:ln>
        </p:spPr>
        <p:txBody>
          <a:bodyPr wrap="square" rtlCol="0">
            <a:spAutoFit/>
          </a:bodyPr>
          <a:lstStyle/>
          <a:p>
            <a:pPr algn="ctr"/>
            <a:r>
              <a:rPr lang="en-US" dirty="0" smtClean="0">
                <a:solidFill>
                  <a:srgbClr val="00B050"/>
                </a:solidFill>
              </a:rPr>
              <a:t>Ru(</a:t>
            </a:r>
            <a:r>
              <a:rPr lang="en-US" dirty="0" err="1" smtClean="0">
                <a:solidFill>
                  <a:srgbClr val="00B050"/>
                </a:solidFill>
              </a:rPr>
              <a:t>bpy</a:t>
            </a:r>
            <a:r>
              <a:rPr lang="en-US" dirty="0" smtClean="0">
                <a:solidFill>
                  <a:srgbClr val="00B050"/>
                </a:solidFill>
              </a:rPr>
              <a:t>)</a:t>
            </a:r>
            <a:r>
              <a:rPr lang="en-US" baseline="-25000" dirty="0" smtClean="0">
                <a:solidFill>
                  <a:srgbClr val="00B050"/>
                </a:solidFill>
              </a:rPr>
              <a:t>3</a:t>
            </a:r>
            <a:r>
              <a:rPr lang="en-US" baseline="30000" dirty="0" smtClean="0">
                <a:solidFill>
                  <a:srgbClr val="00B050"/>
                </a:solidFill>
              </a:rPr>
              <a:t>3+</a:t>
            </a:r>
            <a:endParaRPr lang="en-US" baseline="30000" dirty="0">
              <a:solidFill>
                <a:srgbClr val="00B050"/>
              </a:solidFill>
            </a:endParaRPr>
          </a:p>
        </p:txBody>
      </p:sp>
      <p:sp>
        <p:nvSpPr>
          <p:cNvPr id="42" name="TextBox 41"/>
          <p:cNvSpPr txBox="1"/>
          <p:nvPr/>
        </p:nvSpPr>
        <p:spPr>
          <a:xfrm>
            <a:off x="7064826" y="4978235"/>
            <a:ext cx="1447800" cy="381000"/>
          </a:xfrm>
          <a:prstGeom prst="rect">
            <a:avLst/>
          </a:prstGeom>
          <a:noFill/>
          <a:ln>
            <a:noFill/>
          </a:ln>
        </p:spPr>
        <p:txBody>
          <a:bodyPr wrap="square" rtlCol="0">
            <a:spAutoFit/>
          </a:bodyPr>
          <a:lstStyle/>
          <a:p>
            <a:pPr algn="ctr"/>
            <a:r>
              <a:rPr lang="en-US" dirty="0" smtClean="0">
                <a:solidFill>
                  <a:srgbClr val="0070C0"/>
                </a:solidFill>
              </a:rPr>
              <a:t>Ru(</a:t>
            </a:r>
            <a:r>
              <a:rPr lang="en-US" dirty="0" err="1" smtClean="0">
                <a:solidFill>
                  <a:srgbClr val="0070C0"/>
                </a:solidFill>
              </a:rPr>
              <a:t>bpy</a:t>
            </a:r>
            <a:r>
              <a:rPr lang="en-US" dirty="0" smtClean="0">
                <a:solidFill>
                  <a:srgbClr val="0070C0"/>
                </a:solidFill>
              </a:rPr>
              <a:t>)</a:t>
            </a:r>
            <a:r>
              <a:rPr lang="en-US" baseline="-25000" dirty="0" smtClean="0">
                <a:solidFill>
                  <a:srgbClr val="0070C0"/>
                </a:solidFill>
              </a:rPr>
              <a:t>3</a:t>
            </a:r>
            <a:r>
              <a:rPr lang="en-US" baseline="30000" dirty="0" smtClean="0">
                <a:solidFill>
                  <a:srgbClr val="0070C0"/>
                </a:solidFill>
              </a:rPr>
              <a:t>+</a:t>
            </a:r>
            <a:endParaRPr lang="en-US" baseline="30000" dirty="0">
              <a:solidFill>
                <a:srgbClr val="0070C0"/>
              </a:solidFill>
            </a:endParaRPr>
          </a:p>
        </p:txBody>
      </p:sp>
      <p:cxnSp>
        <p:nvCxnSpPr>
          <p:cNvPr id="38" name="Curved Connector 37"/>
          <p:cNvCxnSpPr>
            <a:stCxn id="37" idx="1"/>
            <a:endCxn id="41" idx="0"/>
          </p:cNvCxnSpPr>
          <p:nvPr/>
        </p:nvCxnSpPr>
        <p:spPr>
          <a:xfrm rot="10800000" flipV="1">
            <a:off x="4967846" y="4152899"/>
            <a:ext cx="638294" cy="825335"/>
          </a:xfrm>
          <a:prstGeom prst="curvedConnector2">
            <a:avLst/>
          </a:prstGeom>
          <a:ln w="19050">
            <a:solidFill>
              <a:srgbClr val="00B050"/>
            </a:solidFill>
            <a:tailEnd type="arrow"/>
          </a:ln>
        </p:spPr>
        <p:style>
          <a:lnRef idx="1">
            <a:schemeClr val="dk1"/>
          </a:lnRef>
          <a:fillRef idx="0">
            <a:schemeClr val="dk1"/>
          </a:fillRef>
          <a:effectRef idx="0">
            <a:schemeClr val="dk1"/>
          </a:effectRef>
          <a:fontRef idx="minor">
            <a:schemeClr val="tx1"/>
          </a:fontRef>
        </p:style>
      </p:cxnSp>
      <p:cxnSp>
        <p:nvCxnSpPr>
          <p:cNvPr id="40" name="Curved Connector 39"/>
          <p:cNvCxnSpPr>
            <a:stCxn id="37" idx="3"/>
            <a:endCxn id="42" idx="0"/>
          </p:cNvCxnSpPr>
          <p:nvPr/>
        </p:nvCxnSpPr>
        <p:spPr>
          <a:xfrm>
            <a:off x="7053940" y="4152900"/>
            <a:ext cx="734786" cy="825335"/>
          </a:xfrm>
          <a:prstGeom prst="curvedConnector2">
            <a:avLst/>
          </a:prstGeom>
          <a:ln w="19050">
            <a:solidFill>
              <a:srgbClr val="0070C0"/>
            </a:solidFill>
            <a:tailEnd type="arrow"/>
          </a:ln>
        </p:spPr>
        <p:style>
          <a:lnRef idx="1">
            <a:schemeClr val="dk1"/>
          </a:lnRef>
          <a:fillRef idx="0">
            <a:schemeClr val="dk1"/>
          </a:fillRef>
          <a:effectRef idx="0">
            <a:schemeClr val="dk1"/>
          </a:effectRef>
          <a:fontRef idx="minor">
            <a:schemeClr val="tx1"/>
          </a:fontRef>
        </p:style>
      </p:cxnSp>
      <p:cxnSp>
        <p:nvCxnSpPr>
          <p:cNvPr id="44" name="Curved Connector 43"/>
          <p:cNvCxnSpPr>
            <a:stCxn id="41" idx="2"/>
            <a:endCxn id="36" idx="1"/>
          </p:cNvCxnSpPr>
          <p:nvPr/>
        </p:nvCxnSpPr>
        <p:spPr>
          <a:xfrm rot="16200000" flipH="1">
            <a:off x="4915617" y="5411464"/>
            <a:ext cx="753638" cy="649180"/>
          </a:xfrm>
          <a:prstGeom prst="curvedConnector2">
            <a:avLst/>
          </a:prstGeom>
          <a:ln w="19050">
            <a:solidFill>
              <a:srgbClr val="00B050"/>
            </a:solidFill>
            <a:tailEnd type="arrow"/>
          </a:ln>
        </p:spPr>
        <p:style>
          <a:lnRef idx="1">
            <a:schemeClr val="dk1"/>
          </a:lnRef>
          <a:fillRef idx="0">
            <a:schemeClr val="dk1"/>
          </a:fillRef>
          <a:effectRef idx="0">
            <a:schemeClr val="dk1"/>
          </a:effectRef>
          <a:fontRef idx="minor">
            <a:schemeClr val="tx1"/>
          </a:fontRef>
        </p:style>
      </p:cxnSp>
      <p:cxnSp>
        <p:nvCxnSpPr>
          <p:cNvPr id="46" name="Curved Connector 45"/>
          <p:cNvCxnSpPr>
            <a:stCxn id="42" idx="2"/>
          </p:cNvCxnSpPr>
          <p:nvPr/>
        </p:nvCxnSpPr>
        <p:spPr>
          <a:xfrm rot="5400000">
            <a:off x="6965321" y="5306340"/>
            <a:ext cx="770511" cy="876300"/>
          </a:xfrm>
          <a:prstGeom prst="curvedConnector2">
            <a:avLst/>
          </a:prstGeom>
          <a:ln w="19050">
            <a:solidFill>
              <a:srgbClr val="0070C0"/>
            </a:solidFill>
            <a:tailEnd type="arrow"/>
          </a:ln>
        </p:spPr>
        <p:style>
          <a:lnRef idx="1">
            <a:schemeClr val="dk1"/>
          </a:lnRef>
          <a:fillRef idx="0">
            <a:schemeClr val="dk1"/>
          </a:fillRef>
          <a:effectRef idx="0">
            <a:schemeClr val="dk1"/>
          </a:effectRef>
          <a:fontRef idx="minor">
            <a:schemeClr val="tx1"/>
          </a:fontRef>
        </p:style>
      </p:cxnSp>
      <p:sp>
        <p:nvSpPr>
          <p:cNvPr id="51" name="TextBox 50"/>
          <p:cNvSpPr txBox="1"/>
          <p:nvPr/>
        </p:nvSpPr>
        <p:spPr>
          <a:xfrm>
            <a:off x="4236919" y="4233446"/>
            <a:ext cx="846707" cy="338554"/>
          </a:xfrm>
          <a:prstGeom prst="rect">
            <a:avLst/>
          </a:prstGeom>
          <a:noFill/>
          <a:ln>
            <a:noFill/>
          </a:ln>
        </p:spPr>
        <p:txBody>
          <a:bodyPr wrap="none" rtlCol="0">
            <a:spAutoFit/>
          </a:bodyPr>
          <a:lstStyle/>
          <a:p>
            <a:pPr algn="ctr"/>
            <a:r>
              <a:rPr lang="en-US" sz="1600" dirty="0" smtClean="0">
                <a:solidFill>
                  <a:srgbClr val="00B050"/>
                </a:solidFill>
              </a:rPr>
              <a:t>-0.86 V</a:t>
            </a:r>
            <a:endParaRPr lang="en-US" sz="1600" dirty="0">
              <a:solidFill>
                <a:srgbClr val="00B050"/>
              </a:solidFill>
            </a:endParaRPr>
          </a:p>
        </p:txBody>
      </p:sp>
      <p:sp>
        <p:nvSpPr>
          <p:cNvPr id="52" name="TextBox 51"/>
          <p:cNvSpPr txBox="1"/>
          <p:nvPr/>
        </p:nvSpPr>
        <p:spPr>
          <a:xfrm>
            <a:off x="4305849" y="5703018"/>
            <a:ext cx="777777" cy="338554"/>
          </a:xfrm>
          <a:prstGeom prst="rect">
            <a:avLst/>
          </a:prstGeom>
          <a:noFill/>
          <a:ln>
            <a:noFill/>
          </a:ln>
        </p:spPr>
        <p:txBody>
          <a:bodyPr wrap="none" rtlCol="0">
            <a:spAutoFit/>
          </a:bodyPr>
          <a:lstStyle/>
          <a:p>
            <a:pPr algn="ctr"/>
            <a:r>
              <a:rPr lang="en-US" sz="1600" dirty="0" smtClean="0">
                <a:solidFill>
                  <a:srgbClr val="00B050"/>
                </a:solidFill>
              </a:rPr>
              <a:t>1.26 V</a:t>
            </a:r>
            <a:endParaRPr lang="en-US" sz="1600" dirty="0">
              <a:solidFill>
                <a:srgbClr val="00B050"/>
              </a:solidFill>
            </a:endParaRPr>
          </a:p>
        </p:txBody>
      </p:sp>
      <p:sp>
        <p:nvSpPr>
          <p:cNvPr id="53" name="TextBox 52"/>
          <p:cNvSpPr txBox="1"/>
          <p:nvPr/>
        </p:nvSpPr>
        <p:spPr>
          <a:xfrm>
            <a:off x="7556491" y="4233446"/>
            <a:ext cx="777777" cy="338554"/>
          </a:xfrm>
          <a:prstGeom prst="rect">
            <a:avLst/>
          </a:prstGeom>
          <a:noFill/>
          <a:ln>
            <a:noFill/>
          </a:ln>
        </p:spPr>
        <p:txBody>
          <a:bodyPr wrap="none" rtlCol="0">
            <a:spAutoFit/>
          </a:bodyPr>
          <a:lstStyle/>
          <a:p>
            <a:pPr algn="ctr"/>
            <a:r>
              <a:rPr lang="en-US" sz="1600" dirty="0" smtClean="0">
                <a:solidFill>
                  <a:srgbClr val="0070C0"/>
                </a:solidFill>
              </a:rPr>
              <a:t>0.77 V</a:t>
            </a:r>
            <a:endParaRPr lang="en-US" sz="1600" dirty="0">
              <a:solidFill>
                <a:srgbClr val="0070C0"/>
              </a:solidFill>
            </a:endParaRPr>
          </a:p>
        </p:txBody>
      </p:sp>
      <p:sp>
        <p:nvSpPr>
          <p:cNvPr id="54" name="TextBox 53"/>
          <p:cNvSpPr txBox="1"/>
          <p:nvPr/>
        </p:nvSpPr>
        <p:spPr>
          <a:xfrm>
            <a:off x="7547985" y="5715000"/>
            <a:ext cx="846707" cy="338554"/>
          </a:xfrm>
          <a:prstGeom prst="rect">
            <a:avLst/>
          </a:prstGeom>
          <a:noFill/>
          <a:ln>
            <a:noFill/>
          </a:ln>
        </p:spPr>
        <p:txBody>
          <a:bodyPr wrap="none" rtlCol="0">
            <a:spAutoFit/>
          </a:bodyPr>
          <a:lstStyle/>
          <a:p>
            <a:pPr algn="ctr"/>
            <a:r>
              <a:rPr lang="en-US" sz="1600" dirty="0" smtClean="0">
                <a:solidFill>
                  <a:srgbClr val="0070C0"/>
                </a:solidFill>
              </a:rPr>
              <a:t>-1.35 V</a:t>
            </a:r>
            <a:endParaRPr lang="en-US" sz="1600" dirty="0">
              <a:solidFill>
                <a:srgbClr val="0070C0"/>
              </a:solidFill>
            </a:endParaRPr>
          </a:p>
        </p:txBody>
      </p:sp>
      <p:cxnSp>
        <p:nvCxnSpPr>
          <p:cNvPr id="48" name="Straight Connector 47"/>
          <p:cNvCxnSpPr>
            <a:stCxn id="36" idx="0"/>
            <a:endCxn id="34" idx="2"/>
          </p:cNvCxnSpPr>
          <p:nvPr/>
        </p:nvCxnSpPr>
        <p:spPr>
          <a:xfrm flipH="1" flipV="1">
            <a:off x="6334966" y="5334708"/>
            <a:ext cx="5960" cy="587665"/>
          </a:xfrm>
          <a:prstGeom prst="line">
            <a:avLst/>
          </a:prstGeom>
          <a:ln w="19050">
            <a:solidFill>
              <a:srgbClr val="FF0000"/>
            </a:solidFill>
          </a:ln>
        </p:spPr>
        <p:style>
          <a:lnRef idx="1">
            <a:schemeClr val="dk1"/>
          </a:lnRef>
          <a:fillRef idx="0">
            <a:schemeClr val="dk1"/>
          </a:fillRef>
          <a:effectRef idx="0">
            <a:schemeClr val="dk1"/>
          </a:effectRef>
          <a:fontRef idx="minor">
            <a:schemeClr val="tx1"/>
          </a:fontRef>
        </p:style>
      </p:cxnSp>
      <p:cxnSp>
        <p:nvCxnSpPr>
          <p:cNvPr id="50" name="Straight Arrow Connector 49"/>
          <p:cNvCxnSpPr>
            <a:stCxn id="34" idx="0"/>
            <a:endCxn id="37" idx="2"/>
          </p:cNvCxnSpPr>
          <p:nvPr/>
        </p:nvCxnSpPr>
        <p:spPr>
          <a:xfrm flipH="1" flipV="1">
            <a:off x="6330040" y="4343400"/>
            <a:ext cx="4926" cy="652754"/>
          </a:xfrm>
          <a:prstGeom prst="straightConnector1">
            <a:avLst/>
          </a:prstGeom>
          <a:ln w="19050">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3" name="Rectangle 2"/>
          <p:cNvSpPr/>
          <p:nvPr/>
        </p:nvSpPr>
        <p:spPr>
          <a:xfrm>
            <a:off x="4111170" y="6303373"/>
            <a:ext cx="1864613" cy="369332"/>
          </a:xfrm>
          <a:prstGeom prst="rect">
            <a:avLst/>
          </a:prstGeom>
        </p:spPr>
        <p:txBody>
          <a:bodyPr wrap="none">
            <a:spAutoFit/>
          </a:bodyPr>
          <a:lstStyle/>
          <a:p>
            <a:r>
              <a:rPr lang="en-US" b="1" i="1" dirty="0" smtClean="0"/>
              <a:t>Oxidative cycle</a:t>
            </a:r>
            <a:endParaRPr lang="en-US" dirty="0"/>
          </a:p>
        </p:txBody>
      </p:sp>
      <p:sp>
        <p:nvSpPr>
          <p:cNvPr id="39" name="Rectangle 38"/>
          <p:cNvSpPr/>
          <p:nvPr/>
        </p:nvSpPr>
        <p:spPr>
          <a:xfrm>
            <a:off x="6611731" y="6292726"/>
            <a:ext cx="1928733" cy="369332"/>
          </a:xfrm>
          <a:prstGeom prst="rect">
            <a:avLst/>
          </a:prstGeom>
        </p:spPr>
        <p:txBody>
          <a:bodyPr wrap="none">
            <a:spAutoFit/>
          </a:bodyPr>
          <a:lstStyle/>
          <a:p>
            <a:r>
              <a:rPr lang="en-US" b="1" i="1" dirty="0" smtClean="0"/>
              <a:t>Reductive cycle</a:t>
            </a:r>
            <a:endParaRPr lang="en-US" dirty="0"/>
          </a:p>
        </p:txBody>
      </p:sp>
      <p:pic>
        <p:nvPicPr>
          <p:cNvPr id="43" name="Picture 2" descr="Creative Commons Licenc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329" y="6562725"/>
            <a:ext cx="838200"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369209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6127</TotalTime>
  <Words>1672</Words>
  <Application>Microsoft Office PowerPoint</Application>
  <PresentationFormat>On-screen Show (4:3)</PresentationFormat>
  <Paragraphs>172</Paragraphs>
  <Slides>7</Slides>
  <Notes>7</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7</vt:i4>
      </vt:variant>
    </vt:vector>
  </HeadingPairs>
  <TitlesOfParts>
    <vt:vector size="10" baseType="lpstr">
      <vt:lpstr>Office Theme</vt:lpstr>
      <vt:lpstr>Adjacency</vt:lpstr>
      <vt:lpstr>CS ChemDraw Drawing</vt:lpstr>
      <vt:lpstr>5 Slides about: Photoinduced Electron Transfer</vt:lpstr>
      <vt:lpstr>Electronic excitation</vt:lpstr>
      <vt:lpstr>Photoinduced electron transfer: Two pathways</vt:lpstr>
      <vt:lpstr>MO depiction</vt:lpstr>
      <vt:lpstr>Echem for PET: Why two ET pathways?</vt:lpstr>
      <vt:lpstr>Thermodynamics driving force for PET</vt:lpstr>
      <vt:lpstr>For example, Ru(bpy)32+</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dc:creator>
  <cp:lastModifiedBy>Robert</cp:lastModifiedBy>
  <cp:revision>56</cp:revision>
  <dcterms:created xsi:type="dcterms:W3CDTF">2014-07-13T16:44:06Z</dcterms:created>
  <dcterms:modified xsi:type="dcterms:W3CDTF">2014-07-19T23:49:42Z</dcterms:modified>
</cp:coreProperties>
</file>