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4" r:id="rId3"/>
    <p:sldId id="257" r:id="rId4"/>
    <p:sldId id="262" r:id="rId5"/>
    <p:sldId id="283" r:id="rId6"/>
    <p:sldId id="28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0" d="100"/>
          <a:sy n="60" d="100"/>
        </p:scale>
        <p:origin x="-278" y="1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3CB3F-6A45-C242-8389-B30FB486B556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990136-3052-2D40-9C31-9623D0864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881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90136-3052-2D40-9C31-9623D0864C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7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5F2522-A864-3645-95AB-BC1817596B5F}" type="slidenum">
              <a:rPr lang="en-US"/>
              <a:pPr/>
              <a:t>5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E28F-C23D-314B-89C9-B55D516CF319}" type="slidenum">
              <a:rPr lang="en-US" smtClean="0"/>
              <a:t>‹#›</a:t>
            </a:fld>
            <a:endParaRPr lang="en-US"/>
          </a:p>
        </p:txBody>
      </p:sp>
      <p:pic>
        <p:nvPicPr>
          <p:cNvPr id="11266" name="Picture 2" descr="C:\Users\Sophia\AppData\Local\Temp\CreativeCommonsLicense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020" y="6356349"/>
            <a:ext cx="1025906" cy="36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5693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3DA7-FEC5-46FE-9C5A-039FC751C028}" type="datetime1">
              <a:rPr lang="en-US" smtClean="0"/>
              <a:t>6/28/2013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E28F-C23D-314B-89C9-B55D516CF31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C:\Users\Sophia\AppData\Local\Temp\CreativeCommonsLicense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020" y="6356349"/>
            <a:ext cx="1025906" cy="36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2422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0AE7-9FE9-487D-A500-0B6EDCD98D70}" type="datetime1">
              <a:rPr lang="en-US" smtClean="0"/>
              <a:t>6/28/2013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E28F-C23D-314B-89C9-B55D516CF31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C:\Users\Sophia\AppData\Local\Temp\CreativeCommonsLicense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020" y="6356349"/>
            <a:ext cx="1025906" cy="36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7240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4817-4E3B-4D1D-9B15-FD5CEE74C198}" type="datetime1">
              <a:rPr lang="en-US" smtClean="0"/>
              <a:t>6/28/2013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E28F-C23D-314B-89C9-B55D516CF31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C:\Users\Sophia\AppData\Local\Temp\CreativeCommonsLicense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020" y="6356349"/>
            <a:ext cx="1025906" cy="36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342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63AFB-98AD-4353-9D36-BA9721BA0A6B}" type="datetime1">
              <a:rPr lang="en-US" smtClean="0"/>
              <a:t>6/28/2013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E28F-C23D-314B-89C9-B55D516CF31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C:\Users\Sophia\AppData\Local\Temp\CreativeCommonsLicense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020" y="6356349"/>
            <a:ext cx="1025906" cy="36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9104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29B9-F0D0-434D-94A4-7B91BA9831C2}" type="datetime1">
              <a:rPr lang="en-US" smtClean="0"/>
              <a:t>6/28/2013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E28F-C23D-314B-89C9-B55D516CF31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C:\Users\Sophia\AppData\Local\Temp\CreativeCommonsLicense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020" y="6356349"/>
            <a:ext cx="1025906" cy="36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754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63F3-886D-4490-87A9-1B7D6205EC8B}" type="datetime1">
              <a:rPr lang="en-US" smtClean="0"/>
              <a:t>6/28/2013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E28F-C23D-314B-89C9-B55D516CF31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C:\Users\Sophia\AppData\Local\Temp\CreativeCommonsLicense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020" y="6356349"/>
            <a:ext cx="1025906" cy="36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733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E28F-C23D-314B-89C9-B55D516CF319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" descr="C:\Users\Sophia\AppData\Local\Temp\CreativeCommonsLicense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020" y="6356349"/>
            <a:ext cx="1025906" cy="36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8276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BEE8-83D8-48E1-85AC-66F080A97B54}" type="datetime1">
              <a:rPr lang="en-US" smtClean="0"/>
              <a:t>6/28/2013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E28F-C23D-314B-89C9-B55D516CF319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2" descr="C:\Users\Sophia\AppData\Local\Temp\CreativeCommonsLicense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020" y="6356349"/>
            <a:ext cx="1025906" cy="36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653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A9CB7-4D22-4990-9B89-C3A879CFA6C2}" type="datetime1">
              <a:rPr lang="en-US" smtClean="0"/>
              <a:t>6/28/2013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E28F-C23D-314B-89C9-B55D516CF31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C:\Users\Sophia\AppData\Local\Temp\CreativeCommonsLicense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020" y="6356349"/>
            <a:ext cx="1025906" cy="36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068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09EB-1722-4F7A-B82D-13393F47E04A}" type="datetime1">
              <a:rPr lang="en-US" smtClean="0"/>
              <a:t>6/28/2013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E28F-C23D-314B-89C9-B55D516CF31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C:\Users\Sophia\AppData\Local\Temp\CreativeCommonsLicense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020" y="6356349"/>
            <a:ext cx="1025906" cy="36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379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388B0-A5DF-4F74-8716-DCEDC6C47FD1}" type="datetime1">
              <a:rPr lang="en-US" smtClean="0"/>
              <a:t>6/28/2013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0E28F-C23D-314B-89C9-B55D516CF31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C:\Users\Sophia\AppData\Local\Temp\CreativeCommonsLicenseLogo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020" y="6356349"/>
            <a:ext cx="1025906" cy="36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6426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rgbClr val="0000FF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rgbClr val="000000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rgbClr val="000000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0000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rgbClr val="000000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rgbClr val="000000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1393"/>
            <a:ext cx="7772400" cy="18718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Five Slides about</a:t>
            </a:r>
            <a:br>
              <a:rPr lang="en-US" dirty="0" smtClean="0"/>
            </a:br>
            <a:r>
              <a:rPr lang="en-US" dirty="0" smtClean="0"/>
              <a:t>X-ray Photoelectron Spectroscopy (XPS)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92200" y="3886200"/>
            <a:ext cx="6680200" cy="175260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Created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by Sophia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Hayes (Washington University, hayes@wustl.edu),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Sarah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St. Angelo (Dickenson College, stangels@dickenson.edu),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Kathy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Van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Heuvelen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(Harvey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Mudd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College, vanheuvelen@g.hmc.edu),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and Megan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E.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Strayer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(The Pennsylvania State University, strayerme@gmail.com), and posted on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VIPEr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en-US" u="sng" dirty="0">
                <a:solidFill>
                  <a:schemeClr val="bg1">
                    <a:lumMod val="50000"/>
                  </a:schemeClr>
                </a:solidFill>
              </a:rPr>
              <a:t>www.ionicviper.org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) on June 27, 2013.  Copyright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Sophia Hayes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2013.  This work is licensed under the Creative Commons Attribution-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NonCommerical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-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ShareAlike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3.0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Unported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License. To view a copy of this license visit http://creativecommons.org/about/license/.</a:t>
            </a:r>
          </a:p>
        </p:txBody>
      </p:sp>
    </p:spTree>
    <p:extLst>
      <p:ext uri="{BB962C8B-B14F-4D97-AF65-F5344CB8AC3E}">
        <p14:creationId xmlns:p14="http://schemas.microsoft.com/office/powerpoint/2010/main" val="272829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Principle behind XPS</a:t>
            </a:r>
            <a:endParaRPr lang="en-US" dirty="0"/>
          </a:p>
        </p:txBody>
      </p:sp>
      <p:pic>
        <p:nvPicPr>
          <p:cNvPr id="11266" name="Picture 2" descr="http://img.docstoccdn.com/thumb/orig/1228240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03312"/>
            <a:ext cx="7661275" cy="5416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7800" y="6352102"/>
            <a:ext cx="47385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http://www.docstoc.com/docs/12282407/4-XPS-or-ESCA-2009-revised-B</a:t>
            </a:r>
          </a:p>
        </p:txBody>
      </p:sp>
    </p:spTree>
    <p:extLst>
      <p:ext uri="{BB962C8B-B14F-4D97-AF65-F5344CB8AC3E}">
        <p14:creationId xmlns:p14="http://schemas.microsoft.com/office/powerpoint/2010/main" val="54867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What can you do with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XPS?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171" y="1600201"/>
            <a:ext cx="8685979" cy="469207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XPS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is typically thought of as a chemical identification tool—one of the tool that is especially useful for surfaces.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Photoelectrons are emitted from a sample after irradiation with x-rays.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The binding energy of the photoelectrons are recorded by a detector.  Both the binding energy, and the intensity of the peak, allow for a variety of characteristics to be determined: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Which element(s) are present?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What is the oxidation state—to what is the element bound, locally?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The quantity of the element present.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Applications:</a:t>
            </a:r>
          </a:p>
          <a:p>
            <a:pPr lvl="1"/>
            <a:r>
              <a:rPr lang="en-US" sz="1600" dirty="0" smtClean="0"/>
              <a:t>Thin film characterization, identifying elements from Li through U (but not H and He)</a:t>
            </a:r>
            <a:endParaRPr lang="en-US" sz="1600" dirty="0"/>
          </a:p>
          <a:p>
            <a:pPr lvl="1"/>
            <a:r>
              <a:rPr lang="en-US" sz="1600" dirty="0" smtClean="0"/>
              <a:t>Applicable to a wide range of solid materials (but not liquids or gases)</a:t>
            </a:r>
            <a:endParaRPr lang="en-US" sz="1600" dirty="0"/>
          </a:p>
          <a:p>
            <a:pPr lvl="1"/>
            <a:r>
              <a:rPr lang="en-US" sz="1600" dirty="0"/>
              <a:t>Quantitative analysis, </a:t>
            </a:r>
            <a:r>
              <a:rPr lang="en-US" sz="1600" dirty="0" smtClean="0"/>
              <a:t>even as a function of depth (“profiling”)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192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9" y="274638"/>
            <a:ext cx="8642184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What are some fun facts about XPS?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8170"/>
            <a:ext cx="8229600" cy="3757727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Pros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Detection limits:  0.01 to 1 at%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Resolution (lateral): 10um - mm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Resolution (depth):  10 – 200 A</a:t>
            </a:r>
            <a:endParaRPr lang="en-US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Cons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XPS is an ultra-high vacuum technique; samples must be non-volatile.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70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en-US" dirty="0" smtClean="0"/>
              <a:t>XPS Hardware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80075" y="5881468"/>
            <a:ext cx="324511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Image courtesy of:</a:t>
            </a:r>
          </a:p>
          <a:p>
            <a:r>
              <a:rPr lang="en-US" sz="1600" dirty="0"/>
              <a:t>http://</a:t>
            </a:r>
            <a:r>
              <a:rPr lang="en-US" sz="1600" dirty="0" smtClean="0"/>
              <a:t>www.inkdating.com/xps2.htm</a:t>
            </a:r>
          </a:p>
          <a:p>
            <a:r>
              <a:rPr lang="en-US" sz="1600" dirty="0" smtClean="0"/>
              <a:t>http://www.chem.qmul.ac.uk</a:t>
            </a:r>
            <a:endParaRPr lang="en-US" sz="1600" dirty="0"/>
          </a:p>
        </p:txBody>
      </p:sp>
      <p:pic>
        <p:nvPicPr>
          <p:cNvPr id="12290" name="Picture 2" descr="http://t2.gstatic.com/images?q=tbn:ANd9GcSDYFRHjc8IHSOpJ3zx7rzxfoFQNPZUIcv_iN0yTkQ0TJfj9QL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59" y="1219200"/>
            <a:ext cx="4052280" cy="303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http://t3.gstatic.com/images?q=tbn:ANd9GcRRmJGxugAkzVMMnFajjIhhKf9WUlR2J-PQyaoIEyhGQmOifSd2C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839" y="1776411"/>
            <a:ext cx="4086312" cy="3076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58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XPS Data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5750" y="6183414"/>
            <a:ext cx="6940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Figure adapted from </a:t>
            </a:r>
            <a:r>
              <a:rPr lang="en-US" sz="1200" dirty="0" err="1" smtClean="0">
                <a:solidFill>
                  <a:schemeClr val="bg1">
                    <a:lumMod val="50000"/>
                  </a:schemeClr>
                </a:solidFill>
              </a:rPr>
              <a:t>Dinh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, L.N.; Hayes, S.E. et al.  “</a:t>
            </a:r>
            <a:r>
              <a:rPr lang="en-US" sz="1200" dirty="0" err="1">
                <a:solidFill>
                  <a:schemeClr val="bg1">
                    <a:lumMod val="50000"/>
                  </a:schemeClr>
                </a:solidFill>
              </a:rPr>
              <a:t>GaAs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nanostructures and films deposited by a Cu-vapor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laser” </a:t>
            </a:r>
            <a:r>
              <a:rPr lang="en-US" sz="1200" i="1" dirty="0" smtClean="0">
                <a:solidFill>
                  <a:schemeClr val="bg1">
                    <a:lumMod val="50000"/>
                  </a:schemeClr>
                </a:solidFill>
              </a:rPr>
              <a:t>App Phys. </a:t>
            </a:r>
            <a:r>
              <a:rPr lang="en-US" sz="1200" i="1" dirty="0" err="1" smtClean="0">
                <a:solidFill>
                  <a:schemeClr val="bg1">
                    <a:lumMod val="50000"/>
                  </a:schemeClr>
                </a:solidFill>
              </a:rPr>
              <a:t>Lett</a:t>
            </a:r>
            <a:r>
              <a:rPr lang="en-US" sz="1200" i="1" dirty="0" smtClean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1999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200" i="1" dirty="0" smtClean="0">
                <a:solidFill>
                  <a:schemeClr val="bg1">
                    <a:lumMod val="50000"/>
                  </a:schemeClr>
                </a:solidFill>
              </a:rPr>
              <a:t>75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, 2208-2210.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85750" y="1606370"/>
            <a:ext cx="2724150" cy="375772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rgbClr val="000000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rgbClr val="000000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000000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000000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rgbClr val="000000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 smtClean="0"/>
              <a:t>XPS spectra are diagnostic of elements and oxidation states.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 smtClean="0"/>
              <a:t>Shown is a spectrum of an oxidized gallium species, showing the presence </a:t>
            </a:r>
            <a:r>
              <a:rPr lang="en-US" sz="2000" dirty="0"/>
              <a:t>of Ga</a:t>
            </a:r>
            <a:r>
              <a:rPr lang="en-US" sz="2000" baseline="30000" dirty="0"/>
              <a:t>3+</a:t>
            </a:r>
            <a:r>
              <a:rPr lang="en-US" sz="2000" dirty="0" smtClean="0"/>
              <a:t> and the absence of </a:t>
            </a:r>
            <a:r>
              <a:rPr lang="en-US" sz="2000" dirty="0" err="1" smtClean="0"/>
              <a:t>Ga</a:t>
            </a:r>
            <a:r>
              <a:rPr lang="en-US" sz="2000" dirty="0" smtClean="0"/>
              <a:t> metal (at the 2p</a:t>
            </a:r>
            <a:r>
              <a:rPr lang="en-US" sz="2000" baseline="-25000" dirty="0" smtClean="0"/>
              <a:t>3/2</a:t>
            </a:r>
            <a:r>
              <a:rPr lang="en-US" sz="2000" dirty="0" smtClean="0"/>
              <a:t> line)</a:t>
            </a:r>
            <a:endParaRPr lang="en-US" sz="2000" baseline="30000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2889250" y="1254125"/>
            <a:ext cx="6254750" cy="3988120"/>
            <a:chOff x="2889250" y="1254125"/>
            <a:chExt cx="6254750" cy="3988120"/>
          </a:xfrm>
        </p:grpSpPr>
        <p:pic>
          <p:nvPicPr>
            <p:cNvPr id="1331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9250" y="1254125"/>
              <a:ext cx="6254750" cy="398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3898900" y="1498600"/>
              <a:ext cx="1790700" cy="1193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5514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340</Words>
  <Application>Microsoft Office PowerPoint</Application>
  <PresentationFormat>On-screen Show (4:3)</PresentationFormat>
  <Paragraphs>33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Five Slides about X-ray Photoelectron Spectroscopy (XPS)</vt:lpstr>
      <vt:lpstr>Principle behind XPS</vt:lpstr>
      <vt:lpstr>What can you do with  XPS?</vt:lpstr>
      <vt:lpstr>What are some fun facts about XPS?</vt:lpstr>
      <vt:lpstr>XPS Hardware</vt:lpstr>
      <vt:lpstr>Typical XPS Data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Luis Smith</dc:creator>
  <cp:lastModifiedBy>Sophia</cp:lastModifiedBy>
  <cp:revision>31</cp:revision>
  <dcterms:created xsi:type="dcterms:W3CDTF">2013-03-15T02:19:48Z</dcterms:created>
  <dcterms:modified xsi:type="dcterms:W3CDTF">2013-06-28T12:33:31Z</dcterms:modified>
</cp:coreProperties>
</file>