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6" r:id="rId3"/>
    <p:sldId id="267" r:id="rId4"/>
    <p:sldId id="268" r:id="rId5"/>
    <p:sldId id="269" r:id="rId6"/>
    <p:sldId id="270" r:id="rId7"/>
    <p:sldId id="27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269" autoAdjust="0"/>
  </p:normalViewPr>
  <p:slideViewPr>
    <p:cSldViewPr>
      <p:cViewPr varScale="1">
        <p:scale>
          <a:sx n="69" d="100"/>
          <a:sy n="69" d="100"/>
        </p:scale>
        <p:origin x="1425"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3.emf"/><Relationship Id="rId1" Type="http://schemas.openxmlformats.org/officeDocument/2006/relationships/image" Target="../media/image6.emf"/><Relationship Id="rId4"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0D4240-17BB-40FE-9129-ACA07B2AD008}" type="datetimeFigureOut">
              <a:rPr lang="en-US" smtClean="0"/>
              <a:pPr/>
              <a:t>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E8D2AA-52BB-41B7-8C18-DDD3EEDDF611}" type="slidenum">
              <a:rPr lang="en-US" smtClean="0"/>
              <a:pPr/>
              <a:t>‹#›</a:t>
            </a:fld>
            <a:endParaRPr lang="en-US"/>
          </a:p>
        </p:txBody>
      </p:sp>
    </p:spTree>
    <p:extLst>
      <p:ext uri="{BB962C8B-B14F-4D97-AF65-F5344CB8AC3E}">
        <p14:creationId xmlns:p14="http://schemas.microsoft.com/office/powerpoint/2010/main" val="501600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common in inorganic chemistry to depict catalysts</a:t>
            </a:r>
            <a:r>
              <a:rPr lang="en-US" baseline="0" dirty="0" smtClean="0"/>
              <a:t> as working in cycles. In this example, the cycle begins at the top with the active catalyst, the metal-ligand fragment </a:t>
            </a:r>
            <a:r>
              <a:rPr lang="en-US" baseline="0" dirty="0" err="1" smtClean="0"/>
              <a:t>LnM</a:t>
            </a:r>
            <a:r>
              <a:rPr lang="en-US" baseline="0" dirty="0" smtClean="0"/>
              <a:t>. The catalyst can react with a substrate such as an aryl halide (</a:t>
            </a:r>
            <a:r>
              <a:rPr lang="en-US" baseline="0" dirty="0" err="1" smtClean="0"/>
              <a:t>ArX</a:t>
            </a:r>
            <a:r>
              <a:rPr lang="en-US" baseline="0" dirty="0" smtClean="0"/>
              <a:t>) in an oxidative addition to break the C-X bond and form a new intermediate in the catalytic cycle that contains a new metal-carbon bond and a new M-X bond. This intermediate can undergo a metathesis reaction where species Y exchanges with X to form a new M-Y bond. This intermediate can then undergo a reductive elimination to form the product that contains a new C-Y bond and regenerate the active catalyst which can then repeat this cycle on other molecules of substrate.</a:t>
            </a:r>
            <a:endParaRPr lang="en-US" dirty="0"/>
          </a:p>
        </p:txBody>
      </p:sp>
      <p:sp>
        <p:nvSpPr>
          <p:cNvPr id="4" name="Slide Number Placeholder 3"/>
          <p:cNvSpPr>
            <a:spLocks noGrp="1"/>
          </p:cNvSpPr>
          <p:nvPr>
            <p:ph type="sldNum" sz="quarter" idx="10"/>
          </p:nvPr>
        </p:nvSpPr>
        <p:spPr/>
        <p:txBody>
          <a:bodyPr/>
          <a:lstStyle/>
          <a:p>
            <a:fld id="{EBE8D2AA-52BB-41B7-8C18-DDD3EEDDF611}" type="slidenum">
              <a:rPr lang="en-US" smtClean="0"/>
              <a:pPr/>
              <a:t>2</a:t>
            </a:fld>
            <a:endParaRPr lang="en-US"/>
          </a:p>
        </p:txBody>
      </p:sp>
    </p:spTree>
    <p:extLst>
      <p:ext uri="{BB962C8B-B14F-4D97-AF65-F5344CB8AC3E}">
        <p14:creationId xmlns:p14="http://schemas.microsoft.com/office/powerpoint/2010/main" val="799651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a:ln/>
        </p:spPr>
      </p:sp>
      <p:sp>
        <p:nvSpPr>
          <p:cNvPr id="75778" name="Notes Placeholder 2"/>
          <p:cNvSpPr>
            <a:spLocks noGrp="1"/>
          </p:cNvSpPr>
          <p:nvPr>
            <p:ph type="body" idx="1"/>
          </p:nvPr>
        </p:nvSpPr>
        <p:spPr>
          <a:noFill/>
          <a:ln/>
        </p:spPr>
        <p:txBody>
          <a:bodyPr/>
          <a:lstStyle/>
          <a:p>
            <a:r>
              <a:rPr lang="en-US" dirty="0" smtClean="0">
                <a:latin typeface="Calibri" pitchFamily="34" charset="0"/>
                <a:ea typeface="ＭＳ Ｐゴシック"/>
              </a:rPr>
              <a:t>Concurrent tandem catalysis (CTC)</a:t>
            </a:r>
            <a:r>
              <a:rPr lang="en-US" baseline="0" dirty="0" smtClean="0">
                <a:latin typeface="Calibri" pitchFamily="34" charset="0"/>
                <a:ea typeface="ＭＳ Ｐゴシック"/>
              </a:rPr>
              <a:t> is when two catalytic cycles are acting simultaneously in the same reaction vessel. In this example, the reaction being conducted is A to P through an intermediate B. In the CTC transformation, A is the substrate for the first catalytic cycle (red) governed by catalyst I, to product </a:t>
            </a:r>
            <a:r>
              <a:rPr lang="en-US" baseline="0" dirty="0" err="1" smtClean="0">
                <a:latin typeface="Calibri" pitchFamily="34" charset="0"/>
                <a:ea typeface="ＭＳ Ｐゴシック"/>
              </a:rPr>
              <a:t>product</a:t>
            </a:r>
            <a:r>
              <a:rPr lang="en-US" baseline="0" dirty="0" smtClean="0">
                <a:latin typeface="Calibri" pitchFamily="34" charset="0"/>
                <a:ea typeface="ＭＳ Ｐゴシック"/>
              </a:rPr>
              <a:t> B. Compound B in turn is the substrate for the second catalytic cycle and is turned into product P by catalyst II. </a:t>
            </a:r>
          </a:p>
          <a:p>
            <a:endParaRPr lang="en-US" baseline="0" dirty="0" smtClean="0">
              <a:latin typeface="Calibri" pitchFamily="34" charset="0"/>
              <a:ea typeface="ＭＳ Ｐゴシック"/>
            </a:endParaRPr>
          </a:p>
          <a:p>
            <a:r>
              <a:rPr lang="en-US" baseline="0" dirty="0" smtClean="0">
                <a:latin typeface="Calibri" pitchFamily="34" charset="0"/>
                <a:ea typeface="ＭＳ Ｐゴシック"/>
              </a:rPr>
              <a:t>The advantages of CTC are that compound B is not isolated and therefore eliminating an isolation/purification step in the synthetic procedure. The challenges of CTC are ensuring that all the species in the reaction vessel are compatible with each other and that the two desired transformations (A to B and B to P) occur in that order.</a:t>
            </a:r>
            <a:endParaRPr lang="en-US" dirty="0" smtClean="0">
              <a:latin typeface="Calibri" pitchFamily="34" charset="0"/>
              <a:ea typeface="ＭＳ Ｐゴシック"/>
            </a:endParaRPr>
          </a:p>
        </p:txBody>
      </p:sp>
      <p:sp>
        <p:nvSpPr>
          <p:cNvPr id="75779" name="Slide Number Placeholder 3"/>
          <p:cNvSpPr>
            <a:spLocks noGrp="1"/>
          </p:cNvSpPr>
          <p:nvPr>
            <p:ph type="sldNum" sz="quarter" idx="5"/>
          </p:nvPr>
        </p:nvSpPr>
        <p:spPr>
          <a:noFill/>
        </p:spPr>
        <p:txBody>
          <a:bodyPr/>
          <a:lstStyle/>
          <a:p>
            <a:fld id="{897C1E9A-24AE-4E42-A306-648C10528464}" type="slidenum">
              <a:rPr lang="en-US" smtClean="0">
                <a:ea typeface="ＭＳ Ｐゴシック"/>
                <a:cs typeface="ＭＳ Ｐゴシック"/>
              </a:rPr>
              <a:pPr/>
              <a:t>3</a:t>
            </a:fld>
            <a:endParaRPr lang="en-US" smtClean="0">
              <a:ea typeface="ＭＳ Ｐゴシック"/>
              <a:cs typeface="ＭＳ Ｐゴシック"/>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a:ln/>
        </p:spPr>
      </p:sp>
      <p:sp>
        <p:nvSpPr>
          <p:cNvPr id="75778" name="Notes Placeholder 2"/>
          <p:cNvSpPr>
            <a:spLocks noGrp="1"/>
          </p:cNvSpPr>
          <p:nvPr>
            <p:ph type="body" idx="1"/>
          </p:nvPr>
        </p:nvSpPr>
        <p:spPr>
          <a:noFill/>
          <a:ln/>
        </p:spPr>
        <p:txBody>
          <a:bodyPr/>
          <a:lstStyle/>
          <a:p>
            <a:r>
              <a:rPr lang="en-US" dirty="0" smtClean="0">
                <a:latin typeface="Calibri" pitchFamily="34" charset="0"/>
                <a:ea typeface="ＭＳ Ｐゴシック"/>
              </a:rPr>
              <a:t>Concurrent</a:t>
            </a:r>
            <a:r>
              <a:rPr lang="en-US" baseline="0" dirty="0" smtClean="0">
                <a:latin typeface="Calibri" pitchFamily="34" charset="0"/>
                <a:ea typeface="ＭＳ Ｐゴシック"/>
              </a:rPr>
              <a:t> tandem catalysis can be contrasted with another type of tandem catalysis, one-pot sequential tandem catalysis. Sequential tandem catalysis involves adding substrate A and catalyst I to the reaction vessel. Only after all of A has been transformed into compound B is catalyst II introduced.</a:t>
            </a:r>
          </a:p>
          <a:p>
            <a:endParaRPr lang="en-US" baseline="0" dirty="0" smtClean="0">
              <a:latin typeface="Calibri" pitchFamily="34" charset="0"/>
              <a:ea typeface="ＭＳ Ｐゴシック"/>
            </a:endParaRPr>
          </a:p>
          <a:p>
            <a:r>
              <a:rPr lang="en-US" baseline="0" dirty="0" smtClean="0">
                <a:latin typeface="Calibri" pitchFamily="34" charset="0"/>
                <a:ea typeface="ＭＳ Ｐゴシック"/>
              </a:rPr>
              <a:t>Note that the CTC process becomes similar to sequential tandem catalysis if the second catalytic step is much slower than the first such that a significant amount of compound B is formed before catalyst II transforms it into product P.</a:t>
            </a:r>
            <a:endParaRPr lang="en-US" dirty="0" smtClean="0">
              <a:latin typeface="Calibri" pitchFamily="34" charset="0"/>
              <a:ea typeface="ＭＳ Ｐゴシック"/>
            </a:endParaRPr>
          </a:p>
        </p:txBody>
      </p:sp>
      <p:sp>
        <p:nvSpPr>
          <p:cNvPr id="75779" name="Slide Number Placeholder 3"/>
          <p:cNvSpPr>
            <a:spLocks noGrp="1"/>
          </p:cNvSpPr>
          <p:nvPr>
            <p:ph type="sldNum" sz="quarter" idx="5"/>
          </p:nvPr>
        </p:nvSpPr>
        <p:spPr>
          <a:noFill/>
        </p:spPr>
        <p:txBody>
          <a:bodyPr/>
          <a:lstStyle/>
          <a:p>
            <a:fld id="{897C1E9A-24AE-4E42-A306-648C10528464}" type="slidenum">
              <a:rPr lang="en-US" smtClean="0">
                <a:ea typeface="ＭＳ Ｐゴシック"/>
                <a:cs typeface="ＭＳ Ｐゴシック"/>
              </a:rPr>
              <a:pPr/>
              <a:t>4</a:t>
            </a:fld>
            <a:endParaRPr lang="en-US" smtClean="0">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a:ln/>
        </p:spPr>
      </p:sp>
      <p:sp>
        <p:nvSpPr>
          <p:cNvPr id="75778" name="Notes Placeholder 2"/>
          <p:cNvSpPr>
            <a:spLocks noGrp="1"/>
          </p:cNvSpPr>
          <p:nvPr>
            <p:ph type="body" idx="1"/>
          </p:nvPr>
        </p:nvSpPr>
        <p:spPr>
          <a:noFill/>
          <a:ln/>
        </p:spPr>
        <p:txBody>
          <a:bodyPr/>
          <a:lstStyle/>
          <a:p>
            <a:r>
              <a:rPr lang="en-US" dirty="0" smtClean="0">
                <a:latin typeface="Calibri" pitchFamily="34" charset="0"/>
                <a:ea typeface="ＭＳ Ｐゴシック"/>
              </a:rPr>
              <a:t>When would CTC be especially</a:t>
            </a:r>
            <a:r>
              <a:rPr lang="en-US" baseline="0" dirty="0" smtClean="0">
                <a:latin typeface="Calibri" pitchFamily="34" charset="0"/>
                <a:ea typeface="ＭＳ Ｐゴシック"/>
              </a:rPr>
              <a:t> advantageous?</a:t>
            </a:r>
            <a:endParaRPr lang="en-US" dirty="0" smtClean="0">
              <a:latin typeface="Calibri" pitchFamily="34" charset="0"/>
              <a:ea typeface="ＭＳ Ｐゴシック"/>
            </a:endParaRPr>
          </a:p>
        </p:txBody>
      </p:sp>
      <p:sp>
        <p:nvSpPr>
          <p:cNvPr id="75779" name="Slide Number Placeholder 3"/>
          <p:cNvSpPr>
            <a:spLocks noGrp="1"/>
          </p:cNvSpPr>
          <p:nvPr>
            <p:ph type="sldNum" sz="quarter" idx="5"/>
          </p:nvPr>
        </p:nvSpPr>
        <p:spPr>
          <a:noFill/>
        </p:spPr>
        <p:txBody>
          <a:bodyPr/>
          <a:lstStyle/>
          <a:p>
            <a:fld id="{897C1E9A-24AE-4E42-A306-648C10528464}" type="slidenum">
              <a:rPr lang="en-US" smtClean="0">
                <a:ea typeface="ＭＳ Ｐゴシック"/>
                <a:cs typeface="ＭＳ Ｐゴシック"/>
              </a:rPr>
              <a:pPr/>
              <a:t>5</a:t>
            </a:fld>
            <a:endParaRPr lang="en-US" smtClean="0">
              <a:ea typeface="ＭＳ Ｐゴシック"/>
              <a:cs typeface="ＭＳ Ｐゴシック"/>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p:cNvSpPr>
          <p:nvPr>
            <p:ph type="sldImg"/>
          </p:nvPr>
        </p:nvSpPr>
        <p:spPr>
          <a:ln/>
        </p:spPr>
      </p:sp>
      <p:sp>
        <p:nvSpPr>
          <p:cNvPr id="75778" name="Notes Placeholder 2"/>
          <p:cNvSpPr>
            <a:spLocks noGrp="1"/>
          </p:cNvSpPr>
          <p:nvPr>
            <p:ph type="body" idx="1"/>
          </p:nvPr>
        </p:nvSpPr>
        <p:spPr>
          <a:noFill/>
          <a:ln/>
        </p:spPr>
        <p:txBody>
          <a:bodyPr/>
          <a:lstStyle/>
          <a:p>
            <a:r>
              <a:rPr lang="en-US" dirty="0" smtClean="0">
                <a:latin typeface="Calibri" pitchFamily="34" charset="0"/>
                <a:ea typeface="ＭＳ Ｐゴシック"/>
              </a:rPr>
              <a:t>A</a:t>
            </a:r>
            <a:r>
              <a:rPr lang="en-US" baseline="0" dirty="0" smtClean="0">
                <a:latin typeface="Calibri" pitchFamily="34" charset="0"/>
                <a:ea typeface="ＭＳ Ｐゴシック"/>
              </a:rPr>
              <a:t> situation where CTC would be advantageous is mentioned in the 2005 </a:t>
            </a:r>
            <a:r>
              <a:rPr lang="en-US" baseline="0" dirty="0" err="1" smtClean="0">
                <a:latin typeface="Calibri" pitchFamily="34" charset="0"/>
                <a:ea typeface="ＭＳ Ｐゴシック"/>
              </a:rPr>
              <a:t>Chem</a:t>
            </a:r>
            <a:r>
              <a:rPr lang="en-US" baseline="0" dirty="0" smtClean="0">
                <a:latin typeface="Calibri" pitchFamily="34" charset="0"/>
                <a:ea typeface="ＭＳ Ｐゴシック"/>
              </a:rPr>
              <a:t> Rev article on CTC. The authors point out that when the transformation of substrate A to intermediate B is an equilibrium that does not favor the formation of B, the presence of the second catalytic cycle where B is consumed to form product P should, through Le </a:t>
            </a:r>
            <a:r>
              <a:rPr lang="en-US" baseline="0" dirty="0" err="1" smtClean="0">
                <a:latin typeface="Calibri" pitchFamily="34" charset="0"/>
                <a:ea typeface="ＭＳ Ｐゴシック"/>
              </a:rPr>
              <a:t>Chatelier’s</a:t>
            </a:r>
            <a:r>
              <a:rPr lang="en-US" baseline="0" dirty="0" smtClean="0">
                <a:latin typeface="Calibri" pitchFamily="34" charset="0"/>
                <a:ea typeface="ＭＳ Ｐゴシック"/>
              </a:rPr>
              <a:t> principle, shift the equilibrium of the first step to completely consume substrate A.</a:t>
            </a:r>
            <a:endParaRPr lang="en-US" dirty="0" smtClean="0">
              <a:latin typeface="Calibri" pitchFamily="34" charset="0"/>
              <a:ea typeface="ＭＳ Ｐゴシック"/>
            </a:endParaRPr>
          </a:p>
        </p:txBody>
      </p:sp>
      <p:sp>
        <p:nvSpPr>
          <p:cNvPr id="75779" name="Slide Number Placeholder 3"/>
          <p:cNvSpPr>
            <a:spLocks noGrp="1"/>
          </p:cNvSpPr>
          <p:nvPr>
            <p:ph type="sldNum" sz="quarter" idx="5"/>
          </p:nvPr>
        </p:nvSpPr>
        <p:spPr>
          <a:noFill/>
        </p:spPr>
        <p:txBody>
          <a:bodyPr/>
          <a:lstStyle/>
          <a:p>
            <a:fld id="{897C1E9A-24AE-4E42-A306-648C10528464}" type="slidenum">
              <a:rPr lang="en-US" smtClean="0">
                <a:ea typeface="ＭＳ Ｐゴシック"/>
                <a:cs typeface="ＭＳ Ｐゴシック"/>
              </a:rPr>
              <a:pPr/>
              <a:t>6</a:t>
            </a:fld>
            <a:endParaRPr lang="en-US" smtClean="0">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a:ln/>
        </p:spPr>
        <p:txBody>
          <a:bodyPr/>
          <a:lstStyle/>
          <a:p>
            <a:r>
              <a:rPr lang="en-US" dirty="0" smtClean="0">
                <a:latin typeface="Calibri" pitchFamily="34" charset="0"/>
                <a:ea typeface="ＭＳ Ｐゴシック"/>
              </a:rPr>
              <a:t>An example of a</a:t>
            </a:r>
            <a:r>
              <a:rPr lang="en-US" baseline="0" dirty="0" smtClean="0">
                <a:latin typeface="Calibri" pitchFamily="34" charset="0"/>
                <a:ea typeface="ＭＳ Ｐゴシック"/>
              </a:rPr>
              <a:t> CTC methodology of this type can be found in the published work of Lin and MacArthur. They have developed a process where, in the first catalytic cycle (Reaction A), aryl chlorides and aryl bromides are transformed into a more reactive aryl iodide. This aryl iodide is in turn the substrate for Reaction B, a coupling reaction, to form a new product, </a:t>
            </a:r>
            <a:r>
              <a:rPr lang="en-US" baseline="0" dirty="0" err="1" smtClean="0">
                <a:latin typeface="Calibri" pitchFamily="34" charset="0"/>
                <a:ea typeface="ＭＳ Ｐゴシック"/>
              </a:rPr>
              <a:t>ArY</a:t>
            </a:r>
            <a:r>
              <a:rPr lang="en-US" baseline="0" dirty="0" smtClean="0">
                <a:latin typeface="Calibri" pitchFamily="34" charset="0"/>
                <a:ea typeface="ＭＳ Ｐゴシック"/>
              </a:rPr>
              <a:t>. To date, CTC </a:t>
            </a:r>
            <a:r>
              <a:rPr lang="en-US" baseline="0" dirty="0" err="1" smtClean="0">
                <a:latin typeface="Calibri" pitchFamily="34" charset="0"/>
                <a:ea typeface="ＭＳ Ｐゴシック"/>
              </a:rPr>
              <a:t>hydrodehalogenation</a:t>
            </a:r>
            <a:r>
              <a:rPr lang="en-US" baseline="0" dirty="0" smtClean="0">
                <a:latin typeface="Calibri" pitchFamily="34" charset="0"/>
                <a:ea typeface="ＭＳ Ｐゴシック"/>
              </a:rPr>
              <a:t> and CTC </a:t>
            </a:r>
            <a:r>
              <a:rPr lang="en-US" baseline="0" dirty="0" err="1" smtClean="0">
                <a:latin typeface="Calibri" pitchFamily="34" charset="0"/>
                <a:ea typeface="ＭＳ Ｐゴシック"/>
              </a:rPr>
              <a:t>cyanation</a:t>
            </a:r>
            <a:r>
              <a:rPr lang="en-US" baseline="0" dirty="0" smtClean="0">
                <a:latin typeface="Calibri" pitchFamily="34" charset="0"/>
                <a:ea typeface="ＭＳ Ｐゴシック"/>
              </a:rPr>
              <a:t> to form new C-H and C-C bonds, respectively.</a:t>
            </a:r>
            <a:endParaRPr lang="en-US" dirty="0" smtClean="0">
              <a:latin typeface="Calibri" pitchFamily="34" charset="0"/>
              <a:ea typeface="ＭＳ Ｐゴシック"/>
            </a:endParaRPr>
          </a:p>
        </p:txBody>
      </p:sp>
      <p:sp>
        <p:nvSpPr>
          <p:cNvPr id="24579" name="Slide Number Placeholder 3"/>
          <p:cNvSpPr>
            <a:spLocks noGrp="1"/>
          </p:cNvSpPr>
          <p:nvPr>
            <p:ph type="sldNum" sz="quarter" idx="5"/>
          </p:nvPr>
        </p:nvSpPr>
        <p:spPr>
          <a:noFill/>
        </p:spPr>
        <p:txBody>
          <a:bodyPr/>
          <a:lstStyle/>
          <a:p>
            <a:fld id="{BFC53232-ED5A-49AB-8BE2-7A77DAC77889}" type="slidenum">
              <a:rPr lang="en-US" smtClean="0">
                <a:ea typeface="ＭＳ Ｐゴシック"/>
                <a:cs typeface="ＭＳ Ｐゴシック"/>
              </a:rPr>
              <a:pPr/>
              <a:t>7</a:t>
            </a:fld>
            <a:endParaRPr lang="en-US"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B3516C-CEB2-414F-8293-2A3D70F47E37}" type="datetimeFigureOut">
              <a:rPr lang="en-US" smtClean="0"/>
              <a:pPr/>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B3516C-CEB2-414F-8293-2A3D70F47E37}" type="datetimeFigureOut">
              <a:rPr lang="en-US" smtClean="0"/>
              <a:pPr/>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B3516C-CEB2-414F-8293-2A3D70F47E37}" type="datetimeFigureOut">
              <a:rPr lang="en-US" smtClean="0"/>
              <a:pPr/>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B3516C-CEB2-414F-8293-2A3D70F47E37}" type="datetimeFigureOut">
              <a:rPr lang="en-US" smtClean="0"/>
              <a:pPr/>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B3516C-CEB2-414F-8293-2A3D70F47E37}" type="datetimeFigureOut">
              <a:rPr lang="en-US" smtClean="0"/>
              <a:pPr/>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B3516C-CEB2-414F-8293-2A3D70F47E37}" type="datetimeFigureOut">
              <a:rPr lang="en-US" smtClean="0"/>
              <a:pPr/>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B3516C-CEB2-414F-8293-2A3D70F47E37}" type="datetimeFigureOut">
              <a:rPr lang="en-US" smtClean="0"/>
              <a:pPr/>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B3516C-CEB2-414F-8293-2A3D70F47E37}" type="datetimeFigureOut">
              <a:rPr lang="en-US" smtClean="0"/>
              <a:pPr/>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B3516C-CEB2-414F-8293-2A3D70F47E37}" type="datetimeFigureOut">
              <a:rPr lang="en-US" smtClean="0"/>
              <a:pPr/>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B3516C-CEB2-414F-8293-2A3D70F47E37}" type="datetimeFigureOut">
              <a:rPr lang="en-US" smtClean="0"/>
              <a:pPr/>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B3516C-CEB2-414F-8293-2A3D70F47E37}" type="datetimeFigureOut">
              <a:rPr lang="en-US" smtClean="0"/>
              <a:pPr/>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54524B-3613-4116-8377-4EB8F79B8E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3516C-CEB2-414F-8293-2A3D70F47E37}" type="datetimeFigureOut">
              <a:rPr lang="en-US" smtClean="0"/>
              <a:pPr/>
              <a:t>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4524B-3613-4116-8377-4EB8F79B8E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onicviper.or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xml"/><Relationship Id="rId7" Type="http://schemas.openxmlformats.org/officeDocument/2006/relationships/image" Target="../media/image4.e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emf"/><Relationship Id="rId10" Type="http://schemas.openxmlformats.org/officeDocument/2006/relationships/image" Target="../media/image2.png"/><Relationship Id="rId4" Type="http://schemas.openxmlformats.org/officeDocument/2006/relationships/oleObject" Target="../embeddings/oleObject1.bin"/><Relationship Id="rId9" Type="http://schemas.openxmlformats.org/officeDocument/2006/relationships/image" Target="../media/image5.e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3.xml"/><Relationship Id="rId7" Type="http://schemas.openxmlformats.org/officeDocument/2006/relationships/image" Target="../media/image4.e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3.emf"/><Relationship Id="rId10" Type="http://schemas.openxmlformats.org/officeDocument/2006/relationships/image" Target="../media/image2.png"/><Relationship Id="rId4" Type="http://schemas.openxmlformats.org/officeDocument/2006/relationships/oleObject" Target="../embeddings/oleObject4.bin"/><Relationship Id="rId9" Type="http://schemas.openxmlformats.org/officeDocument/2006/relationships/image" Target="../media/image5.e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4.xml"/><Relationship Id="rId7" Type="http://schemas.openxmlformats.org/officeDocument/2006/relationships/image" Target="../media/image4.e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3.emf"/><Relationship Id="rId10" Type="http://schemas.openxmlformats.org/officeDocument/2006/relationships/image" Target="../media/image2.png"/><Relationship Id="rId4" Type="http://schemas.openxmlformats.org/officeDocument/2006/relationships/oleObject" Target="../embeddings/oleObject7.bin"/><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5.xml"/><Relationship Id="rId7" Type="http://schemas.openxmlformats.org/officeDocument/2006/relationships/image" Target="../media/image4.emf"/><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image" Target="../media/image3.emf"/><Relationship Id="rId10" Type="http://schemas.openxmlformats.org/officeDocument/2006/relationships/image" Target="../media/image2.png"/><Relationship Id="rId4" Type="http://schemas.openxmlformats.org/officeDocument/2006/relationships/oleObject" Target="../embeddings/oleObject10.bin"/><Relationship Id="rId9" Type="http://schemas.openxmlformats.org/officeDocument/2006/relationships/image" Target="../media/image5.e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6.xml"/><Relationship Id="rId7" Type="http://schemas.openxmlformats.org/officeDocument/2006/relationships/image" Target="../media/image3.emf"/><Relationship Id="rId12"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14.bin"/><Relationship Id="rId11" Type="http://schemas.openxmlformats.org/officeDocument/2006/relationships/image" Target="../media/image5.emf"/><Relationship Id="rId5" Type="http://schemas.openxmlformats.org/officeDocument/2006/relationships/image" Target="../media/image6.e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143000"/>
          </a:xfrm>
        </p:spPr>
        <p:txBody>
          <a:bodyPr>
            <a:normAutofit fontScale="90000"/>
          </a:bodyPr>
          <a:lstStyle/>
          <a:p>
            <a:r>
              <a:rPr lang="en-US" dirty="0" smtClean="0"/>
              <a:t>Five Slides about</a:t>
            </a:r>
            <a:br>
              <a:rPr lang="en-US" dirty="0" smtClean="0"/>
            </a:br>
            <a:r>
              <a:rPr lang="en-US" dirty="0" smtClean="0"/>
              <a:t>Concurrent Tandem Catalysis</a:t>
            </a:r>
            <a:endParaRPr lang="en-US" dirty="0"/>
          </a:p>
        </p:txBody>
      </p:sp>
      <p:sp>
        <p:nvSpPr>
          <p:cNvPr id="3" name="TextBox 2"/>
          <p:cNvSpPr txBox="1"/>
          <p:nvPr/>
        </p:nvSpPr>
        <p:spPr>
          <a:xfrm>
            <a:off x="3108779" y="4182070"/>
            <a:ext cx="2926442" cy="923330"/>
          </a:xfrm>
          <a:prstGeom prst="rect">
            <a:avLst/>
          </a:prstGeom>
          <a:noFill/>
        </p:spPr>
        <p:txBody>
          <a:bodyPr wrap="none" rtlCol="0">
            <a:spAutoFit/>
          </a:bodyPr>
          <a:lstStyle/>
          <a:p>
            <a:pPr algn="ctr"/>
            <a:r>
              <a:rPr lang="en-US" dirty="0" smtClean="0"/>
              <a:t>Shirley Lin</a:t>
            </a:r>
          </a:p>
          <a:p>
            <a:pPr algn="ctr"/>
            <a:r>
              <a:rPr lang="en-US" dirty="0" smtClean="0"/>
              <a:t>Department of Chemistry</a:t>
            </a:r>
          </a:p>
          <a:p>
            <a:pPr algn="ctr"/>
            <a:r>
              <a:rPr lang="en-US" dirty="0" smtClean="0"/>
              <a:t>United States Naval Academy</a:t>
            </a:r>
            <a:endParaRPr lang="en-US" dirty="0"/>
          </a:p>
        </p:txBody>
      </p:sp>
      <p:sp>
        <p:nvSpPr>
          <p:cNvPr id="4" name="TextBox 3"/>
          <p:cNvSpPr txBox="1"/>
          <p:nvPr/>
        </p:nvSpPr>
        <p:spPr>
          <a:xfrm>
            <a:off x="381000" y="5969169"/>
            <a:ext cx="8458200" cy="507831"/>
          </a:xfrm>
          <a:prstGeom prst="rect">
            <a:avLst/>
          </a:prstGeom>
          <a:noFill/>
        </p:spPr>
        <p:txBody>
          <a:bodyPr wrap="square" rtlCol="0">
            <a:spAutoFit/>
          </a:bodyPr>
          <a:lstStyle/>
          <a:p>
            <a:pPr algn="ctr"/>
            <a:r>
              <a:rPr lang="en-US" sz="900" dirty="0" smtClean="0"/>
              <a:t>Created by Shirley Lin, United States Naval Academy. Posted on </a:t>
            </a:r>
            <a:r>
              <a:rPr lang="en-US" sz="900" dirty="0" smtClean="0">
                <a:hlinkClick r:id="rId2"/>
              </a:rPr>
              <a:t>www.ionicviper.org</a:t>
            </a:r>
            <a:r>
              <a:rPr lang="en-US" sz="900" dirty="0" smtClean="0"/>
              <a:t> </a:t>
            </a:r>
            <a:r>
              <a:rPr lang="en-US" sz="900" smtClean="0"/>
              <a:t>on July 3 2014.</a:t>
            </a:r>
            <a:endParaRPr lang="en-US" sz="900" dirty="0" smtClean="0"/>
          </a:p>
          <a:p>
            <a:pPr algn="ctr"/>
            <a:r>
              <a:rPr lang="en-US" sz="900" dirty="0" smtClean="0"/>
              <a:t>Copyright Shirley Lin 2014. This work is licensed under the Creative Commons Attribution Non-commercial Share Alike License. To view a copy of this license visit http://creativecommons.org/licenses/by-nc-sa/3.0/</a:t>
            </a:r>
            <a:endParaRPr lang="en-US" sz="9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ext Box 2"/>
          <p:cNvSpPr txBox="1">
            <a:spLocks noChangeArrowheads="1"/>
          </p:cNvSpPr>
          <p:nvPr/>
        </p:nvSpPr>
        <p:spPr bwMode="auto">
          <a:xfrm>
            <a:off x="297180" y="205740"/>
            <a:ext cx="8458200" cy="590929"/>
          </a:xfrm>
          <a:prstGeom prst="rect">
            <a:avLst/>
          </a:prstGeom>
          <a:noFill/>
          <a:ln w="9525">
            <a:noFill/>
            <a:miter lim="800000"/>
            <a:headEnd/>
            <a:tailEnd/>
          </a:ln>
        </p:spPr>
        <p:txBody>
          <a:bodyPr lIns="91439" tIns="45719" rIns="91439" bIns="45719">
            <a:spAutoFit/>
          </a:bodyPr>
          <a:lstStyle/>
          <a:p>
            <a:pPr algn="ctr"/>
            <a:r>
              <a:rPr lang="en-US" sz="3200" b="1" dirty="0">
                <a:latin typeface="Arial" pitchFamily="34" charset="0"/>
                <a:cs typeface="Arial" pitchFamily="34" charset="0"/>
              </a:rPr>
              <a:t>Catalytic Cycle </a:t>
            </a:r>
          </a:p>
        </p:txBody>
      </p:sp>
      <p:pic>
        <p:nvPicPr>
          <p:cNvPr id="79874" name="Picture 6"/>
          <p:cNvPicPr>
            <a:picLocks noChangeAspect="1" noChangeArrowheads="1"/>
          </p:cNvPicPr>
          <p:nvPr/>
        </p:nvPicPr>
        <p:blipFill>
          <a:blip r:embed="rId3" cstate="print"/>
          <a:srcRect/>
          <a:stretch>
            <a:fillRect/>
          </a:stretch>
        </p:blipFill>
        <p:spPr bwMode="auto">
          <a:xfrm>
            <a:off x="525780" y="1234440"/>
            <a:ext cx="4561999" cy="4937760"/>
          </a:xfrm>
          <a:prstGeom prst="rect">
            <a:avLst/>
          </a:prstGeom>
          <a:noFill/>
          <a:ln w="9525">
            <a:noFill/>
            <a:miter lim="800000"/>
            <a:headEnd/>
            <a:tailEnd/>
          </a:ln>
        </p:spPr>
      </p:pic>
      <p:sp>
        <p:nvSpPr>
          <p:cNvPr id="79875" name="TextBox 1"/>
          <p:cNvSpPr txBox="1">
            <a:spLocks noChangeArrowheads="1"/>
          </p:cNvSpPr>
          <p:nvPr/>
        </p:nvSpPr>
        <p:spPr bwMode="auto">
          <a:xfrm>
            <a:off x="4983480" y="2125980"/>
            <a:ext cx="4056221" cy="2791533"/>
          </a:xfrm>
          <a:prstGeom prst="rect">
            <a:avLst/>
          </a:prstGeom>
          <a:noFill/>
          <a:ln w="9525">
            <a:noFill/>
            <a:miter lim="800000"/>
            <a:headEnd/>
            <a:tailEnd/>
          </a:ln>
        </p:spPr>
        <p:txBody>
          <a:bodyPr lIns="82296" tIns="41148" rIns="82296" bIns="41148">
            <a:spAutoFit/>
          </a:bodyPr>
          <a:lstStyle/>
          <a:p>
            <a:pPr marL="257175" indent="-257175">
              <a:buFont typeface="Arial" charset="0"/>
              <a:buChar char="•"/>
            </a:pPr>
            <a:r>
              <a:rPr lang="en-US" sz="2200" dirty="0">
                <a:latin typeface="Arial" pitchFamily="34" charset="0"/>
                <a:cs typeface="Arial" pitchFamily="34" charset="0"/>
              </a:rPr>
              <a:t>Reactants/products enter and leave the cycle via arrows</a:t>
            </a:r>
          </a:p>
          <a:p>
            <a:pPr marL="257175" indent="-257175">
              <a:buFont typeface="Arial" charset="0"/>
              <a:buChar char="•"/>
            </a:pPr>
            <a:endParaRPr lang="en-US" sz="2200" dirty="0">
              <a:latin typeface="Arial" pitchFamily="34" charset="0"/>
              <a:cs typeface="Arial" pitchFamily="34" charset="0"/>
            </a:endParaRPr>
          </a:p>
          <a:p>
            <a:pPr marL="257175" indent="-257175">
              <a:buFont typeface="Arial" charset="0"/>
              <a:buChar char="•"/>
            </a:pPr>
            <a:r>
              <a:rPr lang="en-US" sz="2200" dirty="0">
                <a:latin typeface="Arial" pitchFamily="34" charset="0"/>
                <a:cs typeface="Arial" pitchFamily="34" charset="0"/>
              </a:rPr>
              <a:t>Intermediates contained within the cycle</a:t>
            </a:r>
          </a:p>
          <a:p>
            <a:pPr marL="257175" indent="-257175">
              <a:buFont typeface="Arial" charset="0"/>
              <a:buChar char="•"/>
            </a:pPr>
            <a:endParaRPr lang="en-US" sz="2200" dirty="0">
              <a:latin typeface="Arial" pitchFamily="34" charset="0"/>
              <a:cs typeface="Arial" pitchFamily="34" charset="0"/>
            </a:endParaRPr>
          </a:p>
          <a:p>
            <a:pPr marL="257175" indent="-257175">
              <a:buFont typeface="Arial" charset="0"/>
              <a:buChar char="•"/>
            </a:pPr>
            <a:r>
              <a:rPr lang="en-US" sz="2200" dirty="0">
                <a:latin typeface="Arial" pitchFamily="34" charset="0"/>
                <a:cs typeface="Arial" pitchFamily="34" charset="0"/>
              </a:rPr>
              <a:t>Catalyst is reformed </a:t>
            </a:r>
          </a:p>
        </p:txBody>
      </p:sp>
      <p:pic>
        <p:nvPicPr>
          <p:cNvPr id="5" name="Picture 2" descr="http://i.creativecommons.org/l/by-nc-sa/3.0/88x31.png"/>
          <p:cNvPicPr>
            <a:picLocks noChangeAspect="1" noChangeArrowheads="1"/>
          </p:cNvPicPr>
          <p:nvPr/>
        </p:nvPicPr>
        <p:blipFill>
          <a:blip r:embed="rId4" cstate="print"/>
          <a:srcRect/>
          <a:stretch>
            <a:fillRect/>
          </a:stretch>
        </p:blipFill>
        <p:spPr bwMode="auto">
          <a:xfrm>
            <a:off x="228600" y="6324600"/>
            <a:ext cx="838200" cy="295275"/>
          </a:xfrm>
          <a:prstGeom prst="rect">
            <a:avLst/>
          </a:prstGeom>
          <a:noFill/>
        </p:spPr>
      </p:pic>
    </p:spTree>
    <p:extLst>
      <p:ext uri="{BB962C8B-B14F-4D97-AF65-F5344CB8AC3E}">
        <p14:creationId xmlns:p14="http://schemas.microsoft.com/office/powerpoint/2010/main" val="3653005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0"/>
            <a:ext cx="8229600" cy="1143000"/>
          </a:xfrm>
        </p:spPr>
        <p:txBody>
          <a:bodyPr rtlCol="0">
            <a:normAutofit/>
          </a:bodyPr>
          <a:lstStyle/>
          <a:p>
            <a:pPr defTabSz="914391">
              <a:defRPr/>
            </a:pPr>
            <a:r>
              <a:rPr lang="en-US" sz="3200" b="1" dirty="0">
                <a:latin typeface="Arial" pitchFamily="34" charset="0"/>
                <a:ea typeface="ＭＳ Ｐゴシック" pitchFamily="34" charset="-128"/>
                <a:cs typeface="Arial" pitchFamily="34" charset="0"/>
              </a:rPr>
              <a:t>Concurrent Tandem Catalysis (CTC)</a:t>
            </a:r>
            <a:endParaRPr lang="en-US" sz="3200" dirty="0">
              <a:latin typeface="Arial" pitchFamily="34" charset="0"/>
              <a:ea typeface="ＭＳ Ｐゴシック" pitchFamily="34" charset="-128"/>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581326557"/>
              </p:ext>
            </p:extLst>
          </p:nvPr>
        </p:nvGraphicFramePr>
        <p:xfrm>
          <a:off x="114300" y="4191000"/>
          <a:ext cx="8902826" cy="1732026"/>
        </p:xfrm>
        <a:graphic>
          <a:graphicData uri="http://schemas.openxmlformats.org/drawingml/2006/table">
            <a:tbl>
              <a:tblPr firstRow="1" bandRow="1">
                <a:tableStyleId>{5C22544A-7EE6-4342-B048-85BDC9FD1C3A}</a:tableStyleId>
              </a:tblPr>
              <a:tblGrid>
                <a:gridCol w="4451413">
                  <a:extLst>
                    <a:ext uri="{9D8B030D-6E8A-4147-A177-3AD203B41FA5}">
                      <a16:colId xmlns:a16="http://schemas.microsoft.com/office/drawing/2014/main" val="20000"/>
                    </a:ext>
                  </a:extLst>
                </a:gridCol>
                <a:gridCol w="4451413">
                  <a:extLst>
                    <a:ext uri="{9D8B030D-6E8A-4147-A177-3AD203B41FA5}">
                      <a16:colId xmlns:a16="http://schemas.microsoft.com/office/drawing/2014/main" val="20001"/>
                    </a:ext>
                  </a:extLst>
                </a:gridCol>
              </a:tblGrid>
              <a:tr h="430530">
                <a:tc>
                  <a:txBody>
                    <a:bodyPr/>
                    <a:lstStyle/>
                    <a:p>
                      <a:pPr algn="ctr"/>
                      <a:r>
                        <a:rPr lang="en-US" sz="2000" dirty="0" smtClean="0">
                          <a:solidFill>
                            <a:schemeClr val="tx1"/>
                          </a:solidFill>
                        </a:rPr>
                        <a:t>Advantages </a:t>
                      </a:r>
                      <a:endParaRPr lang="en-US" sz="2000" dirty="0">
                        <a:solidFill>
                          <a:schemeClr val="tx1"/>
                        </a:solidFill>
                      </a:endParaRPr>
                    </a:p>
                  </a:txBody>
                  <a:tcPr marL="82296" marR="82296" marT="41148" marB="41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smtClean="0">
                          <a:solidFill>
                            <a:schemeClr val="tx1"/>
                          </a:solidFill>
                        </a:rPr>
                        <a:t>Challenges </a:t>
                      </a:r>
                      <a:r>
                        <a:rPr lang="en-US" sz="2000" baseline="0" dirty="0" smtClean="0">
                          <a:solidFill>
                            <a:schemeClr val="tx1"/>
                          </a:solidFill>
                        </a:rPr>
                        <a:t> </a:t>
                      </a:r>
                      <a:endParaRPr lang="en-US" sz="2000" dirty="0">
                        <a:solidFill>
                          <a:schemeClr val="tx1"/>
                        </a:solidFill>
                      </a:endParaRPr>
                    </a:p>
                  </a:txBody>
                  <a:tcPr marL="82296" marR="82296" marT="41148" marB="41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289304">
                <a:tc>
                  <a:txBody>
                    <a:bodyPr/>
                    <a:lstStyle/>
                    <a:p>
                      <a:pPr algn="ctr">
                        <a:buFont typeface="Arial" pitchFamily="34" charset="0"/>
                        <a:buChar char="•"/>
                      </a:pPr>
                      <a:r>
                        <a:rPr lang="en-US" sz="2000" dirty="0" smtClean="0"/>
                        <a:t>No</a:t>
                      </a:r>
                      <a:r>
                        <a:rPr lang="en-US" sz="2000" baseline="0" dirty="0" smtClean="0"/>
                        <a:t> isolation of product B </a:t>
                      </a:r>
                    </a:p>
                    <a:p>
                      <a:pPr algn="ctr">
                        <a:buFont typeface="Arial" pitchFamily="34" charset="0"/>
                        <a:buChar char="•"/>
                      </a:pPr>
                      <a:r>
                        <a:rPr lang="en-US" sz="2000" baseline="0" dirty="0" smtClean="0"/>
                        <a:t>Reduction in waste, cost, energy</a:t>
                      </a:r>
                    </a:p>
                    <a:p>
                      <a:pPr marL="342900" indent="-342900" algn="ctr">
                        <a:buFont typeface="Arial" pitchFamily="34" charset="0"/>
                        <a:buChar char="•"/>
                      </a:pPr>
                      <a:endParaRPr lang="en-US" sz="2000" dirty="0"/>
                    </a:p>
                  </a:txBody>
                  <a:tcPr marL="82296" marR="82296" marT="41148" marB="41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buFont typeface="Arial" pitchFamily="34" charset="0"/>
                        <a:buChar char="•"/>
                      </a:pPr>
                      <a:r>
                        <a:rPr lang="en-US" sz="2000" dirty="0" smtClean="0"/>
                        <a:t>Compatibility</a:t>
                      </a:r>
                      <a:r>
                        <a:rPr lang="en-US" sz="2000" baseline="0" dirty="0" smtClean="0"/>
                        <a:t> of catalysts with each other and all species</a:t>
                      </a:r>
                    </a:p>
                    <a:p>
                      <a:pPr algn="ctr">
                        <a:buFont typeface="Arial" pitchFamily="34" charset="0"/>
                        <a:buNone/>
                      </a:pPr>
                      <a:r>
                        <a:rPr lang="en-US" sz="2000" baseline="0" dirty="0" smtClean="0"/>
                        <a:t>(</a:t>
                      </a:r>
                      <a:r>
                        <a:rPr lang="en-US" sz="2000" baseline="0" dirty="0" smtClean="0">
                          <a:solidFill>
                            <a:schemeClr val="tx1"/>
                          </a:solidFill>
                        </a:rPr>
                        <a:t>reactants</a:t>
                      </a:r>
                      <a:r>
                        <a:rPr lang="en-US" sz="2000" baseline="0" dirty="0" smtClean="0"/>
                        <a:t>, </a:t>
                      </a:r>
                      <a:r>
                        <a:rPr lang="en-US" sz="2000" baseline="0" dirty="0" smtClean="0">
                          <a:solidFill>
                            <a:srgbClr val="FF0000"/>
                          </a:solidFill>
                        </a:rPr>
                        <a:t>intermediates</a:t>
                      </a:r>
                      <a:r>
                        <a:rPr lang="en-US" sz="2000" baseline="0" dirty="0" smtClean="0">
                          <a:solidFill>
                            <a:schemeClr val="tx1"/>
                          </a:solidFill>
                        </a:rPr>
                        <a:t>,</a:t>
                      </a:r>
                      <a:r>
                        <a:rPr lang="en-US" sz="2000" baseline="0" dirty="0" smtClean="0">
                          <a:solidFill>
                            <a:srgbClr val="00B050"/>
                          </a:solidFill>
                        </a:rPr>
                        <a:t> </a:t>
                      </a:r>
                      <a:r>
                        <a:rPr lang="en-US" sz="2000" baseline="0" dirty="0" smtClean="0">
                          <a:solidFill>
                            <a:srgbClr val="0070C0"/>
                          </a:solidFill>
                        </a:rPr>
                        <a:t>products</a:t>
                      </a:r>
                      <a:r>
                        <a:rPr lang="en-US" sz="2000" baseline="0" dirty="0" smtClean="0"/>
                        <a:t>) </a:t>
                      </a:r>
                    </a:p>
                    <a:p>
                      <a:pPr algn="ctr">
                        <a:buFont typeface="Arial" pitchFamily="34" charset="0"/>
                        <a:buChar char="•"/>
                      </a:pPr>
                      <a:r>
                        <a:rPr lang="en-US" sz="2000" baseline="0" dirty="0" smtClean="0"/>
                        <a:t>Reaction sequence selectivity </a:t>
                      </a:r>
                      <a:endParaRPr lang="en-US" sz="2000" dirty="0"/>
                    </a:p>
                  </a:txBody>
                  <a:tcPr marL="82296" marR="82296" marT="41148" marB="411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TextBox 2"/>
          <p:cNvSpPr txBox="1"/>
          <p:nvPr/>
        </p:nvSpPr>
        <p:spPr>
          <a:xfrm>
            <a:off x="1646290" y="3644893"/>
            <a:ext cx="5346913" cy="421654"/>
          </a:xfrm>
          <a:prstGeom prst="rect">
            <a:avLst/>
          </a:prstGeom>
          <a:noFill/>
        </p:spPr>
        <p:txBody>
          <a:bodyPr wrap="none" lIns="82296" tIns="41148" rIns="82296" bIns="41148" rtlCol="0">
            <a:spAutoFit/>
          </a:bodyPr>
          <a:lstStyle/>
          <a:p>
            <a:r>
              <a:rPr lang="en-US" sz="2200" dirty="0"/>
              <a:t>Two catalytic cycles operating simultaneously</a:t>
            </a:r>
          </a:p>
        </p:txBody>
      </p:sp>
      <p:graphicFrame>
        <p:nvGraphicFramePr>
          <p:cNvPr id="4" name="Object 3"/>
          <p:cNvGraphicFramePr>
            <a:graphicFrameLocks noChangeAspect="1"/>
          </p:cNvGraphicFramePr>
          <p:nvPr>
            <p:extLst>
              <p:ext uri="{D42A27DB-BD31-4B8C-83A1-F6EECF244321}">
                <p14:modId xmlns:p14="http://schemas.microsoft.com/office/powerpoint/2010/main" val="1495844910"/>
              </p:ext>
            </p:extLst>
          </p:nvPr>
        </p:nvGraphicFramePr>
        <p:xfrm>
          <a:off x="1965960" y="1066800"/>
          <a:ext cx="2030254" cy="2057400"/>
        </p:xfrm>
        <a:graphic>
          <a:graphicData uri="http://schemas.openxmlformats.org/presentationml/2006/ole">
            <mc:AlternateContent xmlns:mc="http://schemas.openxmlformats.org/markup-compatibility/2006">
              <mc:Choice xmlns:v="urn:schemas-microsoft-com:vml" Requires="v">
                <p:oleObj spid="_x0000_s1059" name="CS ChemDraw Drawing" r:id="rId4" imgW="580373" imgH="589535" progId="ChemDraw.Document.6.0">
                  <p:embed/>
                </p:oleObj>
              </mc:Choice>
              <mc:Fallback>
                <p:oleObj name="CS ChemDraw Drawing" r:id="rId4" imgW="580373" imgH="589535" progId="ChemDraw.Document.6.0">
                  <p:embed/>
                  <p:pic>
                    <p:nvPicPr>
                      <p:cNvPr id="0" name=""/>
                      <p:cNvPicPr/>
                      <p:nvPr/>
                    </p:nvPicPr>
                    <p:blipFill>
                      <a:blip r:embed="rId5"/>
                      <a:stretch>
                        <a:fillRect/>
                      </a:stretch>
                    </p:blipFill>
                    <p:spPr>
                      <a:xfrm>
                        <a:off x="1965960" y="1066800"/>
                        <a:ext cx="2030254" cy="20574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116352717"/>
              </p:ext>
            </p:extLst>
          </p:nvPr>
        </p:nvGraphicFramePr>
        <p:xfrm>
          <a:off x="1110139" y="1609725"/>
          <a:ext cx="6635115" cy="1515904"/>
        </p:xfrm>
        <a:graphic>
          <a:graphicData uri="http://schemas.openxmlformats.org/presentationml/2006/ole">
            <mc:AlternateContent xmlns:mc="http://schemas.openxmlformats.org/markup-compatibility/2006">
              <mc:Choice xmlns:v="urn:schemas-microsoft-com:vml" Requires="v">
                <p:oleObj spid="_x0000_s1060" name="CS ChemDraw Drawing" r:id="rId6" imgW="1988384" imgH="454028" progId="ChemDraw.Document.6.0">
                  <p:embed/>
                </p:oleObj>
              </mc:Choice>
              <mc:Fallback>
                <p:oleObj name="CS ChemDraw Drawing" r:id="rId6" imgW="1988384" imgH="454028" progId="ChemDraw.Document.6.0">
                  <p:embed/>
                  <p:pic>
                    <p:nvPicPr>
                      <p:cNvPr id="0" name=""/>
                      <p:cNvPicPr/>
                      <p:nvPr/>
                    </p:nvPicPr>
                    <p:blipFill>
                      <a:blip r:embed="rId7"/>
                      <a:stretch>
                        <a:fillRect/>
                      </a:stretch>
                    </p:blipFill>
                    <p:spPr>
                      <a:xfrm>
                        <a:off x="1110139" y="1609725"/>
                        <a:ext cx="6635115" cy="1515904"/>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124528822"/>
              </p:ext>
            </p:extLst>
          </p:nvPr>
        </p:nvGraphicFramePr>
        <p:xfrm>
          <a:off x="4709160" y="1478280"/>
          <a:ext cx="2030254" cy="2057400"/>
        </p:xfrm>
        <a:graphic>
          <a:graphicData uri="http://schemas.openxmlformats.org/presentationml/2006/ole">
            <mc:AlternateContent xmlns:mc="http://schemas.openxmlformats.org/markup-compatibility/2006">
              <mc:Choice xmlns:v="urn:schemas-microsoft-com:vml" Requires="v">
                <p:oleObj spid="_x0000_s1061" name="CS ChemDraw Drawing" r:id="rId8" imgW="580373" imgH="589535" progId="ChemDraw.Document.6.0">
                  <p:embed/>
                </p:oleObj>
              </mc:Choice>
              <mc:Fallback>
                <p:oleObj name="CS ChemDraw Drawing" r:id="rId8" imgW="580373" imgH="589535" progId="ChemDraw.Document.6.0">
                  <p:embed/>
                  <p:pic>
                    <p:nvPicPr>
                      <p:cNvPr id="0" name=""/>
                      <p:cNvPicPr>
                        <a:picLocks noChangeAspect="1" noChangeArrowheads="1"/>
                      </p:cNvPicPr>
                      <p:nvPr/>
                    </p:nvPicPr>
                    <p:blipFill>
                      <a:blip r:embed="rId9"/>
                      <a:srcRect/>
                      <a:stretch>
                        <a:fillRect/>
                      </a:stretch>
                    </p:blipFill>
                    <p:spPr bwMode="auto">
                      <a:xfrm>
                        <a:off x="4709160" y="1478280"/>
                        <a:ext cx="2030254"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ectangle 7"/>
          <p:cNvSpPr/>
          <p:nvPr/>
        </p:nvSpPr>
        <p:spPr>
          <a:xfrm>
            <a:off x="5675985" y="6475041"/>
            <a:ext cx="3299365" cy="360099"/>
          </a:xfrm>
          <a:prstGeom prst="rect">
            <a:avLst/>
          </a:prstGeom>
        </p:spPr>
        <p:txBody>
          <a:bodyPr wrap="none" lIns="82296" tIns="41148" rIns="82296" bIns="41148">
            <a:spAutoFit/>
          </a:bodyPr>
          <a:lstStyle/>
          <a:p>
            <a:pPr algn="r"/>
            <a:r>
              <a:rPr lang="en-US" i="1" dirty="0" smtClean="0"/>
              <a:t>Chem</a:t>
            </a:r>
            <a:r>
              <a:rPr lang="en-US" i="1" dirty="0"/>
              <a:t>. Rev</a:t>
            </a:r>
            <a:r>
              <a:rPr lang="en-US" dirty="0"/>
              <a:t>. </a:t>
            </a:r>
            <a:r>
              <a:rPr lang="en-US" b="1" dirty="0"/>
              <a:t>2005</a:t>
            </a:r>
            <a:r>
              <a:rPr lang="en-US" dirty="0"/>
              <a:t>, </a:t>
            </a:r>
            <a:r>
              <a:rPr lang="en-US" i="1" dirty="0"/>
              <a:t>105</a:t>
            </a:r>
            <a:r>
              <a:rPr lang="en-US" dirty="0"/>
              <a:t>, 1001-1020</a:t>
            </a:r>
          </a:p>
        </p:txBody>
      </p:sp>
      <p:pic>
        <p:nvPicPr>
          <p:cNvPr id="9" name="Picture 2" descr="http://i.creativecommons.org/l/by-nc-sa/3.0/88x31.png"/>
          <p:cNvPicPr>
            <a:picLocks noChangeAspect="1" noChangeArrowheads="1"/>
          </p:cNvPicPr>
          <p:nvPr/>
        </p:nvPicPr>
        <p:blipFill>
          <a:blip r:embed="rId10" cstate="print"/>
          <a:srcRect/>
          <a:stretch>
            <a:fillRect/>
          </a:stretch>
        </p:blipFill>
        <p:spPr bwMode="auto">
          <a:xfrm>
            <a:off x="4114800" y="6501135"/>
            <a:ext cx="838200" cy="295275"/>
          </a:xfrm>
          <a:prstGeom prst="rect">
            <a:avLst/>
          </a:prstGeom>
          <a:noFill/>
        </p:spPr>
      </p:pic>
      <p:sp>
        <p:nvSpPr>
          <p:cNvPr id="2" name="TextBox 1"/>
          <p:cNvSpPr txBox="1"/>
          <p:nvPr/>
        </p:nvSpPr>
        <p:spPr>
          <a:xfrm>
            <a:off x="226512" y="5911658"/>
            <a:ext cx="8917488" cy="400110"/>
          </a:xfrm>
          <a:prstGeom prst="rect">
            <a:avLst/>
          </a:prstGeom>
          <a:noFill/>
        </p:spPr>
        <p:txBody>
          <a:bodyPr wrap="square" rtlCol="0">
            <a:spAutoFit/>
          </a:bodyPr>
          <a:lstStyle/>
          <a:p>
            <a:pPr algn="ctr"/>
            <a:r>
              <a:rPr lang="en-US" sz="2000" dirty="0" smtClean="0"/>
              <a:t>CTC can also be categorized as a type of</a:t>
            </a:r>
            <a:r>
              <a:rPr lang="en-US" sz="2000" b="1" i="1" dirty="0" smtClean="0"/>
              <a:t> relay cascade catalysis</a:t>
            </a:r>
            <a:endParaRPr lang="en-US" sz="2000" dirty="0" smtClean="0"/>
          </a:p>
        </p:txBody>
      </p:sp>
      <p:sp>
        <p:nvSpPr>
          <p:cNvPr id="10" name="TextBox 9"/>
          <p:cNvSpPr txBox="1"/>
          <p:nvPr/>
        </p:nvSpPr>
        <p:spPr>
          <a:xfrm>
            <a:off x="76200" y="6427078"/>
            <a:ext cx="3423822" cy="369332"/>
          </a:xfrm>
          <a:prstGeom prst="rect">
            <a:avLst/>
          </a:prstGeom>
          <a:noFill/>
        </p:spPr>
        <p:txBody>
          <a:bodyPr wrap="none" rtlCol="0">
            <a:spAutoFit/>
          </a:bodyPr>
          <a:lstStyle/>
          <a:p>
            <a:r>
              <a:rPr lang="en-US" i="1" dirty="0" smtClean="0"/>
              <a:t>ACS </a:t>
            </a:r>
            <a:r>
              <a:rPr lang="en-US" i="1" dirty="0" err="1"/>
              <a:t>Catal</a:t>
            </a:r>
            <a:r>
              <a:rPr lang="en-US" i="1" dirty="0"/>
              <a:t>.</a:t>
            </a:r>
            <a:r>
              <a:rPr lang="en-US" dirty="0"/>
              <a:t>, </a:t>
            </a:r>
            <a:r>
              <a:rPr lang="en-US" b="1" dirty="0"/>
              <a:t>2014</a:t>
            </a:r>
            <a:r>
              <a:rPr lang="en-US" dirty="0"/>
              <a:t>, </a:t>
            </a:r>
            <a:r>
              <a:rPr lang="en-US" i="1" dirty="0"/>
              <a:t>4</a:t>
            </a:r>
            <a:r>
              <a:rPr lang="en-US" dirty="0"/>
              <a:t> (6) </a:t>
            </a:r>
            <a:r>
              <a:rPr lang="en-US" dirty="0" smtClean="0"/>
              <a:t>2086–2087</a:t>
            </a:r>
            <a:endParaRPr lang="en-US" b="1" i="1" dirty="0"/>
          </a:p>
        </p:txBody>
      </p:sp>
    </p:spTree>
    <p:extLst>
      <p:ext uri="{BB962C8B-B14F-4D97-AF65-F5344CB8AC3E}">
        <p14:creationId xmlns:p14="http://schemas.microsoft.com/office/powerpoint/2010/main" val="251190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43200000">
                                      <p:cBhvr>
                                        <p:cTn id="6" dur="30000" fill="hold"/>
                                        <p:tgtEl>
                                          <p:spTgt spid="4"/>
                                        </p:tgtEl>
                                        <p:attrNameLst>
                                          <p:attrName>r</p:attrName>
                                        </p:attrNameLst>
                                      </p:cBhvr>
                                    </p:animRot>
                                  </p:childTnLst>
                                </p:cTn>
                              </p:par>
                              <p:par>
                                <p:cTn id="7" presetID="8" presetClass="emph" presetSubtype="0" repeatCount="indefinite" fill="hold" nodeType="withEffect">
                                  <p:stCondLst>
                                    <p:cond delay="0"/>
                                  </p:stCondLst>
                                  <p:endCondLst>
                                    <p:cond evt="onNext" delay="0">
                                      <p:tgtEl>
                                        <p:sldTgt/>
                                      </p:tgtEl>
                                    </p:cond>
                                  </p:endCondLst>
                                  <p:childTnLst>
                                    <p:animRot by="43200000">
                                      <p:cBhvr>
                                        <p:cTn id="8" dur="30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04337" y="228600"/>
            <a:ext cx="8229600" cy="1143000"/>
          </a:xfrm>
        </p:spPr>
        <p:txBody>
          <a:bodyPr rtlCol="0">
            <a:normAutofit/>
          </a:bodyPr>
          <a:lstStyle/>
          <a:p>
            <a:pPr defTabSz="914391">
              <a:defRPr/>
            </a:pPr>
            <a:r>
              <a:rPr lang="en-US" sz="3200" b="1" dirty="0">
                <a:latin typeface="Arial" pitchFamily="34" charset="0"/>
                <a:ea typeface="ＭＳ Ｐゴシック" pitchFamily="34" charset="-128"/>
                <a:cs typeface="Arial" pitchFamily="34" charset="0"/>
              </a:rPr>
              <a:t>One-Pot, Sequential Tandem Catalysis</a:t>
            </a:r>
            <a:endParaRPr lang="en-US" sz="3200" dirty="0">
              <a:latin typeface="Arial" pitchFamily="34" charset="0"/>
              <a:ea typeface="ＭＳ Ｐゴシック" pitchFamily="34" charset="-128"/>
              <a:cs typeface="Arial" pitchFamily="34" charset="0"/>
            </a:endParaRPr>
          </a:p>
        </p:txBody>
      </p:sp>
      <p:sp>
        <p:nvSpPr>
          <p:cNvPr id="6" name="TextBox 5"/>
          <p:cNvSpPr txBox="1"/>
          <p:nvPr/>
        </p:nvSpPr>
        <p:spPr>
          <a:xfrm>
            <a:off x="442463" y="3743301"/>
            <a:ext cx="8348094" cy="2791533"/>
          </a:xfrm>
          <a:prstGeom prst="rect">
            <a:avLst/>
          </a:prstGeom>
          <a:noFill/>
        </p:spPr>
        <p:txBody>
          <a:bodyPr wrap="square" lIns="82296" tIns="41148" rIns="82296" bIns="41148" rtlCol="0">
            <a:spAutoFit/>
          </a:bodyPr>
          <a:lstStyle/>
          <a:p>
            <a:pPr marL="308610" indent="-308610" algn="ctr">
              <a:buFont typeface="Arial" pitchFamily="34" charset="0"/>
              <a:buChar char="•"/>
            </a:pPr>
            <a:r>
              <a:rPr lang="en-US" sz="2200" dirty="0"/>
              <a:t>One catalytic cycle synthesizes B from A,</a:t>
            </a:r>
          </a:p>
          <a:p>
            <a:pPr algn="ctr"/>
            <a:r>
              <a:rPr lang="en-US" sz="2200" dirty="0"/>
              <a:t>then second catalytic cycle creates P from </a:t>
            </a:r>
            <a:r>
              <a:rPr lang="en-US" sz="2200" dirty="0" smtClean="0"/>
              <a:t>B</a:t>
            </a:r>
          </a:p>
          <a:p>
            <a:pPr algn="ctr"/>
            <a:endParaRPr lang="en-US" sz="2200" dirty="0"/>
          </a:p>
          <a:p>
            <a:pPr marL="342900" indent="-342900" algn="ctr">
              <a:buFont typeface="Arial" panose="020B0604020202020204" pitchFamily="34" charset="0"/>
              <a:buChar char="•"/>
            </a:pPr>
            <a:r>
              <a:rPr lang="en-US" sz="2200" dirty="0" smtClean="0"/>
              <a:t>In terms of cascade catalysis, this is referred to as a </a:t>
            </a:r>
          </a:p>
          <a:p>
            <a:pPr algn="ctr"/>
            <a:r>
              <a:rPr lang="en-US" sz="2200" b="1" i="1" dirty="0" smtClean="0"/>
              <a:t>sequential cascade</a:t>
            </a:r>
            <a:endParaRPr lang="en-US" sz="2200" b="1" i="1" dirty="0"/>
          </a:p>
          <a:p>
            <a:pPr algn="ctr"/>
            <a:endParaRPr lang="en-US" sz="2200" dirty="0"/>
          </a:p>
          <a:p>
            <a:pPr marL="308610" indent="-308610" algn="ctr">
              <a:buFont typeface="Arial" pitchFamily="34" charset="0"/>
              <a:buChar char="•"/>
            </a:pPr>
            <a:r>
              <a:rPr lang="en-US" sz="2200" dirty="0"/>
              <a:t>A CTC process becomes similar to sequential tandem catalysis</a:t>
            </a:r>
          </a:p>
          <a:p>
            <a:pPr algn="ctr"/>
            <a:r>
              <a:rPr lang="en-US" sz="2200" dirty="0"/>
              <a:t>when the second catalytic step is much slower than the first </a:t>
            </a:r>
          </a:p>
        </p:txBody>
      </p:sp>
      <p:graphicFrame>
        <p:nvGraphicFramePr>
          <p:cNvPr id="3" name="Object 2"/>
          <p:cNvGraphicFramePr>
            <a:graphicFrameLocks noChangeAspect="1"/>
          </p:cNvGraphicFramePr>
          <p:nvPr>
            <p:extLst>
              <p:ext uri="{D42A27DB-BD31-4B8C-83A1-F6EECF244321}">
                <p14:modId xmlns:p14="http://schemas.microsoft.com/office/powerpoint/2010/main" val="2236073877"/>
              </p:ext>
            </p:extLst>
          </p:nvPr>
        </p:nvGraphicFramePr>
        <p:xfrm>
          <a:off x="1965960" y="1295400"/>
          <a:ext cx="2030254" cy="2057400"/>
        </p:xfrm>
        <a:graphic>
          <a:graphicData uri="http://schemas.openxmlformats.org/presentationml/2006/ole">
            <mc:AlternateContent xmlns:mc="http://schemas.openxmlformats.org/markup-compatibility/2006">
              <mc:Choice xmlns:v="urn:schemas-microsoft-com:vml" Requires="v">
                <p:oleObj spid="_x0000_s2083" name="CS ChemDraw Drawing" r:id="rId4" imgW="580373" imgH="589535" progId="ChemDraw.Document.6.0">
                  <p:embed/>
                </p:oleObj>
              </mc:Choice>
              <mc:Fallback>
                <p:oleObj name="CS ChemDraw Drawing" r:id="rId4" imgW="580373" imgH="589535" progId="ChemDraw.Document.6.0">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5960" y="1295400"/>
                        <a:ext cx="2030254"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248647743"/>
              </p:ext>
            </p:extLst>
          </p:nvPr>
        </p:nvGraphicFramePr>
        <p:xfrm>
          <a:off x="1110139" y="1838325"/>
          <a:ext cx="6635115" cy="1515904"/>
        </p:xfrm>
        <a:graphic>
          <a:graphicData uri="http://schemas.openxmlformats.org/presentationml/2006/ole">
            <mc:AlternateContent xmlns:mc="http://schemas.openxmlformats.org/markup-compatibility/2006">
              <mc:Choice xmlns:v="urn:schemas-microsoft-com:vml" Requires="v">
                <p:oleObj spid="_x0000_s2084" name="CS ChemDraw Drawing" r:id="rId6" imgW="1988384" imgH="454028" progId="ChemDraw.Document.6.0">
                  <p:embed/>
                </p:oleObj>
              </mc:Choice>
              <mc:Fallback>
                <p:oleObj name="CS ChemDraw Drawing" r:id="rId6" imgW="1988384" imgH="454028" progId="ChemDraw.Document.6.0">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0139" y="1838325"/>
                        <a:ext cx="6635115" cy="1515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147229436"/>
              </p:ext>
            </p:extLst>
          </p:nvPr>
        </p:nvGraphicFramePr>
        <p:xfrm>
          <a:off x="4709160" y="1706880"/>
          <a:ext cx="2030254" cy="2057400"/>
        </p:xfrm>
        <a:graphic>
          <a:graphicData uri="http://schemas.openxmlformats.org/presentationml/2006/ole">
            <mc:AlternateContent xmlns:mc="http://schemas.openxmlformats.org/markup-compatibility/2006">
              <mc:Choice xmlns:v="urn:schemas-microsoft-com:vml" Requires="v">
                <p:oleObj spid="_x0000_s2085" name="CS ChemDraw Drawing" r:id="rId8" imgW="580373" imgH="589535" progId="ChemDraw.Document.6.0">
                  <p:embed/>
                </p:oleObj>
              </mc:Choice>
              <mc:Fallback>
                <p:oleObj name="CS ChemDraw Drawing" r:id="rId8" imgW="580373" imgH="589535" progId="ChemDraw.Document.6.0">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09160" y="1706880"/>
                        <a:ext cx="2030254"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7" name="Picture 2" descr="http://i.creativecommons.org/l/by-nc-sa/3.0/88x31.png"/>
          <p:cNvPicPr>
            <a:picLocks noChangeAspect="1" noChangeArrowheads="1"/>
          </p:cNvPicPr>
          <p:nvPr/>
        </p:nvPicPr>
        <p:blipFill>
          <a:blip r:embed="rId10" cstate="print"/>
          <a:srcRect/>
          <a:stretch>
            <a:fillRect/>
          </a:stretch>
        </p:blipFill>
        <p:spPr bwMode="auto">
          <a:xfrm>
            <a:off x="228600" y="6348608"/>
            <a:ext cx="838200" cy="295275"/>
          </a:xfrm>
          <a:prstGeom prst="rect">
            <a:avLst/>
          </a:prstGeom>
          <a:noFill/>
        </p:spPr>
      </p:pic>
      <p:sp>
        <p:nvSpPr>
          <p:cNvPr id="2" name="TextBox 1"/>
          <p:cNvSpPr txBox="1"/>
          <p:nvPr/>
        </p:nvSpPr>
        <p:spPr>
          <a:xfrm>
            <a:off x="5781315" y="6534834"/>
            <a:ext cx="3353290" cy="646331"/>
          </a:xfrm>
          <a:prstGeom prst="rect">
            <a:avLst/>
          </a:prstGeom>
          <a:noFill/>
        </p:spPr>
        <p:txBody>
          <a:bodyPr wrap="none" rtlCol="0">
            <a:spAutoFit/>
          </a:bodyPr>
          <a:lstStyle/>
          <a:p>
            <a:r>
              <a:rPr lang="en-US" i="1" dirty="0"/>
              <a:t>ACS </a:t>
            </a:r>
            <a:r>
              <a:rPr lang="en-US" i="1" dirty="0" err="1"/>
              <a:t>Catal</a:t>
            </a:r>
            <a:r>
              <a:rPr lang="en-US" i="1" dirty="0"/>
              <a:t>.</a:t>
            </a:r>
            <a:r>
              <a:rPr lang="en-US" dirty="0"/>
              <a:t>, </a:t>
            </a:r>
            <a:r>
              <a:rPr lang="en-US" b="1" dirty="0"/>
              <a:t>2014</a:t>
            </a:r>
            <a:r>
              <a:rPr lang="en-US" dirty="0"/>
              <a:t>, </a:t>
            </a:r>
            <a:r>
              <a:rPr lang="en-US" i="1" dirty="0"/>
              <a:t>4</a:t>
            </a:r>
            <a:r>
              <a:rPr lang="en-US" dirty="0"/>
              <a:t> (6) 2086–2087</a:t>
            </a:r>
            <a:endParaRPr lang="en-US" b="1" i="1" dirty="0"/>
          </a:p>
          <a:p>
            <a:endParaRPr lang="en-US" dirty="0"/>
          </a:p>
        </p:txBody>
      </p:sp>
    </p:spTree>
    <p:extLst>
      <p:ext uri="{BB962C8B-B14F-4D97-AF65-F5344CB8AC3E}">
        <p14:creationId xmlns:p14="http://schemas.microsoft.com/office/powerpoint/2010/main" val="347496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43200000">
                                      <p:cBhvr>
                                        <p:cTn id="6" dur="15000" fill="hold"/>
                                        <p:tgtEl>
                                          <p:spTgt spid="3"/>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43200000">
                                      <p:cBhvr>
                                        <p:cTn id="10" dur="15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00738" y="4730"/>
            <a:ext cx="8229600" cy="1143000"/>
          </a:xfrm>
        </p:spPr>
        <p:txBody>
          <a:bodyPr rtlCol="0">
            <a:normAutofit/>
          </a:bodyPr>
          <a:lstStyle/>
          <a:p>
            <a:pPr defTabSz="914391">
              <a:defRPr/>
            </a:pPr>
            <a:r>
              <a:rPr lang="en-US" sz="3200" b="1" dirty="0">
                <a:latin typeface="Arial" pitchFamily="34" charset="0"/>
                <a:ea typeface="ＭＳ Ｐゴシック" pitchFamily="34" charset="-128"/>
                <a:cs typeface="Arial" pitchFamily="34" charset="0"/>
              </a:rPr>
              <a:t>Utilizing Concurrent Tandem Catalysis</a:t>
            </a:r>
            <a:endParaRPr lang="en-US" sz="3200" dirty="0">
              <a:latin typeface="Arial" pitchFamily="34" charset="0"/>
              <a:ea typeface="ＭＳ Ｐゴシック" pitchFamily="34" charset="-128"/>
              <a:cs typeface="Arial" pitchFamily="34" charset="0"/>
            </a:endParaRPr>
          </a:p>
        </p:txBody>
      </p:sp>
      <p:sp>
        <p:nvSpPr>
          <p:cNvPr id="3" name="TextBox 2"/>
          <p:cNvSpPr txBox="1"/>
          <p:nvPr/>
        </p:nvSpPr>
        <p:spPr>
          <a:xfrm>
            <a:off x="2149724" y="4457701"/>
            <a:ext cx="4687886" cy="760208"/>
          </a:xfrm>
          <a:prstGeom prst="rect">
            <a:avLst/>
          </a:prstGeom>
          <a:noFill/>
        </p:spPr>
        <p:txBody>
          <a:bodyPr wrap="none" lIns="82296" tIns="41148" rIns="82296" bIns="41148" rtlCol="0">
            <a:spAutoFit/>
          </a:bodyPr>
          <a:lstStyle/>
          <a:p>
            <a:pPr algn="ctr"/>
            <a:r>
              <a:rPr lang="en-US" sz="2200" dirty="0"/>
              <a:t>In what type of synthetic methodology</a:t>
            </a:r>
          </a:p>
          <a:p>
            <a:pPr algn="ctr"/>
            <a:r>
              <a:rPr lang="en-US" sz="2200" dirty="0"/>
              <a:t>would CTC be especially advantageous?</a:t>
            </a:r>
          </a:p>
        </p:txBody>
      </p:sp>
      <p:graphicFrame>
        <p:nvGraphicFramePr>
          <p:cNvPr id="4" name="Object 3"/>
          <p:cNvGraphicFramePr>
            <a:graphicFrameLocks noChangeAspect="1"/>
          </p:cNvGraphicFramePr>
          <p:nvPr>
            <p:extLst>
              <p:ext uri="{D42A27DB-BD31-4B8C-83A1-F6EECF244321}">
                <p14:modId xmlns:p14="http://schemas.microsoft.com/office/powerpoint/2010/main" val="719421922"/>
              </p:ext>
            </p:extLst>
          </p:nvPr>
        </p:nvGraphicFramePr>
        <p:xfrm>
          <a:off x="1965960" y="1440180"/>
          <a:ext cx="2030254" cy="2057400"/>
        </p:xfrm>
        <a:graphic>
          <a:graphicData uri="http://schemas.openxmlformats.org/presentationml/2006/ole">
            <mc:AlternateContent xmlns:mc="http://schemas.openxmlformats.org/markup-compatibility/2006">
              <mc:Choice xmlns:v="urn:schemas-microsoft-com:vml" Requires="v">
                <p:oleObj spid="_x0000_s3107" name="CS ChemDraw Drawing" r:id="rId4" imgW="580373" imgH="589535" progId="ChemDraw.Document.6.0">
                  <p:embed/>
                </p:oleObj>
              </mc:Choice>
              <mc:Fallback>
                <p:oleObj name="CS ChemDraw Drawing" r:id="rId4" imgW="580373" imgH="589535" progId="ChemDraw.Document.6.0">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5960" y="1440180"/>
                        <a:ext cx="2030254"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51359207"/>
              </p:ext>
            </p:extLst>
          </p:nvPr>
        </p:nvGraphicFramePr>
        <p:xfrm>
          <a:off x="1110139" y="1983105"/>
          <a:ext cx="6635115" cy="1515904"/>
        </p:xfrm>
        <a:graphic>
          <a:graphicData uri="http://schemas.openxmlformats.org/presentationml/2006/ole">
            <mc:AlternateContent xmlns:mc="http://schemas.openxmlformats.org/markup-compatibility/2006">
              <mc:Choice xmlns:v="urn:schemas-microsoft-com:vml" Requires="v">
                <p:oleObj spid="_x0000_s3108" name="CS ChemDraw Drawing" r:id="rId6" imgW="1988384" imgH="454028" progId="ChemDraw.Document.6.0">
                  <p:embed/>
                </p:oleObj>
              </mc:Choice>
              <mc:Fallback>
                <p:oleObj name="CS ChemDraw Drawing" r:id="rId6" imgW="1988384" imgH="454028" progId="ChemDraw.Document.6.0">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0139" y="1983105"/>
                        <a:ext cx="6635115" cy="1515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741480386"/>
              </p:ext>
            </p:extLst>
          </p:nvPr>
        </p:nvGraphicFramePr>
        <p:xfrm>
          <a:off x="4709160" y="1851660"/>
          <a:ext cx="2030254" cy="2057400"/>
        </p:xfrm>
        <a:graphic>
          <a:graphicData uri="http://schemas.openxmlformats.org/presentationml/2006/ole">
            <mc:AlternateContent xmlns:mc="http://schemas.openxmlformats.org/markup-compatibility/2006">
              <mc:Choice xmlns:v="urn:schemas-microsoft-com:vml" Requires="v">
                <p:oleObj spid="_x0000_s3109" name="CS ChemDraw Drawing" r:id="rId8" imgW="580373" imgH="589535" progId="ChemDraw.Document.6.0">
                  <p:embed/>
                </p:oleObj>
              </mc:Choice>
              <mc:Fallback>
                <p:oleObj name="CS ChemDraw Drawing" r:id="rId8" imgW="580373" imgH="589535" progId="ChemDraw.Document.6.0">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09160" y="1851660"/>
                        <a:ext cx="2030254"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7" name="Picture 2" descr="http://i.creativecommons.org/l/by-nc-sa/3.0/88x31.png"/>
          <p:cNvPicPr>
            <a:picLocks noChangeAspect="1" noChangeArrowheads="1"/>
          </p:cNvPicPr>
          <p:nvPr/>
        </p:nvPicPr>
        <p:blipFill>
          <a:blip r:embed="rId10" cstate="print"/>
          <a:srcRect/>
          <a:stretch>
            <a:fillRect/>
          </a:stretch>
        </p:blipFill>
        <p:spPr bwMode="auto">
          <a:xfrm>
            <a:off x="228600" y="6324600"/>
            <a:ext cx="838200" cy="295275"/>
          </a:xfrm>
          <a:prstGeom prst="rect">
            <a:avLst/>
          </a:prstGeom>
          <a:noFill/>
        </p:spPr>
      </p:pic>
    </p:spTree>
    <p:extLst>
      <p:ext uri="{BB962C8B-B14F-4D97-AF65-F5344CB8AC3E}">
        <p14:creationId xmlns:p14="http://schemas.microsoft.com/office/powerpoint/2010/main" val="3523331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withEffect">
                                  <p:stCondLst>
                                    <p:cond delay="0"/>
                                  </p:stCondLst>
                                  <p:childTnLst>
                                    <p:animRot by="43200000">
                                      <p:cBhvr>
                                        <p:cTn id="6" dur="20000" fill="hold"/>
                                        <p:tgtEl>
                                          <p:spTgt spid="4"/>
                                        </p:tgtEl>
                                        <p:attrNameLst>
                                          <p:attrName>r</p:attrName>
                                        </p:attrNameLst>
                                      </p:cBhvr>
                                    </p:animRot>
                                  </p:childTnLst>
                                </p:cTn>
                              </p:par>
                              <p:par>
                                <p:cTn id="7" presetID="8" presetClass="emph" presetSubtype="0" repeatCount="indefinite" fill="hold" nodeType="withEffect">
                                  <p:stCondLst>
                                    <p:cond delay="0"/>
                                  </p:stCondLst>
                                  <p:childTnLst>
                                    <p:animRot by="43200000">
                                      <p:cBhvr>
                                        <p:cTn id="8" dur="20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04337" y="228600"/>
            <a:ext cx="8229600" cy="1143000"/>
          </a:xfrm>
        </p:spPr>
        <p:txBody>
          <a:bodyPr rtlCol="0">
            <a:normAutofit/>
          </a:bodyPr>
          <a:lstStyle/>
          <a:p>
            <a:pPr defTabSz="914391">
              <a:defRPr/>
            </a:pPr>
            <a:r>
              <a:rPr lang="en-US" sz="3200" b="1" dirty="0">
                <a:latin typeface="Arial" pitchFamily="34" charset="0"/>
                <a:ea typeface="ＭＳ Ｐゴシック" pitchFamily="34" charset="-128"/>
                <a:cs typeface="Arial" pitchFamily="34" charset="0"/>
              </a:rPr>
              <a:t>CTC Advantage</a:t>
            </a:r>
            <a:endParaRPr lang="en-US" sz="3200" dirty="0">
              <a:latin typeface="Arial" pitchFamily="34" charset="0"/>
              <a:ea typeface="ＭＳ Ｐゴシック" pitchFamily="34" charset="-128"/>
              <a:cs typeface="Arial" pitchFamily="34" charset="0"/>
            </a:endParaRPr>
          </a:p>
        </p:txBody>
      </p:sp>
      <p:sp>
        <p:nvSpPr>
          <p:cNvPr id="7" name="TextBox 6"/>
          <p:cNvSpPr txBox="1"/>
          <p:nvPr/>
        </p:nvSpPr>
        <p:spPr>
          <a:xfrm>
            <a:off x="131643" y="4514225"/>
            <a:ext cx="8778240" cy="1406539"/>
          </a:xfrm>
          <a:prstGeom prst="rect">
            <a:avLst/>
          </a:prstGeom>
          <a:noFill/>
        </p:spPr>
        <p:txBody>
          <a:bodyPr wrap="square" lIns="82296" tIns="41148" rIns="82296" bIns="41148" rtlCol="0">
            <a:spAutoFit/>
          </a:bodyPr>
          <a:lstStyle/>
          <a:p>
            <a:pPr algn="ctr"/>
            <a:r>
              <a:rPr lang="en-US" sz="2500" dirty="0"/>
              <a:t>“efficient catalysts may allow the coupling of equilibrium-limited reactions with subsequent exothermic ones.”</a:t>
            </a:r>
          </a:p>
          <a:p>
            <a:pPr algn="r"/>
            <a:endParaRPr lang="en-US" dirty="0"/>
          </a:p>
          <a:p>
            <a:pPr algn="r"/>
            <a:r>
              <a:rPr lang="en-US" i="1" dirty="0" smtClean="0"/>
              <a:t>Chem. Rev</a:t>
            </a:r>
            <a:r>
              <a:rPr lang="en-US" dirty="0" smtClean="0"/>
              <a:t>. </a:t>
            </a:r>
            <a:r>
              <a:rPr lang="en-US" b="1" dirty="0" smtClean="0"/>
              <a:t>2005</a:t>
            </a:r>
            <a:r>
              <a:rPr lang="en-US" dirty="0" smtClean="0"/>
              <a:t>, </a:t>
            </a:r>
            <a:r>
              <a:rPr lang="en-US" i="1" dirty="0" smtClean="0"/>
              <a:t>105</a:t>
            </a:r>
            <a:r>
              <a:rPr lang="en-US" dirty="0" smtClean="0"/>
              <a:t>, 1001-1020</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937951600"/>
              </p:ext>
            </p:extLst>
          </p:nvPr>
        </p:nvGraphicFramePr>
        <p:xfrm>
          <a:off x="1965960" y="1440180"/>
          <a:ext cx="2030254" cy="2057400"/>
        </p:xfrm>
        <a:graphic>
          <a:graphicData uri="http://schemas.openxmlformats.org/presentationml/2006/ole">
            <mc:AlternateContent xmlns:mc="http://schemas.openxmlformats.org/markup-compatibility/2006">
              <mc:Choice xmlns:v="urn:schemas-microsoft-com:vml" Requires="v">
                <p:oleObj spid="_x0000_s4134" name="CS ChemDraw Drawing" r:id="rId4" imgW="580373" imgH="589535" progId="ChemDraw.Document.6.0">
                  <p:embed/>
                </p:oleObj>
              </mc:Choice>
              <mc:Fallback>
                <p:oleObj name="CS ChemDraw Drawing" r:id="rId4" imgW="580373" imgH="589535" progId="ChemDraw.Document.6.0">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65960" y="1440180"/>
                        <a:ext cx="2030254"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70522396"/>
              </p:ext>
            </p:extLst>
          </p:nvPr>
        </p:nvGraphicFramePr>
        <p:xfrm>
          <a:off x="1110139" y="1983105"/>
          <a:ext cx="6635115" cy="1515904"/>
        </p:xfrm>
        <a:graphic>
          <a:graphicData uri="http://schemas.openxmlformats.org/presentationml/2006/ole">
            <mc:AlternateContent xmlns:mc="http://schemas.openxmlformats.org/markup-compatibility/2006">
              <mc:Choice xmlns:v="urn:schemas-microsoft-com:vml" Requires="v">
                <p:oleObj spid="_x0000_s4135" name="CS ChemDraw Drawing" r:id="rId6" imgW="1988384" imgH="454028" progId="ChemDraw.Document.6.0">
                  <p:embed/>
                </p:oleObj>
              </mc:Choice>
              <mc:Fallback>
                <p:oleObj name="CS ChemDraw Drawing" r:id="rId6" imgW="1988384" imgH="454028" progId="ChemDraw.Document.6.0">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0139" y="1983105"/>
                        <a:ext cx="6635115" cy="1515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849466972"/>
              </p:ext>
            </p:extLst>
          </p:nvPr>
        </p:nvGraphicFramePr>
        <p:xfrm>
          <a:off x="4709160" y="1851660"/>
          <a:ext cx="2030254" cy="2057400"/>
        </p:xfrm>
        <a:graphic>
          <a:graphicData uri="http://schemas.openxmlformats.org/presentationml/2006/ole">
            <mc:AlternateContent xmlns:mc="http://schemas.openxmlformats.org/markup-compatibility/2006">
              <mc:Choice xmlns:v="urn:schemas-microsoft-com:vml" Requires="v">
                <p:oleObj spid="_x0000_s4136" name="CS ChemDraw Drawing" r:id="rId8" imgW="580373" imgH="589535" progId="ChemDraw.Document.6.0">
                  <p:embed/>
                </p:oleObj>
              </mc:Choice>
              <mc:Fallback>
                <p:oleObj name="CS ChemDraw Drawing" r:id="rId8" imgW="580373" imgH="589535" progId="ChemDraw.Document.6.0">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09160" y="1851660"/>
                        <a:ext cx="2030254"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0" name="Picture 2" descr="http://i.creativecommons.org/l/by-nc-sa/3.0/88x31.png"/>
          <p:cNvPicPr>
            <a:picLocks noChangeAspect="1" noChangeArrowheads="1"/>
          </p:cNvPicPr>
          <p:nvPr/>
        </p:nvPicPr>
        <p:blipFill>
          <a:blip r:embed="rId10" cstate="print"/>
          <a:srcRect/>
          <a:stretch>
            <a:fillRect/>
          </a:stretch>
        </p:blipFill>
        <p:spPr bwMode="auto">
          <a:xfrm>
            <a:off x="228600" y="6324600"/>
            <a:ext cx="838200" cy="295275"/>
          </a:xfrm>
          <a:prstGeom prst="rect">
            <a:avLst/>
          </a:prstGeom>
          <a:noFill/>
        </p:spPr>
      </p:pic>
    </p:spTree>
    <p:extLst>
      <p:ext uri="{BB962C8B-B14F-4D97-AF65-F5344CB8AC3E}">
        <p14:creationId xmlns:p14="http://schemas.microsoft.com/office/powerpoint/2010/main" val="184391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withEffect">
                                  <p:stCondLst>
                                    <p:cond delay="0"/>
                                  </p:stCondLst>
                                  <p:childTnLst>
                                    <p:animRot by="43200000">
                                      <p:cBhvr>
                                        <p:cTn id="6" dur="20000" fill="hold"/>
                                        <p:tgtEl>
                                          <p:spTgt spid="6"/>
                                        </p:tgtEl>
                                        <p:attrNameLst>
                                          <p:attrName>r</p:attrName>
                                        </p:attrNameLst>
                                      </p:cBhvr>
                                    </p:animRot>
                                  </p:childTnLst>
                                </p:cTn>
                              </p:par>
                              <p:par>
                                <p:cTn id="7" presetID="8" presetClass="emph" presetSubtype="0" repeatCount="indefinite" fill="hold" nodeType="withEffect">
                                  <p:stCondLst>
                                    <p:cond delay="0"/>
                                  </p:stCondLst>
                                  <p:childTnLst>
                                    <p:animRot by="21600000">
                                      <p:cBhvr>
                                        <p:cTn id="8" dur="5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18" name="Object 14"/>
          <p:cNvGraphicFramePr>
            <a:graphicFrameLocks noChangeAspect="1"/>
          </p:cNvGraphicFramePr>
          <p:nvPr>
            <p:extLst>
              <p:ext uri="{D42A27DB-BD31-4B8C-83A1-F6EECF244321}">
                <p14:modId xmlns:p14="http://schemas.microsoft.com/office/powerpoint/2010/main" val="189800659"/>
              </p:ext>
            </p:extLst>
          </p:nvPr>
        </p:nvGraphicFramePr>
        <p:xfrm>
          <a:off x="555784" y="4038600"/>
          <a:ext cx="8032433" cy="1610202"/>
        </p:xfrm>
        <a:graphic>
          <a:graphicData uri="http://schemas.openxmlformats.org/presentationml/2006/ole">
            <mc:AlternateContent xmlns:mc="http://schemas.openxmlformats.org/markup-compatibility/2006">
              <mc:Choice xmlns:v="urn:schemas-microsoft-com:vml" Requires="v">
                <p:oleObj spid="_x0000_s5166" name="CS ChemDraw Drawing" r:id="rId4" imgW="3151412" imgH="631915" progId="ChemDraw.Document.6.0">
                  <p:embed/>
                </p:oleObj>
              </mc:Choice>
              <mc:Fallback>
                <p:oleObj name="CS ChemDraw Drawing" r:id="rId4" imgW="3151412" imgH="631915" progId="ChemDraw.Document.6.0">
                  <p:embed/>
                  <p:pic>
                    <p:nvPicPr>
                      <p:cNvPr id="0" name=""/>
                      <p:cNvPicPr>
                        <a:picLocks noChangeAspect="1" noChangeArrowheads="1"/>
                      </p:cNvPicPr>
                      <p:nvPr/>
                    </p:nvPicPr>
                    <p:blipFill>
                      <a:blip r:embed="rId5"/>
                      <a:srcRect/>
                      <a:stretch>
                        <a:fillRect/>
                      </a:stretch>
                    </p:blipFill>
                    <p:spPr bwMode="auto">
                      <a:xfrm>
                        <a:off x="555784" y="4038600"/>
                        <a:ext cx="8032433" cy="1610202"/>
                      </a:xfrm>
                      <a:prstGeom prst="rect">
                        <a:avLst/>
                      </a:prstGeom>
                      <a:noFill/>
                      <a:ln>
                        <a:noFill/>
                      </a:ln>
                      <a:effectLst/>
                      <a:extLst/>
                    </p:spPr>
                  </p:pic>
                </p:oleObj>
              </mc:Fallback>
            </mc:AlternateContent>
          </a:graphicData>
        </a:graphic>
      </p:graphicFrame>
      <p:sp>
        <p:nvSpPr>
          <p:cNvPr id="21519" name="Title 1"/>
          <p:cNvSpPr>
            <a:spLocks noGrp="1"/>
          </p:cNvSpPr>
          <p:nvPr>
            <p:ph type="title"/>
          </p:nvPr>
        </p:nvSpPr>
        <p:spPr>
          <a:xfrm>
            <a:off x="457200" y="0"/>
            <a:ext cx="8229600" cy="1143000"/>
          </a:xfrm>
        </p:spPr>
        <p:txBody>
          <a:bodyPr/>
          <a:lstStyle/>
          <a:p>
            <a:r>
              <a:rPr lang="en-US" sz="3200" b="1" dirty="0" smtClean="0">
                <a:latin typeface="Arial" pitchFamily="34" charset="0"/>
                <a:cs typeface="Arial" pitchFamily="34" charset="0"/>
              </a:rPr>
              <a:t>Example: CTC </a:t>
            </a:r>
            <a:r>
              <a:rPr lang="en-US" sz="3200" b="1" dirty="0">
                <a:latin typeface="Arial" pitchFamily="34" charset="0"/>
                <a:cs typeface="Arial" pitchFamily="34" charset="0"/>
              </a:rPr>
              <a:t>with Aryl Halides</a:t>
            </a:r>
          </a:p>
        </p:txBody>
      </p:sp>
      <p:sp>
        <p:nvSpPr>
          <p:cNvPr id="21520" name="Rectangle 2"/>
          <p:cNvSpPr>
            <a:spLocks noChangeArrowheads="1"/>
          </p:cNvSpPr>
          <p:nvPr/>
        </p:nvSpPr>
        <p:spPr bwMode="auto">
          <a:xfrm>
            <a:off x="0" y="-180049"/>
            <a:ext cx="166264" cy="360099"/>
          </a:xfrm>
          <a:prstGeom prst="rect">
            <a:avLst/>
          </a:prstGeom>
          <a:noFill/>
          <a:ln w="9525">
            <a:noFill/>
            <a:miter lim="800000"/>
            <a:headEnd/>
            <a:tailEnd/>
          </a:ln>
        </p:spPr>
        <p:txBody>
          <a:bodyPr wrap="none" lIns="82296" tIns="41148" rIns="82296" bIns="41148" anchor="ctr">
            <a:spAutoFit/>
          </a:bodyPr>
          <a:lstStyle/>
          <a:p>
            <a:endParaRPr lang="en-US"/>
          </a:p>
        </p:txBody>
      </p:sp>
      <p:sp>
        <p:nvSpPr>
          <p:cNvPr id="6" name="TextBox 5"/>
          <p:cNvSpPr txBox="1"/>
          <p:nvPr/>
        </p:nvSpPr>
        <p:spPr>
          <a:xfrm>
            <a:off x="1896336" y="5292090"/>
            <a:ext cx="2194560" cy="821763"/>
          </a:xfrm>
          <a:prstGeom prst="rect">
            <a:avLst/>
          </a:prstGeom>
          <a:noFill/>
        </p:spPr>
        <p:txBody>
          <a:bodyPr lIns="82296" tIns="41148" rIns="82296" bIns="41148">
            <a:spAutoFit/>
          </a:bodyPr>
          <a:lstStyle/>
          <a:p>
            <a:pPr algn="ctr">
              <a:defRPr/>
            </a:pPr>
            <a:r>
              <a:rPr lang="en-US" sz="1600" dirty="0">
                <a:latin typeface="Arial" pitchFamily="34" charset="0"/>
                <a:ea typeface="ＭＳ Ｐゴシック" pitchFamily="34" charset="-128"/>
                <a:cs typeface="Arial" pitchFamily="34" charset="0"/>
              </a:rPr>
              <a:t>equilibrium-limited</a:t>
            </a:r>
          </a:p>
          <a:p>
            <a:pPr algn="ctr">
              <a:defRPr/>
            </a:pPr>
            <a:r>
              <a:rPr lang="en-US" sz="1600" dirty="0">
                <a:latin typeface="Arial" pitchFamily="34" charset="0"/>
                <a:ea typeface="ＭＳ Ｐゴシック" pitchFamily="34" charset="-128"/>
                <a:cs typeface="Arial" pitchFamily="34" charset="0"/>
              </a:rPr>
              <a:t>for  X =</a:t>
            </a:r>
            <a:r>
              <a:rPr lang="en-US" sz="1600" dirty="0">
                <a:solidFill>
                  <a:srgbClr val="FF0000"/>
                </a:solidFill>
                <a:latin typeface="Arial" pitchFamily="34" charset="0"/>
                <a:ea typeface="ＭＳ Ｐゴシック" pitchFamily="34" charset="-128"/>
                <a:cs typeface="Arial" pitchFamily="34" charset="0"/>
              </a:rPr>
              <a:t> </a:t>
            </a:r>
            <a:r>
              <a:rPr lang="en-US" sz="1600" dirty="0" smtClean="0">
                <a:latin typeface="Arial" pitchFamily="34" charset="0"/>
                <a:ea typeface="ＭＳ Ｐゴシック" pitchFamily="34" charset="-128"/>
                <a:cs typeface="Arial" pitchFamily="34" charset="0"/>
              </a:rPr>
              <a:t>Cl, Br under</a:t>
            </a:r>
          </a:p>
          <a:p>
            <a:pPr algn="ctr">
              <a:defRPr/>
            </a:pPr>
            <a:r>
              <a:rPr lang="en-US" sz="1600" dirty="0" smtClean="0">
                <a:latin typeface="Arial" pitchFamily="34" charset="0"/>
                <a:ea typeface="ＭＳ Ｐゴシック" pitchFamily="34" charset="-128"/>
                <a:cs typeface="Arial" pitchFamily="34" charset="0"/>
              </a:rPr>
              <a:t>some conditions </a:t>
            </a:r>
            <a:endParaRPr lang="en-US" sz="1600" dirty="0">
              <a:latin typeface="Arial" pitchFamily="34" charset="0"/>
              <a:ea typeface="ＭＳ Ｐゴシック" pitchFamily="34" charset="-128"/>
              <a:cs typeface="Arial" pitchFamily="34"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910188843"/>
              </p:ext>
            </p:extLst>
          </p:nvPr>
        </p:nvGraphicFramePr>
        <p:xfrm>
          <a:off x="2171700" y="1624258"/>
          <a:ext cx="1736932" cy="1760156"/>
        </p:xfrm>
        <a:graphic>
          <a:graphicData uri="http://schemas.openxmlformats.org/presentationml/2006/ole">
            <mc:AlternateContent xmlns:mc="http://schemas.openxmlformats.org/markup-compatibility/2006">
              <mc:Choice xmlns:v="urn:schemas-microsoft-com:vml" Requires="v">
                <p:oleObj spid="_x0000_s5167" name="CS ChemDraw Drawing" r:id="rId6" imgW="580373" imgH="589535" progId="ChemDraw.Document.6.0">
                  <p:embed/>
                </p:oleObj>
              </mc:Choice>
              <mc:Fallback>
                <p:oleObj name="CS ChemDraw Drawing" r:id="rId6" imgW="580373" imgH="589535" progId="ChemDraw.Document.6.0">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71700" y="1624258"/>
                        <a:ext cx="1736932" cy="1760156"/>
                      </a:xfrm>
                      <a:prstGeom prst="rect">
                        <a:avLst/>
                      </a:prstGeom>
                      <a:noFill/>
                      <a:ln>
                        <a:noFill/>
                      </a:ln>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122531877"/>
              </p:ext>
            </p:extLst>
          </p:nvPr>
        </p:nvGraphicFramePr>
        <p:xfrm>
          <a:off x="602933" y="2168611"/>
          <a:ext cx="7639527" cy="1993106"/>
        </p:xfrm>
        <a:graphic>
          <a:graphicData uri="http://schemas.openxmlformats.org/presentationml/2006/ole">
            <mc:AlternateContent xmlns:mc="http://schemas.openxmlformats.org/markup-compatibility/2006">
              <mc:Choice xmlns:v="urn:schemas-microsoft-com:vml" Requires="v">
                <p:oleObj spid="_x0000_s5168" name="CS ChemDraw Drawing" r:id="rId8" imgW="2657298" imgH="689950" progId="ChemDraw.Document.6.0">
                  <p:embed/>
                </p:oleObj>
              </mc:Choice>
              <mc:Fallback>
                <p:oleObj name="CS ChemDraw Drawing" r:id="rId8" imgW="2657298" imgH="689950" progId="ChemDraw.Document.6.0">
                  <p:embed/>
                  <p:pic>
                    <p:nvPicPr>
                      <p:cNvPr id="0" name=""/>
                      <p:cNvPicPr>
                        <a:picLocks noChangeAspect="1" noChangeArrowheads="1"/>
                      </p:cNvPicPr>
                      <p:nvPr/>
                    </p:nvPicPr>
                    <p:blipFill>
                      <a:blip r:embed="rId9"/>
                      <a:srcRect/>
                      <a:stretch>
                        <a:fillRect/>
                      </a:stretch>
                    </p:blipFill>
                    <p:spPr bwMode="auto">
                      <a:xfrm>
                        <a:off x="602933" y="2168611"/>
                        <a:ext cx="7639527" cy="1993106"/>
                      </a:xfrm>
                      <a:prstGeom prst="rect">
                        <a:avLst/>
                      </a:prstGeom>
                      <a:noFill/>
                      <a:ln>
                        <a:noFill/>
                      </a:ln>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19836885"/>
              </p:ext>
            </p:extLst>
          </p:nvPr>
        </p:nvGraphicFramePr>
        <p:xfrm>
          <a:off x="5669280" y="2172897"/>
          <a:ext cx="1783080" cy="1806921"/>
        </p:xfrm>
        <a:graphic>
          <a:graphicData uri="http://schemas.openxmlformats.org/presentationml/2006/ole">
            <mc:AlternateContent xmlns:mc="http://schemas.openxmlformats.org/markup-compatibility/2006">
              <mc:Choice xmlns:v="urn:schemas-microsoft-com:vml" Requires="v">
                <p:oleObj spid="_x0000_s5169" name="CS ChemDraw Drawing" r:id="rId10" imgW="580373" imgH="589535" progId="ChemDraw.Document.6.0">
                  <p:embed/>
                </p:oleObj>
              </mc:Choice>
              <mc:Fallback>
                <p:oleObj name="CS ChemDraw Drawing" r:id="rId10" imgW="580373" imgH="589535" progId="ChemDraw.Document.6.0">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69280" y="2172897"/>
                        <a:ext cx="1783080" cy="1806921"/>
                      </a:xfrm>
                      <a:prstGeom prst="rect">
                        <a:avLst/>
                      </a:prstGeom>
                      <a:noFill/>
                      <a:ln>
                        <a:noFill/>
                      </a:ln>
                    </p:spPr>
                  </p:pic>
                </p:oleObj>
              </mc:Fallback>
            </mc:AlternateContent>
          </a:graphicData>
        </a:graphic>
      </p:graphicFrame>
      <p:sp>
        <p:nvSpPr>
          <p:cNvPr id="5" name="TextBox 4"/>
          <p:cNvSpPr txBox="1"/>
          <p:nvPr/>
        </p:nvSpPr>
        <p:spPr>
          <a:xfrm>
            <a:off x="2437081" y="1360438"/>
            <a:ext cx="1193532" cy="360099"/>
          </a:xfrm>
          <a:prstGeom prst="rect">
            <a:avLst/>
          </a:prstGeom>
          <a:noFill/>
        </p:spPr>
        <p:txBody>
          <a:bodyPr wrap="none" lIns="82296" tIns="41148" rIns="82296" bIns="41148" rtlCol="0">
            <a:spAutoFit/>
          </a:bodyPr>
          <a:lstStyle/>
          <a:p>
            <a:r>
              <a:rPr lang="en-US" b="1" dirty="0" smtClean="0"/>
              <a:t>Reaction A</a:t>
            </a:r>
            <a:endParaRPr lang="en-US" b="1" dirty="0"/>
          </a:p>
        </p:txBody>
      </p:sp>
      <p:sp>
        <p:nvSpPr>
          <p:cNvPr id="11" name="TextBox 10"/>
          <p:cNvSpPr txBox="1"/>
          <p:nvPr/>
        </p:nvSpPr>
        <p:spPr>
          <a:xfrm>
            <a:off x="5943600" y="1926294"/>
            <a:ext cx="1183914" cy="360099"/>
          </a:xfrm>
          <a:prstGeom prst="rect">
            <a:avLst/>
          </a:prstGeom>
          <a:noFill/>
        </p:spPr>
        <p:txBody>
          <a:bodyPr wrap="none" lIns="82296" tIns="41148" rIns="82296" bIns="41148" rtlCol="0">
            <a:spAutoFit/>
          </a:bodyPr>
          <a:lstStyle/>
          <a:p>
            <a:r>
              <a:rPr lang="en-US" b="1" dirty="0" smtClean="0"/>
              <a:t>Reaction B</a:t>
            </a:r>
            <a:endParaRPr lang="en-US" b="1" dirty="0"/>
          </a:p>
        </p:txBody>
      </p:sp>
      <p:sp>
        <p:nvSpPr>
          <p:cNvPr id="7" name="TextBox 6"/>
          <p:cNvSpPr txBox="1"/>
          <p:nvPr/>
        </p:nvSpPr>
        <p:spPr>
          <a:xfrm>
            <a:off x="297656" y="990600"/>
            <a:ext cx="8617744" cy="369332"/>
          </a:xfrm>
          <a:prstGeom prst="rect">
            <a:avLst/>
          </a:prstGeom>
          <a:noFill/>
        </p:spPr>
        <p:txBody>
          <a:bodyPr wrap="none" rtlCol="0">
            <a:spAutoFit/>
          </a:bodyPr>
          <a:lstStyle/>
          <a:p>
            <a:r>
              <a:rPr lang="en-US" dirty="0" smtClean="0"/>
              <a:t>CTC can render the reactivity of aryl chlorides and aryl bromides equivalent to aryl iodides</a:t>
            </a:r>
            <a:endParaRPr lang="en-US" dirty="0"/>
          </a:p>
        </p:txBody>
      </p:sp>
      <p:pic>
        <p:nvPicPr>
          <p:cNvPr id="12" name="Picture 2" descr="http://i.creativecommons.org/l/by-nc-sa/3.0/88x31.png"/>
          <p:cNvPicPr>
            <a:picLocks noChangeAspect="1" noChangeArrowheads="1"/>
          </p:cNvPicPr>
          <p:nvPr/>
        </p:nvPicPr>
        <p:blipFill>
          <a:blip r:embed="rId12" cstate="print"/>
          <a:srcRect/>
          <a:stretch>
            <a:fillRect/>
          </a:stretch>
        </p:blipFill>
        <p:spPr bwMode="auto">
          <a:xfrm>
            <a:off x="228600" y="6410325"/>
            <a:ext cx="838200" cy="295275"/>
          </a:xfrm>
          <a:prstGeom prst="rect">
            <a:avLst/>
          </a:prstGeom>
          <a:noFill/>
        </p:spPr>
      </p:pic>
      <p:sp>
        <p:nvSpPr>
          <p:cNvPr id="8" name="TextBox 7"/>
          <p:cNvSpPr txBox="1"/>
          <p:nvPr/>
        </p:nvSpPr>
        <p:spPr>
          <a:xfrm>
            <a:off x="1905000" y="6331779"/>
            <a:ext cx="7377532" cy="738664"/>
          </a:xfrm>
          <a:prstGeom prst="rect">
            <a:avLst/>
          </a:prstGeom>
          <a:noFill/>
        </p:spPr>
        <p:txBody>
          <a:bodyPr wrap="none" rtlCol="0">
            <a:spAutoFit/>
          </a:bodyPr>
          <a:lstStyle/>
          <a:p>
            <a:r>
              <a:rPr lang="en-US" sz="1400" dirty="0"/>
              <a:t>Cannon, KA; </a:t>
            </a:r>
            <a:r>
              <a:rPr lang="en-US" sz="1400" dirty="0" err="1"/>
              <a:t>Geuther</a:t>
            </a:r>
            <a:r>
              <a:rPr lang="en-US" sz="1400" dirty="0"/>
              <a:t>, ME; Kelly, CK; Lin, S.; MacArthur, AHR. </a:t>
            </a:r>
            <a:r>
              <a:rPr lang="en-US" sz="1400" i="1" dirty="0" smtClean="0"/>
              <a:t>Organometallics</a:t>
            </a:r>
            <a:r>
              <a:rPr lang="en-US" sz="1400" dirty="0" smtClean="0"/>
              <a:t> </a:t>
            </a:r>
            <a:r>
              <a:rPr lang="en-US" sz="1400" b="1" dirty="0"/>
              <a:t>2011</a:t>
            </a:r>
            <a:r>
              <a:rPr lang="en-US" sz="1400" dirty="0"/>
              <a:t>, </a:t>
            </a:r>
            <a:r>
              <a:rPr lang="en-US" sz="1400" i="1" dirty="0"/>
              <a:t>30</a:t>
            </a:r>
            <a:r>
              <a:rPr lang="en-US" sz="1400" dirty="0"/>
              <a:t>, 4067-4073</a:t>
            </a:r>
            <a:r>
              <a:rPr lang="en-US" sz="1400" dirty="0" smtClean="0"/>
              <a:t>.</a:t>
            </a:r>
          </a:p>
          <a:p>
            <a:r>
              <a:rPr lang="en-US" sz="1400" dirty="0" smtClean="0"/>
              <a:t>Coughlin</a:t>
            </a:r>
            <a:r>
              <a:rPr lang="en-US" sz="1400" dirty="0"/>
              <a:t>, MM; Kelly, CK; Lin, S; MacArthur, A. </a:t>
            </a:r>
            <a:r>
              <a:rPr lang="en-US" sz="1400" i="1" dirty="0" smtClean="0"/>
              <a:t>Organometallics</a:t>
            </a:r>
            <a:r>
              <a:rPr lang="en-US" sz="1400" dirty="0" smtClean="0"/>
              <a:t> </a:t>
            </a:r>
            <a:r>
              <a:rPr lang="en-US" sz="1400" b="1" dirty="0"/>
              <a:t>2013</a:t>
            </a:r>
            <a:r>
              <a:rPr lang="en-US" sz="1400" dirty="0"/>
              <a:t>, 32(</a:t>
            </a:r>
            <a:r>
              <a:rPr lang="en-US" sz="1400" i="1" dirty="0"/>
              <a:t>12</a:t>
            </a:r>
            <a:r>
              <a:rPr lang="en-US" sz="1400" dirty="0"/>
              <a:t>), 3537-3543.</a:t>
            </a:r>
          </a:p>
          <a:p>
            <a:endParaRPr lang="en-US" sz="1400" dirty="0"/>
          </a:p>
        </p:txBody>
      </p:sp>
    </p:spTree>
    <p:extLst>
      <p:ext uri="{BB962C8B-B14F-4D97-AF65-F5344CB8AC3E}">
        <p14:creationId xmlns:p14="http://schemas.microsoft.com/office/powerpoint/2010/main" val="393083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withEffect">
                                  <p:stCondLst>
                                    <p:cond delay="0"/>
                                  </p:stCondLst>
                                  <p:childTnLst>
                                    <p:animRot by="43200000">
                                      <p:cBhvr>
                                        <p:cTn id="6" dur="20000" fill="hold"/>
                                        <p:tgtEl>
                                          <p:spTgt spid="2"/>
                                        </p:tgtEl>
                                        <p:attrNameLst>
                                          <p:attrName>r</p:attrName>
                                        </p:attrNameLst>
                                      </p:cBhvr>
                                    </p:animRot>
                                  </p:childTnLst>
                                </p:cTn>
                              </p:par>
                              <p:par>
                                <p:cTn id="7" presetID="8" presetClass="emph" presetSubtype="0" repeatCount="indefinite" fill="hold" nodeType="withEffect">
                                  <p:stCondLst>
                                    <p:cond delay="0"/>
                                  </p:stCondLst>
                                  <p:childTnLst>
                                    <p:animRot by="21600000">
                                      <p:cBhvr>
                                        <p:cTn id="8" dur="5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4651</TotalTime>
  <Words>888</Words>
  <Application>Microsoft Office PowerPoint</Application>
  <PresentationFormat>On-screen Show (4:3)</PresentationFormat>
  <Paragraphs>66</Paragraphs>
  <Slides>7</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ＭＳ Ｐゴシック</vt:lpstr>
      <vt:lpstr>Arial</vt:lpstr>
      <vt:lpstr>Calibri</vt:lpstr>
      <vt:lpstr>Office Theme</vt:lpstr>
      <vt:lpstr>CS ChemDraw Drawing</vt:lpstr>
      <vt:lpstr>Five Slides about Concurrent Tandem Catalysis</vt:lpstr>
      <vt:lpstr>PowerPoint Presentation</vt:lpstr>
      <vt:lpstr>Concurrent Tandem Catalysis (CTC)</vt:lpstr>
      <vt:lpstr>One-Pot, Sequential Tandem Catalysis</vt:lpstr>
      <vt:lpstr>Utilizing Concurrent Tandem Catalysis</vt:lpstr>
      <vt:lpstr>CTC Advantage</vt:lpstr>
      <vt:lpstr>Example: CTC with Aryl Halides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topaz</dc:creator>
  <cp:lastModifiedBy>Lin, Shirley CIV USNA Annapolis</cp:lastModifiedBy>
  <cp:revision>36</cp:revision>
  <dcterms:created xsi:type="dcterms:W3CDTF">2012-07-16T14:22:52Z</dcterms:created>
  <dcterms:modified xsi:type="dcterms:W3CDTF">2018-01-03T21:20:28Z</dcterms:modified>
</cp:coreProperties>
</file>