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2" r:id="rId3"/>
    <p:sldId id="258" r:id="rId4"/>
    <p:sldId id="257"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77" autoAdjust="0"/>
  </p:normalViewPr>
  <p:slideViewPr>
    <p:cSldViewPr>
      <p:cViewPr varScale="1">
        <p:scale>
          <a:sx n="64" d="100"/>
          <a:sy n="64" d="100"/>
        </p:scale>
        <p:origin x="26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3F487-7AFD-4F4E-B51B-F960B2B8763A}" type="datetimeFigureOut">
              <a:rPr lang="en-US" smtClean="0"/>
              <a:t>8/2/2014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0248FF-1635-49C5-993E-2D5E236158AE}" type="slidenum">
              <a:rPr lang="en-US" smtClean="0"/>
              <a:t>‹#›</a:t>
            </a:fld>
            <a:endParaRPr lang="en-US"/>
          </a:p>
        </p:txBody>
      </p:sp>
    </p:spTree>
    <p:extLst>
      <p:ext uri="{BB962C8B-B14F-4D97-AF65-F5344CB8AC3E}">
        <p14:creationId xmlns:p14="http://schemas.microsoft.com/office/powerpoint/2010/main" val="398975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ionicviper.org/"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creativecommons.org/about/licens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Created by Sarah St. Angelo (Dickenson College, stangels@dickenson.edu), Sophia Hayes (Washington University, hayes@wustl.edu), Gregory A. </a:t>
            </a:r>
            <a:r>
              <a:rPr lang="en-US" sz="1200" b="0" i="0" u="none" strike="noStrike" kern="1200" dirty="0" err="1" smtClean="0">
                <a:solidFill>
                  <a:schemeClr val="tx1"/>
                </a:solidFill>
                <a:effectLst/>
                <a:latin typeface="+mn-lt"/>
                <a:ea typeface="+mn-ea"/>
                <a:cs typeface="+mn-cs"/>
              </a:rPr>
              <a:t>Moehring</a:t>
            </a:r>
            <a:r>
              <a:rPr lang="en-US" sz="1200" b="0" i="0" u="none" strike="noStrike" kern="1200" dirty="0" smtClean="0">
                <a:solidFill>
                  <a:schemeClr val="tx1"/>
                </a:solidFill>
                <a:effectLst/>
                <a:latin typeface="+mn-lt"/>
                <a:ea typeface="+mn-ea"/>
                <a:cs typeface="+mn-cs"/>
              </a:rPr>
              <a:t> (Monmouth University, gmoehrin@monmouth.edu), </a:t>
            </a:r>
            <a:r>
              <a:rPr lang="en-US" sz="1200" b="0" i="0" u="none" strike="noStrike" kern="1200" dirty="0" err="1" smtClean="0">
                <a:solidFill>
                  <a:schemeClr val="tx1"/>
                </a:solidFill>
                <a:effectLst/>
                <a:latin typeface="+mn-lt"/>
                <a:ea typeface="+mn-ea"/>
                <a:cs typeface="+mn-cs"/>
              </a:rPr>
              <a:t>Libbie</a:t>
            </a:r>
            <a:r>
              <a:rPr lang="en-US" sz="1200" b="0" i="0" u="none" strike="noStrike" kern="1200" dirty="0" smtClean="0">
                <a:solidFill>
                  <a:schemeClr val="tx1"/>
                </a:solidFill>
                <a:effectLst/>
                <a:latin typeface="+mn-lt"/>
                <a:ea typeface="+mn-ea"/>
                <a:cs typeface="+mn-cs"/>
              </a:rPr>
              <a:t> </a:t>
            </a:r>
            <a:r>
              <a:rPr lang="en-US" sz="1200" b="0" i="0" u="none" strike="noStrike" kern="1200" dirty="0" err="1" smtClean="0">
                <a:solidFill>
                  <a:schemeClr val="tx1"/>
                </a:solidFill>
                <a:effectLst/>
                <a:latin typeface="+mn-lt"/>
                <a:ea typeface="+mn-ea"/>
                <a:cs typeface="+mn-cs"/>
              </a:rPr>
              <a:t>Pelter</a:t>
            </a:r>
            <a:r>
              <a:rPr lang="en-US" sz="1200" b="0" i="0" u="none" strike="noStrike" kern="1200" dirty="0" smtClean="0">
                <a:solidFill>
                  <a:schemeClr val="tx1"/>
                </a:solidFill>
                <a:effectLst/>
                <a:latin typeface="+mn-lt"/>
                <a:ea typeface="+mn-ea"/>
                <a:cs typeface="+mn-cs"/>
              </a:rPr>
              <a:t> (Purdue University Calumet, pelterl@purduecal.edu), Megan E. </a:t>
            </a:r>
            <a:r>
              <a:rPr lang="en-US" sz="1200" b="0" i="0" u="none" strike="noStrike" kern="1200" dirty="0" err="1" smtClean="0">
                <a:solidFill>
                  <a:schemeClr val="tx1"/>
                </a:solidFill>
                <a:effectLst/>
                <a:latin typeface="+mn-lt"/>
                <a:ea typeface="+mn-ea"/>
                <a:cs typeface="+mn-cs"/>
              </a:rPr>
              <a:t>Strayer</a:t>
            </a:r>
            <a:r>
              <a:rPr lang="en-US" sz="1200" b="0" i="0" u="none" strike="noStrike" kern="1200" dirty="0" smtClean="0">
                <a:solidFill>
                  <a:schemeClr val="tx1"/>
                </a:solidFill>
                <a:effectLst/>
                <a:latin typeface="+mn-lt"/>
                <a:ea typeface="+mn-ea"/>
                <a:cs typeface="+mn-cs"/>
              </a:rPr>
              <a:t> (The Pennsylvania State University, strayerme@gmail.com), and Katherine Van </a:t>
            </a:r>
            <a:r>
              <a:rPr lang="en-US" sz="1200" b="0" i="0" u="none" strike="noStrike" kern="1200" dirty="0" err="1" smtClean="0">
                <a:solidFill>
                  <a:schemeClr val="tx1"/>
                </a:solidFill>
                <a:effectLst/>
                <a:latin typeface="+mn-lt"/>
                <a:ea typeface="+mn-ea"/>
                <a:cs typeface="+mn-cs"/>
              </a:rPr>
              <a:t>Heuvelen</a:t>
            </a:r>
            <a:r>
              <a:rPr lang="en-US" sz="1200" b="0" i="0" u="none" strike="noStrike" kern="1200" dirty="0" smtClean="0">
                <a:solidFill>
                  <a:schemeClr val="tx1"/>
                </a:solidFill>
                <a:effectLst/>
                <a:latin typeface="+mn-lt"/>
                <a:ea typeface="+mn-ea"/>
                <a:cs typeface="+mn-cs"/>
              </a:rPr>
              <a:t> (Harvey </a:t>
            </a:r>
            <a:r>
              <a:rPr lang="en-US" sz="1200" b="0" i="0" u="none" strike="noStrike" kern="1200" dirty="0" err="1" smtClean="0">
                <a:solidFill>
                  <a:schemeClr val="tx1"/>
                </a:solidFill>
                <a:effectLst/>
                <a:latin typeface="+mn-lt"/>
                <a:ea typeface="+mn-ea"/>
                <a:cs typeface="+mn-cs"/>
              </a:rPr>
              <a:t>Mudd</a:t>
            </a:r>
            <a:r>
              <a:rPr lang="en-US" sz="1200" b="0" i="0" u="none" strike="noStrike" kern="1200" dirty="0" smtClean="0">
                <a:solidFill>
                  <a:schemeClr val="tx1"/>
                </a:solidFill>
                <a:effectLst/>
                <a:latin typeface="+mn-lt"/>
                <a:ea typeface="+mn-ea"/>
                <a:cs typeface="+mn-cs"/>
              </a:rPr>
              <a:t> College, vanheuvelen@g.hmc.edu) and posted on </a:t>
            </a:r>
            <a:r>
              <a:rPr lang="en-US" sz="1200" b="0" i="0" u="none" strike="noStrike" kern="1200" dirty="0" err="1" smtClean="0">
                <a:solidFill>
                  <a:schemeClr val="tx1"/>
                </a:solidFill>
                <a:effectLst/>
                <a:latin typeface="+mn-lt"/>
                <a:ea typeface="+mn-ea"/>
                <a:cs typeface="+mn-cs"/>
              </a:rPr>
              <a:t>VIPEr</a:t>
            </a:r>
            <a:r>
              <a:rPr lang="en-US" sz="1200" b="0" i="0" u="none" strike="noStrike" kern="1200" dirty="0" smtClean="0">
                <a:solidFill>
                  <a:schemeClr val="tx1"/>
                </a:solidFill>
                <a:effectLst/>
                <a:latin typeface="+mn-lt"/>
                <a:ea typeface="+mn-ea"/>
                <a:cs typeface="+mn-cs"/>
              </a:rPr>
              <a:t> (</a:t>
            </a:r>
            <a:r>
              <a:rPr lang="en-US" sz="1200" b="0" i="0" u="sng" strike="noStrike" kern="1200" dirty="0" smtClean="0">
                <a:solidFill>
                  <a:schemeClr val="tx1"/>
                </a:solidFill>
                <a:effectLst/>
                <a:latin typeface="+mn-lt"/>
                <a:ea typeface="+mn-ea"/>
                <a:cs typeface="+mn-cs"/>
                <a:hlinkClick r:id="rId3"/>
              </a:rPr>
              <a:t>www.ionicviper.org</a:t>
            </a:r>
            <a:r>
              <a:rPr lang="en-US" sz="1200" b="0" i="0" u="none" strike="noStrike" kern="1200" dirty="0" smtClean="0">
                <a:solidFill>
                  <a:schemeClr val="tx1"/>
                </a:solidFill>
                <a:effectLst/>
                <a:latin typeface="+mn-lt"/>
                <a:ea typeface="+mn-ea"/>
                <a:cs typeface="+mn-cs"/>
              </a:rPr>
              <a:t>) on June 27, 2013.  Copyright Megan E. </a:t>
            </a:r>
            <a:r>
              <a:rPr lang="en-US" sz="1200" b="0" i="0" u="none" strike="noStrike" kern="1200" dirty="0" err="1" smtClean="0">
                <a:solidFill>
                  <a:schemeClr val="tx1"/>
                </a:solidFill>
                <a:effectLst/>
                <a:latin typeface="+mn-lt"/>
                <a:ea typeface="+mn-ea"/>
                <a:cs typeface="+mn-cs"/>
              </a:rPr>
              <a:t>Strayer</a:t>
            </a:r>
            <a:r>
              <a:rPr lang="en-US" sz="1200" b="0" i="0" u="none" strike="noStrike" kern="1200" dirty="0" smtClean="0">
                <a:solidFill>
                  <a:schemeClr val="tx1"/>
                </a:solidFill>
                <a:effectLst/>
                <a:latin typeface="+mn-lt"/>
                <a:ea typeface="+mn-ea"/>
                <a:cs typeface="+mn-cs"/>
              </a:rPr>
              <a:t> 2013.  This work is licensed under the Creative Commons Attribution-</a:t>
            </a:r>
            <a:r>
              <a:rPr lang="en-US" sz="1200" b="0" i="0" u="none" strike="noStrike" kern="1200" dirty="0" err="1" smtClean="0">
                <a:solidFill>
                  <a:schemeClr val="tx1"/>
                </a:solidFill>
                <a:effectLst/>
                <a:latin typeface="+mn-lt"/>
                <a:ea typeface="+mn-ea"/>
                <a:cs typeface="+mn-cs"/>
              </a:rPr>
              <a:t>NonCommerical</a:t>
            </a:r>
            <a:r>
              <a:rPr lang="en-US" sz="1200" b="0" i="0" u="none" strike="noStrike" kern="1200" dirty="0" smtClean="0">
                <a:solidFill>
                  <a:schemeClr val="tx1"/>
                </a:solidFill>
                <a:effectLst/>
                <a:latin typeface="+mn-lt"/>
                <a:ea typeface="+mn-ea"/>
                <a:cs typeface="+mn-cs"/>
              </a:rPr>
              <a:t>-</a:t>
            </a:r>
            <a:r>
              <a:rPr lang="en-US" sz="1200" b="0" i="0" u="none" strike="noStrike" kern="1200" dirty="0" err="1" smtClean="0">
                <a:solidFill>
                  <a:schemeClr val="tx1"/>
                </a:solidFill>
                <a:effectLst/>
                <a:latin typeface="+mn-lt"/>
                <a:ea typeface="+mn-ea"/>
                <a:cs typeface="+mn-cs"/>
              </a:rPr>
              <a:t>ShareAlike</a:t>
            </a:r>
            <a:r>
              <a:rPr lang="en-US" sz="1200" b="0" i="0" u="none" strike="noStrike" kern="1200" dirty="0" smtClean="0">
                <a:solidFill>
                  <a:schemeClr val="tx1"/>
                </a:solidFill>
                <a:effectLst/>
                <a:latin typeface="+mn-lt"/>
                <a:ea typeface="+mn-ea"/>
                <a:cs typeface="+mn-cs"/>
              </a:rPr>
              <a:t> 3.0 </a:t>
            </a:r>
            <a:r>
              <a:rPr lang="en-US" sz="1200" b="0" i="0" u="none" strike="noStrike" kern="1200" dirty="0" err="1" smtClean="0">
                <a:solidFill>
                  <a:schemeClr val="tx1"/>
                </a:solidFill>
                <a:effectLst/>
                <a:latin typeface="+mn-lt"/>
                <a:ea typeface="+mn-ea"/>
                <a:cs typeface="+mn-cs"/>
              </a:rPr>
              <a:t>Unported</a:t>
            </a:r>
            <a:r>
              <a:rPr lang="en-US" sz="1200" b="0" i="0" u="none" strike="noStrike" kern="1200" dirty="0" smtClean="0">
                <a:solidFill>
                  <a:schemeClr val="tx1"/>
                </a:solidFill>
                <a:effectLst/>
                <a:latin typeface="+mn-lt"/>
                <a:ea typeface="+mn-ea"/>
                <a:cs typeface="+mn-cs"/>
              </a:rPr>
              <a:t> License. To view a copy of this license visit</a:t>
            </a:r>
            <a:r>
              <a:rPr lang="en-US" sz="1200" b="0" i="0" u="none" strike="noStrike" kern="1200" dirty="0" smtClean="0">
                <a:solidFill>
                  <a:schemeClr val="tx1"/>
                </a:solidFill>
                <a:effectLst/>
                <a:latin typeface="+mn-lt"/>
                <a:ea typeface="+mn-ea"/>
                <a:cs typeface="+mn-cs"/>
                <a:hlinkClick r:id="rId4"/>
              </a:rPr>
              <a:t> </a:t>
            </a:r>
            <a:r>
              <a:rPr lang="en-US" sz="1200" b="0" i="0" u="sng" strike="noStrike" kern="1200" dirty="0" smtClean="0">
                <a:solidFill>
                  <a:schemeClr val="tx1"/>
                </a:solidFill>
                <a:effectLst/>
                <a:latin typeface="+mn-lt"/>
                <a:ea typeface="+mn-ea"/>
                <a:cs typeface="+mn-cs"/>
                <a:hlinkClick r:id="rId4"/>
              </a:rPr>
              <a:t>http://creativecommons.org/about/license/</a:t>
            </a:r>
            <a:r>
              <a:rPr lang="en-US" sz="1200" b="0" i="0" u="none" strike="noStrike"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DD0248FF-1635-49C5-993E-2D5E236158AE}" type="slidenum">
              <a:rPr lang="en-US" smtClean="0"/>
              <a:t>1</a:t>
            </a:fld>
            <a:endParaRPr lang="en-US"/>
          </a:p>
        </p:txBody>
      </p:sp>
    </p:spTree>
    <p:extLst>
      <p:ext uri="{BB962C8B-B14F-4D97-AF65-F5344CB8AC3E}">
        <p14:creationId xmlns:p14="http://schemas.microsoft.com/office/powerpoint/2010/main" val="79379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Gold nanoparticles in the flask have a diameter of ~13 nm.  They were prepared by reduction of HAuCl4</a:t>
            </a:r>
            <a:r>
              <a:rPr lang="en-US" baseline="0" dirty="0" smtClean="0"/>
              <a:t> with sodium citrate.  This sample is the same as the one in the associated video, just with a little longer time elapsed.</a:t>
            </a:r>
            <a:endParaRPr lang="en-US" dirty="0"/>
          </a:p>
        </p:txBody>
      </p:sp>
      <p:sp>
        <p:nvSpPr>
          <p:cNvPr id="4" name="Slide Number Placeholder 3"/>
          <p:cNvSpPr>
            <a:spLocks noGrp="1"/>
          </p:cNvSpPr>
          <p:nvPr>
            <p:ph type="sldNum" sz="quarter" idx="10"/>
          </p:nvPr>
        </p:nvSpPr>
        <p:spPr/>
        <p:txBody>
          <a:bodyPr/>
          <a:lstStyle/>
          <a:p>
            <a:fld id="{DD0248FF-1635-49C5-993E-2D5E236158AE}" type="slidenum">
              <a:rPr lang="en-US" smtClean="0"/>
              <a:t>2</a:t>
            </a:fld>
            <a:endParaRPr lang="en-US"/>
          </a:p>
        </p:txBody>
      </p:sp>
    </p:spTree>
    <p:extLst>
      <p:ext uri="{BB962C8B-B14F-4D97-AF65-F5344CB8AC3E}">
        <p14:creationId xmlns:p14="http://schemas.microsoft.com/office/powerpoint/2010/main" val="394586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Gold nanoparticles in the flask have a diameter of ~13 nm.  They were prepared by reduction of HAuCl4</a:t>
            </a:r>
            <a:r>
              <a:rPr lang="en-US" baseline="0" dirty="0" smtClean="0"/>
              <a:t> with sodium citrate.  This sample is the same as the one in the associated video, just with a little longer time elapsed.</a:t>
            </a:r>
            <a:endParaRPr lang="en-US" dirty="0"/>
          </a:p>
        </p:txBody>
      </p:sp>
      <p:sp>
        <p:nvSpPr>
          <p:cNvPr id="4" name="Slide Number Placeholder 3"/>
          <p:cNvSpPr>
            <a:spLocks noGrp="1"/>
          </p:cNvSpPr>
          <p:nvPr>
            <p:ph type="sldNum" sz="quarter" idx="10"/>
          </p:nvPr>
        </p:nvSpPr>
        <p:spPr/>
        <p:txBody>
          <a:bodyPr/>
          <a:lstStyle/>
          <a:p>
            <a:fld id="{DD0248FF-1635-49C5-993E-2D5E236158AE}" type="slidenum">
              <a:rPr lang="en-US" smtClean="0"/>
              <a:t>3</a:t>
            </a:fld>
            <a:endParaRPr lang="en-US"/>
          </a:p>
        </p:txBody>
      </p:sp>
    </p:spTree>
    <p:extLst>
      <p:ext uri="{BB962C8B-B14F-4D97-AF65-F5344CB8AC3E}">
        <p14:creationId xmlns:p14="http://schemas.microsoft.com/office/powerpoint/2010/main" val="3081953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cartoon</a:t>
            </a:r>
            <a:r>
              <a:rPr lang="en-US" baseline="0" dirty="0" smtClean="0"/>
              <a:t> represents the same metal nanoparticle (NP) or 2 nanoparticles experiencing a propagating electromagnetic field.</a:t>
            </a:r>
          </a:p>
          <a:p>
            <a:r>
              <a:rPr lang="en-US" baseline="0" dirty="0" smtClean="0"/>
              <a:t>As the EM field passes through the NP(s), the delocalized electrons in the metal are displaced away from the NP(s), but they are not removed from the particles.  The electromagnetic restoring force and the propagating EM radiation induces a coherent oscillation of the electrons that is called a localized surface </a:t>
            </a:r>
            <a:r>
              <a:rPr lang="en-US" baseline="0" dirty="0" err="1" smtClean="0"/>
              <a:t>plasmon</a:t>
            </a:r>
            <a:r>
              <a:rPr lang="en-US" baseline="0" dirty="0" smtClean="0"/>
              <a:t> resonance.</a:t>
            </a:r>
          </a:p>
          <a:p>
            <a:r>
              <a:rPr lang="en-US" baseline="0" dirty="0" smtClean="0"/>
              <a:t>For larger particles or bulk metal, surface </a:t>
            </a:r>
            <a:r>
              <a:rPr lang="en-US" baseline="0" dirty="0" err="1" smtClean="0"/>
              <a:t>plasmons</a:t>
            </a:r>
            <a:r>
              <a:rPr lang="en-US" baseline="0" dirty="0" smtClean="0"/>
              <a:t> propagate and are not localized near where they are generated.</a:t>
            </a:r>
          </a:p>
          <a:p>
            <a:r>
              <a:rPr lang="en-US" baseline="0" dirty="0" smtClean="0"/>
              <a:t>The referenced paper is a good reference for introduction as well as learning about specific techniques and testing examples.</a:t>
            </a:r>
          </a:p>
          <a:p>
            <a:endParaRPr lang="en-US" dirty="0"/>
          </a:p>
        </p:txBody>
      </p:sp>
      <p:sp>
        <p:nvSpPr>
          <p:cNvPr id="4" name="Slide Number Placeholder 3"/>
          <p:cNvSpPr>
            <a:spLocks noGrp="1"/>
          </p:cNvSpPr>
          <p:nvPr>
            <p:ph type="sldNum" sz="quarter" idx="10"/>
          </p:nvPr>
        </p:nvSpPr>
        <p:spPr/>
        <p:txBody>
          <a:bodyPr/>
          <a:lstStyle/>
          <a:p>
            <a:fld id="{DD0248FF-1635-49C5-993E-2D5E236158AE}" type="slidenum">
              <a:rPr lang="en-US" smtClean="0"/>
              <a:t>4</a:t>
            </a:fld>
            <a:endParaRPr lang="en-US"/>
          </a:p>
        </p:txBody>
      </p:sp>
    </p:spTree>
    <p:extLst>
      <p:ext uri="{BB962C8B-B14F-4D97-AF65-F5344CB8AC3E}">
        <p14:creationId xmlns:p14="http://schemas.microsoft.com/office/powerpoint/2010/main" val="3415029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Gold nanoparticles provide many examples in</a:t>
            </a:r>
            <a:r>
              <a:rPr lang="en-US" baseline="0" dirty="0" smtClean="0"/>
              <a:t> the chemical literature or on various websites.</a:t>
            </a:r>
            <a:endParaRPr lang="en-US" dirty="0"/>
          </a:p>
        </p:txBody>
      </p:sp>
      <p:sp>
        <p:nvSpPr>
          <p:cNvPr id="4" name="Slide Number Placeholder 3"/>
          <p:cNvSpPr>
            <a:spLocks noGrp="1"/>
          </p:cNvSpPr>
          <p:nvPr>
            <p:ph type="sldNum" sz="quarter" idx="10"/>
          </p:nvPr>
        </p:nvSpPr>
        <p:spPr/>
        <p:txBody>
          <a:bodyPr/>
          <a:lstStyle/>
          <a:p>
            <a:fld id="{DD0248FF-1635-49C5-993E-2D5E236158AE}" type="slidenum">
              <a:rPr lang="en-US" smtClean="0"/>
              <a:t>5</a:t>
            </a:fld>
            <a:endParaRPr lang="en-US"/>
          </a:p>
        </p:txBody>
      </p:sp>
    </p:spTree>
    <p:extLst>
      <p:ext uri="{BB962C8B-B14F-4D97-AF65-F5344CB8AC3E}">
        <p14:creationId xmlns:p14="http://schemas.microsoft.com/office/powerpoint/2010/main" val="198531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 The spectra shown are drawn</a:t>
            </a:r>
            <a:r>
              <a:rPr lang="en-US" b="1" baseline="0" dirty="0" smtClean="0"/>
              <a:t> and are not actual data.  </a:t>
            </a:r>
            <a:r>
              <a:rPr lang="en-US" baseline="0" dirty="0" smtClean="0"/>
              <a:t>They represent the kind of changes in UV-</a:t>
            </a:r>
            <a:r>
              <a:rPr lang="en-US" baseline="0" dirty="0" err="1" smtClean="0"/>
              <a:t>vis</a:t>
            </a:r>
            <a:r>
              <a:rPr lang="en-US" baseline="0" dirty="0" smtClean="0"/>
              <a:t>-(NIR) spectra that are observed when spherical Au nanoparticles have increasing (left to right, short to long wavelengths) diameters.</a:t>
            </a:r>
          </a:p>
          <a:p>
            <a:endParaRPr lang="en-US" baseline="0" dirty="0" smtClean="0"/>
          </a:p>
          <a:p>
            <a:r>
              <a:rPr lang="en-US" baseline="0" dirty="0" smtClean="0"/>
              <a:t>Extinction is used on the y-axis instead of Absorbance because light is not absorbed by a typical, molecular process.  Additionally, some light is scattered which appears in the UV-</a:t>
            </a:r>
            <a:r>
              <a:rPr lang="en-US" baseline="0" dirty="0" err="1" smtClean="0"/>
              <a:t>vis</a:t>
            </a:r>
            <a:r>
              <a:rPr lang="en-US" baseline="0" dirty="0" smtClean="0"/>
              <a:t>-(NIR) as “absorbance”.  Absorbance is often used as an equivalent term as Extinction, but the processes of removing light from the beam path are different.</a:t>
            </a:r>
          </a:p>
        </p:txBody>
      </p:sp>
      <p:sp>
        <p:nvSpPr>
          <p:cNvPr id="4" name="Slide Number Placeholder 3"/>
          <p:cNvSpPr>
            <a:spLocks noGrp="1"/>
          </p:cNvSpPr>
          <p:nvPr>
            <p:ph type="sldNum" sz="quarter" idx="10"/>
          </p:nvPr>
        </p:nvSpPr>
        <p:spPr/>
        <p:txBody>
          <a:bodyPr/>
          <a:lstStyle/>
          <a:p>
            <a:fld id="{DD0248FF-1635-49C5-993E-2D5E236158AE}" type="slidenum">
              <a:rPr lang="en-US" smtClean="0"/>
              <a:t>6</a:t>
            </a:fld>
            <a:endParaRPr lang="en-US"/>
          </a:p>
        </p:txBody>
      </p:sp>
    </p:spTree>
    <p:extLst>
      <p:ext uri="{BB962C8B-B14F-4D97-AF65-F5344CB8AC3E}">
        <p14:creationId xmlns:p14="http://schemas.microsoft.com/office/powerpoint/2010/main" val="198531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EFC839-3181-426E-9BD4-ED25683E99C1}"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22262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FC839-3181-426E-9BD4-ED25683E99C1}"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81986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FC839-3181-426E-9BD4-ED25683E99C1}"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407747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FC839-3181-426E-9BD4-ED25683E99C1}"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23583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EFC839-3181-426E-9BD4-ED25683E99C1}"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308528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EFC839-3181-426E-9BD4-ED25683E99C1}"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1026881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EFC839-3181-426E-9BD4-ED25683E99C1}" type="datetimeFigureOut">
              <a:rPr lang="en-US" smtClean="0"/>
              <a:t>8/2/2014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412240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EFC839-3181-426E-9BD4-ED25683E99C1}" type="datetimeFigureOut">
              <a:rPr lang="en-US" smtClean="0"/>
              <a:t>8/2/2014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203509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FC839-3181-426E-9BD4-ED25683E99C1}" type="datetimeFigureOut">
              <a:rPr lang="en-US" smtClean="0"/>
              <a:t>8/2/2014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55717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FC839-3181-426E-9BD4-ED25683E99C1}"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57710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FC839-3181-426E-9BD4-ED25683E99C1}"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098E1-D72C-4002-962A-799E7889ACFE}" type="slidenum">
              <a:rPr lang="en-US" smtClean="0"/>
              <a:t>‹#›</a:t>
            </a:fld>
            <a:endParaRPr lang="en-US"/>
          </a:p>
        </p:txBody>
      </p:sp>
    </p:spTree>
    <p:extLst>
      <p:ext uri="{BB962C8B-B14F-4D97-AF65-F5344CB8AC3E}">
        <p14:creationId xmlns:p14="http://schemas.microsoft.com/office/powerpoint/2010/main" val="3044889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FC839-3181-426E-9BD4-ED25683E99C1}" type="datetimeFigureOut">
              <a:rPr lang="en-US" smtClean="0"/>
              <a:t>8/2/2014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098E1-D72C-4002-962A-799E7889ACFE}" type="slidenum">
              <a:rPr lang="en-US" smtClean="0"/>
              <a:t>‹#›</a:t>
            </a:fld>
            <a:endParaRPr lang="en-US"/>
          </a:p>
        </p:txBody>
      </p:sp>
    </p:spTree>
    <p:extLst>
      <p:ext uri="{BB962C8B-B14F-4D97-AF65-F5344CB8AC3E}">
        <p14:creationId xmlns:p14="http://schemas.microsoft.com/office/powerpoint/2010/main" val="2157718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onicviper.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hyperlink" Target="http://creativecommons.org/about/licens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hyperlink" Target="https://www.youtube.com/watch?v=mRcq8omtLBw&amp;feature=youtu.b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150" y="1240155"/>
            <a:ext cx="7772400" cy="3808095"/>
          </a:xfrm>
        </p:spPr>
        <p:txBody>
          <a:bodyPr>
            <a:normAutofit/>
          </a:bodyPr>
          <a:lstStyle/>
          <a:p>
            <a:r>
              <a:rPr lang="en-US" dirty="0" smtClean="0"/>
              <a:t>5 Slides About </a:t>
            </a:r>
            <a:br>
              <a:rPr lang="en-US" dirty="0" smtClean="0"/>
            </a:br>
            <a:r>
              <a:rPr lang="en-US" dirty="0" smtClean="0"/>
              <a:t>Localized surface plasmon resonances (LSPRs) and gold nanoparticles</a:t>
            </a:r>
            <a:endParaRPr lang="en-US" dirty="0"/>
          </a:p>
        </p:txBody>
      </p:sp>
      <p:sp>
        <p:nvSpPr>
          <p:cNvPr id="3" name="Subtitle 2"/>
          <p:cNvSpPr>
            <a:spLocks noGrp="1"/>
          </p:cNvSpPr>
          <p:nvPr>
            <p:ph type="subTitle" idx="1"/>
          </p:nvPr>
        </p:nvSpPr>
        <p:spPr>
          <a:xfrm>
            <a:off x="0" y="5638800"/>
            <a:ext cx="9144000" cy="1371600"/>
          </a:xfrm>
        </p:spPr>
        <p:txBody>
          <a:bodyPr>
            <a:normAutofit/>
          </a:bodyPr>
          <a:lstStyle/>
          <a:p>
            <a:pPr algn="l"/>
            <a:r>
              <a:rPr lang="en-US" sz="1200" dirty="0">
                <a:solidFill>
                  <a:schemeClr val="tx1"/>
                </a:solidFill>
              </a:rPr>
              <a:t>Created by Sarah St. Angelo (Dickenson College, stangels@dickenson.edu), Sophia Hayes (Washington University, hayes@wustl.edu), Gregory A. </a:t>
            </a:r>
            <a:r>
              <a:rPr lang="en-US" sz="1200" dirty="0" err="1">
                <a:solidFill>
                  <a:schemeClr val="tx1"/>
                </a:solidFill>
              </a:rPr>
              <a:t>Moehring</a:t>
            </a:r>
            <a:r>
              <a:rPr lang="en-US" sz="1200" dirty="0">
                <a:solidFill>
                  <a:schemeClr val="tx1"/>
                </a:solidFill>
              </a:rPr>
              <a:t> (Monmouth University, gmoehrin@monmouth.edu), </a:t>
            </a:r>
            <a:r>
              <a:rPr lang="en-US" sz="1200" dirty="0" err="1">
                <a:solidFill>
                  <a:schemeClr val="tx1"/>
                </a:solidFill>
              </a:rPr>
              <a:t>Libbie</a:t>
            </a:r>
            <a:r>
              <a:rPr lang="en-US" sz="1200" dirty="0">
                <a:solidFill>
                  <a:schemeClr val="tx1"/>
                </a:solidFill>
              </a:rPr>
              <a:t> </a:t>
            </a:r>
            <a:r>
              <a:rPr lang="en-US" sz="1200" dirty="0" err="1">
                <a:solidFill>
                  <a:schemeClr val="tx1"/>
                </a:solidFill>
              </a:rPr>
              <a:t>Pelter</a:t>
            </a:r>
            <a:r>
              <a:rPr lang="en-US" sz="1200" dirty="0">
                <a:solidFill>
                  <a:schemeClr val="tx1"/>
                </a:solidFill>
              </a:rPr>
              <a:t> (Purdue University Calumet, pelterl@purduecal.edu), Megan E. </a:t>
            </a:r>
            <a:r>
              <a:rPr lang="en-US" sz="1200" dirty="0" err="1">
                <a:solidFill>
                  <a:schemeClr val="tx1"/>
                </a:solidFill>
              </a:rPr>
              <a:t>Strayer</a:t>
            </a:r>
            <a:r>
              <a:rPr lang="en-US" sz="1200" dirty="0">
                <a:solidFill>
                  <a:schemeClr val="tx1"/>
                </a:solidFill>
              </a:rPr>
              <a:t> (The Pennsylvania State University, strayerme@gmail.com), and Katherine Van </a:t>
            </a:r>
            <a:r>
              <a:rPr lang="en-US" sz="1200" dirty="0" err="1">
                <a:solidFill>
                  <a:schemeClr val="tx1"/>
                </a:solidFill>
              </a:rPr>
              <a:t>Heuvelen</a:t>
            </a:r>
            <a:r>
              <a:rPr lang="en-US" sz="1200" dirty="0">
                <a:solidFill>
                  <a:schemeClr val="tx1"/>
                </a:solidFill>
              </a:rPr>
              <a:t> (Harvey </a:t>
            </a:r>
            <a:r>
              <a:rPr lang="en-US" sz="1200" dirty="0" err="1">
                <a:solidFill>
                  <a:schemeClr val="tx1"/>
                </a:solidFill>
              </a:rPr>
              <a:t>Mudd</a:t>
            </a:r>
            <a:r>
              <a:rPr lang="en-US" sz="1200" dirty="0">
                <a:solidFill>
                  <a:schemeClr val="tx1"/>
                </a:solidFill>
              </a:rPr>
              <a:t> College, vanheuvelen@g.hmc.edu) and posted on </a:t>
            </a:r>
            <a:r>
              <a:rPr lang="en-US" sz="1200" dirty="0" err="1">
                <a:solidFill>
                  <a:schemeClr val="tx1"/>
                </a:solidFill>
              </a:rPr>
              <a:t>VIPEr</a:t>
            </a:r>
            <a:r>
              <a:rPr lang="en-US" sz="1200" dirty="0">
                <a:solidFill>
                  <a:schemeClr val="tx1"/>
                </a:solidFill>
              </a:rPr>
              <a:t> (</a:t>
            </a:r>
            <a:r>
              <a:rPr lang="en-US" sz="1200" u="sng" dirty="0">
                <a:solidFill>
                  <a:schemeClr val="tx1"/>
                </a:solidFill>
                <a:hlinkClick r:id="rId3"/>
              </a:rPr>
              <a:t>www.ionicviper.org</a:t>
            </a:r>
            <a:r>
              <a:rPr lang="en-US" sz="1200" dirty="0">
                <a:solidFill>
                  <a:schemeClr val="tx1"/>
                </a:solidFill>
              </a:rPr>
              <a:t>) on June 27, 2013.  Copyright Megan E. </a:t>
            </a:r>
            <a:r>
              <a:rPr lang="en-US" sz="1200" dirty="0" err="1">
                <a:solidFill>
                  <a:schemeClr val="tx1"/>
                </a:solidFill>
              </a:rPr>
              <a:t>Strayer</a:t>
            </a:r>
            <a:r>
              <a:rPr lang="en-US" sz="1200" dirty="0">
                <a:solidFill>
                  <a:schemeClr val="tx1"/>
                </a:solidFill>
              </a:rPr>
              <a:t> 2013.  This work is licensed under the Creative Commons Attribution-</a:t>
            </a:r>
            <a:r>
              <a:rPr lang="en-US" sz="1200" dirty="0" err="1">
                <a:solidFill>
                  <a:schemeClr val="tx1"/>
                </a:solidFill>
              </a:rPr>
              <a:t>NonCommerical</a:t>
            </a:r>
            <a:r>
              <a:rPr lang="en-US" sz="1200" dirty="0">
                <a:solidFill>
                  <a:schemeClr val="tx1"/>
                </a:solidFill>
              </a:rPr>
              <a:t>-</a:t>
            </a:r>
            <a:r>
              <a:rPr lang="en-US" sz="1200" dirty="0" err="1">
                <a:solidFill>
                  <a:schemeClr val="tx1"/>
                </a:solidFill>
              </a:rPr>
              <a:t>ShareAlike</a:t>
            </a:r>
            <a:r>
              <a:rPr lang="en-US" sz="1200" dirty="0">
                <a:solidFill>
                  <a:schemeClr val="tx1"/>
                </a:solidFill>
              </a:rPr>
              <a:t> 3.0 </a:t>
            </a:r>
            <a:r>
              <a:rPr lang="en-US" sz="1200" dirty="0" err="1">
                <a:solidFill>
                  <a:schemeClr val="tx1"/>
                </a:solidFill>
              </a:rPr>
              <a:t>Unported</a:t>
            </a:r>
            <a:r>
              <a:rPr lang="en-US" sz="1200" dirty="0">
                <a:solidFill>
                  <a:schemeClr val="tx1"/>
                </a:solidFill>
              </a:rPr>
              <a:t> License. To view a copy of this license visit</a:t>
            </a:r>
            <a:r>
              <a:rPr lang="en-US" sz="1200" dirty="0">
                <a:solidFill>
                  <a:schemeClr val="tx1"/>
                </a:solidFill>
                <a:hlinkClick r:id="rId4"/>
              </a:rPr>
              <a:t> </a:t>
            </a:r>
            <a:r>
              <a:rPr lang="en-US" sz="1200" u="sng" dirty="0">
                <a:solidFill>
                  <a:schemeClr val="tx1"/>
                </a:solidFill>
                <a:hlinkClick r:id="rId4"/>
              </a:rPr>
              <a:t>http://creativecommons.org/about/license/</a:t>
            </a:r>
            <a:r>
              <a:rPr lang="en-US" sz="1200" dirty="0">
                <a:solidFill>
                  <a:schemeClr val="tx1"/>
                </a:solidFill>
              </a:rPr>
              <a:t>.</a:t>
            </a:r>
            <a:endParaRPr lang="en-US" sz="1200" dirty="0"/>
          </a:p>
          <a:p>
            <a:pPr algn="l"/>
            <a:endParaRPr lang="en-US" sz="1200" dirty="0"/>
          </a:p>
        </p:txBody>
      </p:sp>
      <p:grpSp>
        <p:nvGrpSpPr>
          <p:cNvPr id="5" name="Group 4"/>
          <p:cNvGrpSpPr/>
          <p:nvPr/>
        </p:nvGrpSpPr>
        <p:grpSpPr>
          <a:xfrm>
            <a:off x="15240" y="30480"/>
            <a:ext cx="9141460" cy="1209676"/>
            <a:chOff x="15240" y="0"/>
            <a:chExt cx="9141460" cy="1209676"/>
          </a:xfrm>
        </p:grpSpPr>
        <p:pic>
          <p:nvPicPr>
            <p:cNvPr id="1028" name="Picture 4" descr="C:\Users\Sarah\AppData\Local\Microsoft\Windows\Temporary Internet Files\Content.IE5\MG5YINJH\MC9004350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40" y="0"/>
              <a:ext cx="184150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Sarah\AppData\Local\Microsoft\Windows\Temporary Internet Files\Content.IE5\MG5YINJH\MC9004350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828800" y="1"/>
              <a:ext cx="184150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Sarah\AppData\Local\Microsoft\Windows\Temporary Internet Files\Content.IE5\MG5YINJH\MC9004350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7600" y="0"/>
              <a:ext cx="184150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C:\Users\Sarah\AppData\Local\Microsoft\Windows\Temporary Internet Files\Content.IE5\MG5YINJH\MC9004350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5471160" y="1"/>
              <a:ext cx="184150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Sarah\AppData\Local\Microsoft\Windows\Temporary Internet Files\Content.IE5\MG5YINJH\MC90043503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15200" y="0"/>
              <a:ext cx="1841500" cy="12096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45483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76256" y="152400"/>
            <a:ext cx="7024744"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300" dirty="0" smtClean="0"/>
              <a:t>HAuCl</a:t>
            </a:r>
            <a:r>
              <a:rPr lang="en-US" sz="3300" baseline="-25000" dirty="0" smtClean="0"/>
              <a:t>4</a:t>
            </a:r>
            <a:r>
              <a:rPr lang="en-US" sz="3300" dirty="0" smtClean="0"/>
              <a:t> in aqueous solution is the precursor for Au nanoparticles</a:t>
            </a:r>
            <a:endParaRPr lang="en-US" sz="33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540" y="6428931"/>
            <a:ext cx="1117460" cy="393651"/>
          </a:xfrm>
          <a:prstGeom prst="rect">
            <a:avLst/>
          </a:prstGeom>
        </p:spPr>
      </p:pic>
      <p:sp>
        <p:nvSpPr>
          <p:cNvPr id="3" name="TextBox 2"/>
          <p:cNvSpPr txBox="1"/>
          <p:nvPr/>
        </p:nvSpPr>
        <p:spPr>
          <a:xfrm>
            <a:off x="762000" y="6059269"/>
            <a:ext cx="6867714" cy="646331"/>
          </a:xfrm>
          <a:prstGeom prst="rect">
            <a:avLst/>
          </a:prstGeom>
          <a:noFill/>
        </p:spPr>
        <p:txBody>
          <a:bodyPr wrap="none" rtlCol="0">
            <a:spAutoFit/>
          </a:bodyPr>
          <a:lstStyle/>
          <a:p>
            <a:r>
              <a:rPr lang="en-US" dirty="0" smtClean="0"/>
              <a:t>For a video of the reduction of HAuCl</a:t>
            </a:r>
            <a:r>
              <a:rPr lang="en-US" baseline="-25000" dirty="0" smtClean="0"/>
              <a:t>4</a:t>
            </a:r>
            <a:r>
              <a:rPr lang="en-US" dirty="0" smtClean="0"/>
              <a:t> with sodium citrate:</a:t>
            </a:r>
            <a:endParaRPr lang="en-US" dirty="0">
              <a:hlinkClick r:id="rId4"/>
            </a:endParaRPr>
          </a:p>
          <a:p>
            <a:r>
              <a:rPr lang="en-US" dirty="0" smtClean="0">
                <a:hlinkClick r:id="rId4"/>
              </a:rPr>
              <a:t>https</a:t>
            </a:r>
            <a:r>
              <a:rPr lang="en-US" dirty="0">
                <a:hlinkClick r:id="rId4"/>
              </a:rPr>
              <a:t>://www.youtube.com/watch?v=mRcq8omtLBw&amp;feature=youtu.be</a:t>
            </a:r>
            <a:endParaRPr lang="en-US"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4140" y="1512366"/>
            <a:ext cx="7808976" cy="4389120"/>
          </a:xfrm>
          <a:prstGeom prst="rect">
            <a:avLst/>
          </a:prstGeom>
        </p:spPr>
      </p:pic>
    </p:spTree>
    <p:extLst>
      <p:ext uri="{BB962C8B-B14F-4D97-AF65-F5344CB8AC3E}">
        <p14:creationId xmlns:p14="http://schemas.microsoft.com/office/powerpoint/2010/main" val="247170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3800" y="1295400"/>
            <a:ext cx="6578600" cy="4933950"/>
          </a:xfrm>
          <a:prstGeom prst="rect">
            <a:avLst/>
          </a:prstGeom>
        </p:spPr>
      </p:pic>
      <p:sp>
        <p:nvSpPr>
          <p:cNvPr id="4" name="Title 1"/>
          <p:cNvSpPr txBox="1">
            <a:spLocks/>
          </p:cNvSpPr>
          <p:nvPr/>
        </p:nvSpPr>
        <p:spPr>
          <a:xfrm>
            <a:off x="976256" y="152400"/>
            <a:ext cx="7024744" cy="1143000"/>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Au colloid after reaction completed—where does the color come from?</a:t>
            </a:r>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26540" y="6428931"/>
            <a:ext cx="1117460" cy="393651"/>
          </a:xfrm>
          <a:prstGeom prst="rect">
            <a:avLst/>
          </a:prstGeom>
        </p:spPr>
      </p:pic>
    </p:spTree>
    <p:extLst>
      <p:ext uri="{BB962C8B-B14F-4D97-AF65-F5344CB8AC3E}">
        <p14:creationId xmlns:p14="http://schemas.microsoft.com/office/powerpoint/2010/main" val="4174563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p:cNvGrpSpPr/>
          <p:nvPr/>
        </p:nvGrpSpPr>
        <p:grpSpPr>
          <a:xfrm>
            <a:off x="4887145" y="2456107"/>
            <a:ext cx="3647255" cy="1963489"/>
            <a:chOff x="381000" y="2648432"/>
            <a:chExt cx="2514600" cy="1252057"/>
          </a:xfrm>
        </p:grpSpPr>
        <p:cxnSp>
          <p:nvCxnSpPr>
            <p:cNvPr id="26" name="Straight Arrow Connector 25"/>
            <p:cNvCxnSpPr/>
            <p:nvPr/>
          </p:nvCxnSpPr>
          <p:spPr>
            <a:xfrm>
              <a:off x="2105022" y="3290889"/>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752600" y="3290889"/>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876422" y="3290889"/>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990718" y="3290889"/>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209800" y="3290889"/>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295400" y="27432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reeform 3"/>
            <p:cNvSpPr/>
            <p:nvPr/>
          </p:nvSpPr>
          <p:spPr>
            <a:xfrm>
              <a:off x="734096" y="2648432"/>
              <a:ext cx="1700011" cy="1248415"/>
            </a:xfrm>
            <a:custGeom>
              <a:avLst/>
              <a:gdLst>
                <a:gd name="connsiteX0" fmla="*/ 0 w 1700011"/>
                <a:gd name="connsiteY0" fmla="*/ 622802 h 1248415"/>
                <a:gd name="connsiteX1" fmla="*/ 515155 w 1700011"/>
                <a:gd name="connsiteY1" fmla="*/ 17495 h 1248415"/>
                <a:gd name="connsiteX2" fmla="*/ 1146219 w 1700011"/>
                <a:gd name="connsiteY2" fmla="*/ 1228109 h 1248415"/>
                <a:gd name="connsiteX3" fmla="*/ 1700011 w 1700011"/>
                <a:gd name="connsiteY3" fmla="*/ 661438 h 1248415"/>
              </a:gdLst>
              <a:ahLst/>
              <a:cxnLst>
                <a:cxn ang="0">
                  <a:pos x="connsiteX0" y="connsiteY0"/>
                </a:cxn>
                <a:cxn ang="0">
                  <a:pos x="connsiteX1" y="connsiteY1"/>
                </a:cxn>
                <a:cxn ang="0">
                  <a:pos x="connsiteX2" y="connsiteY2"/>
                </a:cxn>
                <a:cxn ang="0">
                  <a:pos x="connsiteX3" y="connsiteY3"/>
                </a:cxn>
              </a:cxnLst>
              <a:rect l="l" t="t" r="r" b="b"/>
              <a:pathLst>
                <a:path w="1700011" h="1248415">
                  <a:moveTo>
                    <a:pt x="0" y="622802"/>
                  </a:moveTo>
                  <a:cubicBezTo>
                    <a:pt x="162059" y="269706"/>
                    <a:pt x="324119" y="-83389"/>
                    <a:pt x="515155" y="17495"/>
                  </a:cubicBezTo>
                  <a:cubicBezTo>
                    <a:pt x="706191" y="118379"/>
                    <a:pt x="948743" y="1120785"/>
                    <a:pt x="1146219" y="1228109"/>
                  </a:cubicBezTo>
                  <a:cubicBezTo>
                    <a:pt x="1343695" y="1335433"/>
                    <a:pt x="1521853" y="998435"/>
                    <a:pt x="1700011" y="66143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81000" y="3288405"/>
              <a:ext cx="2514600" cy="0"/>
            </a:xfrm>
            <a:prstGeom prst="line">
              <a:avLst/>
            </a:prstGeom>
            <a:ln w="19050">
              <a:tailEnd type="triangle" w="lg" len="med"/>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flipV="1">
              <a:off x="1752600" y="2895600"/>
              <a:ext cx="457200" cy="609600"/>
              <a:chOff x="2209800" y="1524000"/>
              <a:chExt cx="457200" cy="609600"/>
            </a:xfrm>
          </p:grpSpPr>
          <p:sp>
            <p:nvSpPr>
              <p:cNvPr id="12" name="Oval 11"/>
              <p:cNvSpPr/>
              <p:nvPr/>
            </p:nvSpPr>
            <p:spPr>
              <a:xfrm>
                <a:off x="2209800" y="1524000"/>
                <a:ext cx="457200" cy="457200"/>
              </a:xfrm>
              <a:prstGeom prst="ellipse">
                <a:avLst/>
              </a:prstGeom>
              <a:gradFill flip="none" rotWithShape="1">
                <a:gsLst>
                  <a:gs pos="0">
                    <a:srgbClr val="825600"/>
                  </a:gs>
                  <a:gs pos="4000">
                    <a:srgbClr val="FFA800"/>
                  </a:gs>
                </a:gsLst>
                <a:path path="circle">
                  <a:fillToRect l="50000" t="50000" r="50000" b="50000"/>
                </a:path>
                <a:tileRect/>
              </a:gradFill>
              <a:ln>
                <a:solidFill>
                  <a:srgbClr val="FFFF00"/>
                </a:solidFill>
              </a:ln>
              <a:scene3d>
                <a:camera prst="orthographicFront"/>
                <a:lightRig rig="sunse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209800" y="1676400"/>
                <a:ext cx="457200" cy="457200"/>
              </a:xfrm>
              <a:prstGeom prst="ellipse">
                <a:avLst/>
              </a:prstGeom>
              <a:solidFill>
                <a:srgbClr val="00B050">
                  <a:alpha val="33000"/>
                </a:srgbClr>
              </a:solidFill>
              <a:ln>
                <a:noFill/>
              </a:ln>
              <a:scene3d>
                <a:camera prst="orthographicFront"/>
                <a:lightRig rig="sunse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5" name="Straight Arrow Connector 14"/>
            <p:cNvCxnSpPr/>
            <p:nvPr/>
          </p:nvCxnSpPr>
          <p:spPr>
            <a:xfrm flipV="1">
              <a:off x="942978" y="2891639"/>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066800" y="27432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181096" y="26670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914400" y="3048000"/>
              <a:ext cx="457200" cy="609600"/>
              <a:chOff x="2209800" y="1524000"/>
              <a:chExt cx="457200" cy="609600"/>
            </a:xfrm>
          </p:grpSpPr>
          <p:sp>
            <p:nvSpPr>
              <p:cNvPr id="7" name="Oval 6"/>
              <p:cNvSpPr/>
              <p:nvPr/>
            </p:nvSpPr>
            <p:spPr>
              <a:xfrm>
                <a:off x="2209800" y="1524000"/>
                <a:ext cx="457200" cy="457200"/>
              </a:xfrm>
              <a:prstGeom prst="ellipse">
                <a:avLst/>
              </a:prstGeom>
              <a:gradFill flip="none" rotWithShape="1">
                <a:gsLst>
                  <a:gs pos="0">
                    <a:srgbClr val="825600"/>
                  </a:gs>
                  <a:gs pos="4000">
                    <a:srgbClr val="FFA800"/>
                  </a:gs>
                </a:gsLst>
                <a:path path="circle">
                  <a:fillToRect l="50000" t="50000" r="50000" b="50000"/>
                </a:path>
                <a:tileRect/>
              </a:gradFill>
              <a:ln>
                <a:solidFill>
                  <a:srgbClr val="FFFF00"/>
                </a:solidFill>
              </a:ln>
              <a:scene3d>
                <a:camera prst="orthographicFront"/>
                <a:lightRig rig="sunse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09800" y="1676400"/>
                <a:ext cx="457200" cy="457200"/>
              </a:xfrm>
              <a:prstGeom prst="ellipse">
                <a:avLst/>
              </a:prstGeom>
              <a:solidFill>
                <a:srgbClr val="00B050">
                  <a:alpha val="33000"/>
                </a:srgbClr>
              </a:solidFill>
              <a:ln>
                <a:noFill/>
              </a:ln>
              <a:scene3d>
                <a:camera prst="orthographicFront"/>
                <a:lightRig rig="sunse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cxnSp>
          <p:nvCxnSpPr>
            <p:cNvPr id="25" name="Straight Arrow Connector 24"/>
            <p:cNvCxnSpPr/>
            <p:nvPr/>
          </p:nvCxnSpPr>
          <p:spPr>
            <a:xfrm flipV="1">
              <a:off x="1400178" y="28956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143000" y="3276600"/>
              <a:ext cx="9653"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1981200" y="2895600"/>
              <a:ext cx="9653"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935372" y="3050502"/>
              <a:ext cx="434561" cy="637844"/>
            </a:xfrm>
            <a:prstGeom prst="rect">
              <a:avLst/>
            </a:prstGeom>
            <a:noFill/>
          </p:spPr>
          <p:txBody>
            <a:bodyPr wrap="none" rtlCol="0">
              <a:spAutoFit/>
            </a:bodyPr>
            <a:lstStyle/>
            <a:p>
              <a:pPr algn="ctr"/>
              <a:r>
                <a:rPr lang="en-US" sz="1000" dirty="0" smtClean="0"/>
                <a:t>+  +  +</a:t>
              </a:r>
            </a:p>
            <a:p>
              <a:pPr algn="ctr">
                <a:spcAft>
                  <a:spcPts val="300"/>
                </a:spcAft>
              </a:pPr>
              <a:r>
                <a:rPr lang="en-US" sz="1000" dirty="0" smtClean="0"/>
                <a:t>+          +</a:t>
              </a:r>
            </a:p>
            <a:p>
              <a:pPr algn="ctr">
                <a:spcAft>
                  <a:spcPts val="300"/>
                </a:spcAft>
              </a:pPr>
              <a:endParaRPr lang="en-US" sz="1000" dirty="0" smtClean="0"/>
            </a:p>
            <a:p>
              <a:pPr algn="ctr"/>
              <a:r>
                <a:rPr lang="en-US" sz="1200" dirty="0" smtClean="0"/>
                <a:t>-          -</a:t>
              </a:r>
            </a:p>
            <a:p>
              <a:pPr algn="ctr"/>
              <a:r>
                <a:rPr lang="en-US" sz="1200" dirty="0" smtClean="0"/>
                <a:t>- - -</a:t>
              </a:r>
              <a:endParaRPr lang="en-US" sz="1200" dirty="0"/>
            </a:p>
          </p:txBody>
        </p:sp>
        <p:sp>
          <p:nvSpPr>
            <p:cNvPr id="33" name="TextBox 32"/>
            <p:cNvSpPr txBox="1"/>
            <p:nvPr/>
          </p:nvSpPr>
          <p:spPr>
            <a:xfrm flipV="1">
              <a:off x="1774270" y="2878832"/>
              <a:ext cx="434561" cy="632937"/>
            </a:xfrm>
            <a:prstGeom prst="rect">
              <a:avLst/>
            </a:prstGeom>
            <a:noFill/>
          </p:spPr>
          <p:txBody>
            <a:bodyPr wrap="none" rtlCol="0">
              <a:spAutoFit/>
            </a:bodyPr>
            <a:lstStyle/>
            <a:p>
              <a:pPr algn="ctr"/>
              <a:r>
                <a:rPr lang="en-US" sz="1000" dirty="0" smtClean="0"/>
                <a:t>+  +  +</a:t>
              </a:r>
            </a:p>
            <a:p>
              <a:pPr algn="ctr">
                <a:spcAft>
                  <a:spcPts val="300"/>
                </a:spcAft>
              </a:pPr>
              <a:r>
                <a:rPr lang="en-US" sz="1000" dirty="0" smtClean="0"/>
                <a:t>+          +</a:t>
              </a:r>
            </a:p>
            <a:p>
              <a:pPr algn="ctr"/>
              <a:endParaRPr lang="en-US" sz="1200" dirty="0" smtClean="0"/>
            </a:p>
            <a:p>
              <a:pPr algn="ctr"/>
              <a:r>
                <a:rPr lang="en-US" sz="1200" dirty="0" smtClean="0"/>
                <a:t>-          -</a:t>
              </a:r>
            </a:p>
            <a:p>
              <a:pPr algn="ctr"/>
              <a:r>
                <a:rPr lang="en-US" sz="1200" dirty="0" smtClean="0"/>
                <a:t>- - -</a:t>
              </a:r>
              <a:endParaRPr lang="en-US" sz="1200" dirty="0"/>
            </a:p>
          </p:txBody>
        </p:sp>
      </p:grpSp>
      <p:sp>
        <p:nvSpPr>
          <p:cNvPr id="61" name="Title 1"/>
          <p:cNvSpPr txBox="1">
            <a:spLocks/>
          </p:cNvSpPr>
          <p:nvPr/>
        </p:nvSpPr>
        <p:spPr>
          <a:xfrm>
            <a:off x="976256" y="304800"/>
            <a:ext cx="7024744" cy="1143000"/>
          </a:xfrm>
          <a:prstGeom prst="rect">
            <a:avLst/>
          </a:prstGeom>
        </p:spPr>
        <p:txBody>
          <a:bodyP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Localized surface </a:t>
            </a:r>
            <a:r>
              <a:rPr lang="en-US" dirty="0" err="1" smtClean="0"/>
              <a:t>plasmon</a:t>
            </a:r>
            <a:r>
              <a:rPr lang="en-US" dirty="0" smtClean="0"/>
              <a:t> resonances and nanoparticle color</a:t>
            </a:r>
            <a:endParaRPr lang="en-US" dirty="0"/>
          </a:p>
        </p:txBody>
      </p:sp>
      <p:sp>
        <p:nvSpPr>
          <p:cNvPr id="62" name="TextBox 61"/>
          <p:cNvSpPr txBox="1"/>
          <p:nvPr/>
        </p:nvSpPr>
        <p:spPr>
          <a:xfrm>
            <a:off x="609600" y="4953000"/>
            <a:ext cx="184731" cy="369332"/>
          </a:xfrm>
          <a:prstGeom prst="rect">
            <a:avLst/>
          </a:prstGeom>
          <a:noFill/>
        </p:spPr>
        <p:txBody>
          <a:bodyPr wrap="none" rtlCol="0">
            <a:spAutoFit/>
          </a:bodyPr>
          <a:lstStyle/>
          <a:p>
            <a:endParaRPr lang="en-US" dirty="0"/>
          </a:p>
        </p:txBody>
      </p:sp>
      <p:sp>
        <p:nvSpPr>
          <p:cNvPr id="63" name="TextBox 62"/>
          <p:cNvSpPr txBox="1"/>
          <p:nvPr/>
        </p:nvSpPr>
        <p:spPr>
          <a:xfrm>
            <a:off x="381000" y="1600200"/>
            <a:ext cx="4419600" cy="6017032"/>
          </a:xfrm>
          <a:prstGeom prst="rect">
            <a:avLst/>
          </a:prstGeom>
          <a:noFill/>
        </p:spPr>
        <p:txBody>
          <a:bodyPr wrap="square" rtlCol="0">
            <a:spAutoFit/>
          </a:bodyPr>
          <a:lstStyle/>
          <a:p>
            <a:pPr marL="285750" indent="-285750">
              <a:spcAft>
                <a:spcPts val="600"/>
              </a:spcAft>
              <a:buFont typeface="Arial" pitchFamily="34" charset="0"/>
              <a:buChar char="•"/>
            </a:pPr>
            <a:r>
              <a:rPr lang="en-US" sz="2400" dirty="0" smtClean="0"/>
              <a:t>Electrons in metal nanoparticles can be perturbed by electromagnetic (EM) radiation</a:t>
            </a:r>
          </a:p>
          <a:p>
            <a:pPr marL="285750" indent="-285750">
              <a:spcAft>
                <a:spcPts val="600"/>
              </a:spcAft>
              <a:buFont typeface="Arial" pitchFamily="34" charset="0"/>
              <a:buChar char="•"/>
            </a:pPr>
            <a:r>
              <a:rPr lang="en-US" sz="2400" dirty="0" smtClean="0"/>
              <a:t>EM radiation can displace the electrons, causing oscillations of the electrons around metal nanoparticles</a:t>
            </a:r>
          </a:p>
          <a:p>
            <a:pPr marL="285750" indent="-285750">
              <a:spcAft>
                <a:spcPts val="600"/>
              </a:spcAft>
              <a:buFont typeface="Arial" pitchFamily="34" charset="0"/>
              <a:buChar char="•"/>
            </a:pPr>
            <a:r>
              <a:rPr lang="en-US" sz="2400" dirty="0" smtClean="0"/>
              <a:t>The oscillations of electrons “absorb” the parts of the EM spectrum that generate the oscillations</a:t>
            </a:r>
          </a:p>
          <a:p>
            <a:pPr marL="285750" indent="-285750">
              <a:spcAft>
                <a:spcPts val="600"/>
              </a:spcAft>
              <a:buFont typeface="Arial" pitchFamily="34" charset="0"/>
              <a:buChar char="•"/>
            </a:pPr>
            <a:endParaRPr lang="en-US" sz="2400" dirty="0" smtClean="0"/>
          </a:p>
          <a:p>
            <a:pPr marL="285750" indent="-285750">
              <a:spcAft>
                <a:spcPts val="600"/>
              </a:spcAft>
              <a:buFont typeface="Arial" pitchFamily="34" charset="0"/>
              <a:buChar char="•"/>
            </a:pPr>
            <a:endParaRPr lang="en-US" sz="2400" dirty="0" smtClean="0"/>
          </a:p>
          <a:p>
            <a:pPr marL="285750" indent="-285750">
              <a:spcAft>
                <a:spcPts val="600"/>
              </a:spcAft>
              <a:buFont typeface="Arial" pitchFamily="34" charset="0"/>
              <a:buChar char="•"/>
            </a:pPr>
            <a:endParaRPr lang="en-US" sz="2400" dirty="0"/>
          </a:p>
        </p:txBody>
      </p:sp>
      <p:sp>
        <p:nvSpPr>
          <p:cNvPr id="2" name="TextBox 1"/>
          <p:cNvSpPr txBox="1"/>
          <p:nvPr/>
        </p:nvSpPr>
        <p:spPr>
          <a:xfrm>
            <a:off x="4876800" y="4572000"/>
            <a:ext cx="3838358" cy="369332"/>
          </a:xfrm>
          <a:prstGeom prst="rect">
            <a:avLst/>
          </a:prstGeom>
          <a:noFill/>
        </p:spPr>
        <p:txBody>
          <a:bodyPr wrap="none" rtlCol="0">
            <a:spAutoFit/>
          </a:bodyPr>
          <a:lstStyle/>
          <a:p>
            <a:r>
              <a:rPr lang="en-US" dirty="0" smtClean="0"/>
              <a:t>Propagating Electromagnetic Radiation</a:t>
            </a:r>
            <a:endParaRPr lang="en-US" dirty="0"/>
          </a:p>
        </p:txBody>
      </p:sp>
      <p:cxnSp>
        <p:nvCxnSpPr>
          <p:cNvPr id="5" name="Straight Arrow Connector 4"/>
          <p:cNvCxnSpPr/>
          <p:nvPr/>
        </p:nvCxnSpPr>
        <p:spPr>
          <a:xfrm>
            <a:off x="5115745" y="5029200"/>
            <a:ext cx="3494855" cy="0"/>
          </a:xfrm>
          <a:prstGeom prst="straightConnector1">
            <a:avLst/>
          </a:prstGeom>
          <a:ln w="31750">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0" y="6477000"/>
            <a:ext cx="7256667" cy="369332"/>
          </a:xfrm>
          <a:prstGeom prst="rect">
            <a:avLst/>
          </a:prstGeom>
          <a:noFill/>
        </p:spPr>
        <p:txBody>
          <a:bodyPr wrap="none" rtlCol="0">
            <a:spAutoFit/>
          </a:bodyPr>
          <a:lstStyle/>
          <a:p>
            <a:r>
              <a:rPr lang="en-US" dirty="0" smtClean="0"/>
              <a:t>Adapted from Willets &amp; Van </a:t>
            </a:r>
            <a:r>
              <a:rPr lang="en-US" dirty="0" err="1" smtClean="0"/>
              <a:t>Duyne</a:t>
            </a:r>
            <a:r>
              <a:rPr lang="en-US" dirty="0" smtClean="0"/>
              <a:t> </a:t>
            </a:r>
            <a:r>
              <a:rPr lang="en-US" i="1" dirty="0" err="1" smtClean="0"/>
              <a:t>Annu.Rev.Phys.Chem</a:t>
            </a:r>
            <a:r>
              <a:rPr lang="en-US" dirty="0" smtClean="0"/>
              <a:t>. 2007, 58:267-297</a:t>
            </a:r>
            <a:endParaRPr lang="en-US" dirty="0"/>
          </a:p>
        </p:txBody>
      </p:sp>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540" y="6428931"/>
            <a:ext cx="1117460" cy="393651"/>
          </a:xfrm>
          <a:prstGeom prst="rect">
            <a:avLst/>
          </a:prstGeom>
        </p:spPr>
      </p:pic>
    </p:spTree>
    <p:extLst>
      <p:ext uri="{BB962C8B-B14F-4D97-AF65-F5344CB8AC3E}">
        <p14:creationId xmlns:p14="http://schemas.microsoft.com/office/powerpoint/2010/main" val="3193425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76256" y="304800"/>
            <a:ext cx="7024744" cy="1143000"/>
          </a:xfrm>
          <a:prstGeom prst="rect">
            <a:avLst/>
          </a:prstGeom>
        </p:spPr>
        <p:txBody>
          <a:bodyP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Localized surface </a:t>
            </a:r>
            <a:r>
              <a:rPr lang="en-US" dirty="0" err="1" smtClean="0"/>
              <a:t>plasmon</a:t>
            </a:r>
            <a:r>
              <a:rPr lang="en-US" dirty="0" smtClean="0"/>
              <a:t> resonances and nanoparticle color</a:t>
            </a:r>
            <a:endParaRPr lang="en-US" dirty="0"/>
          </a:p>
        </p:txBody>
      </p:sp>
      <p:sp>
        <p:nvSpPr>
          <p:cNvPr id="3" name="TextBox 2"/>
          <p:cNvSpPr txBox="1"/>
          <p:nvPr/>
        </p:nvSpPr>
        <p:spPr>
          <a:xfrm>
            <a:off x="381000" y="1844457"/>
            <a:ext cx="4191000" cy="3108543"/>
          </a:xfrm>
          <a:prstGeom prst="rect">
            <a:avLst/>
          </a:prstGeom>
          <a:noFill/>
        </p:spPr>
        <p:txBody>
          <a:bodyPr wrap="square" rtlCol="0">
            <a:spAutoFit/>
          </a:bodyPr>
          <a:lstStyle/>
          <a:p>
            <a:r>
              <a:rPr lang="en-US" sz="2800" dirty="0" smtClean="0"/>
              <a:t>Nanoparticle attributes that affect LSPR energies</a:t>
            </a:r>
          </a:p>
          <a:p>
            <a:endParaRPr lang="en-US" sz="2800" dirty="0" smtClean="0"/>
          </a:p>
          <a:p>
            <a:pPr marL="342900" indent="-342900">
              <a:buFont typeface="Arial" pitchFamily="34" charset="0"/>
              <a:buChar char="•"/>
            </a:pPr>
            <a:r>
              <a:rPr lang="en-US" sz="2800" dirty="0" smtClean="0"/>
              <a:t>Composition</a:t>
            </a:r>
          </a:p>
          <a:p>
            <a:pPr marL="342900" indent="-342900">
              <a:buFont typeface="Arial" pitchFamily="34" charset="0"/>
              <a:buChar char="•"/>
            </a:pPr>
            <a:r>
              <a:rPr lang="en-US" sz="2800" dirty="0" smtClean="0"/>
              <a:t>Size</a:t>
            </a:r>
          </a:p>
          <a:p>
            <a:pPr marL="342900" indent="-342900">
              <a:buFont typeface="Arial" pitchFamily="34" charset="0"/>
              <a:buChar char="•"/>
            </a:pPr>
            <a:r>
              <a:rPr lang="en-US" sz="2800" dirty="0" smtClean="0"/>
              <a:t>Shape</a:t>
            </a:r>
          </a:p>
          <a:p>
            <a:endParaRPr lang="en-US" sz="2800" dirty="0" smtClean="0"/>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2680759"/>
            <a:ext cx="3497687" cy="3567641"/>
          </a:xfrm>
          <a:prstGeom prst="rect">
            <a:avLst/>
          </a:prstGeom>
        </p:spPr>
      </p:pic>
      <p:sp>
        <p:nvSpPr>
          <p:cNvPr id="14" name="TextBox 13"/>
          <p:cNvSpPr txBox="1"/>
          <p:nvPr/>
        </p:nvSpPr>
        <p:spPr>
          <a:xfrm>
            <a:off x="76201" y="6292334"/>
            <a:ext cx="5638799" cy="461665"/>
          </a:xfrm>
          <a:prstGeom prst="rect">
            <a:avLst/>
          </a:prstGeom>
          <a:noFill/>
        </p:spPr>
        <p:txBody>
          <a:bodyPr wrap="square" rtlCol="0">
            <a:spAutoFit/>
          </a:bodyPr>
          <a:lstStyle/>
          <a:p>
            <a:r>
              <a:rPr lang="en-US" sz="1200" dirty="0" smtClean="0"/>
              <a:t>Image by </a:t>
            </a:r>
            <a:r>
              <a:rPr lang="en-US" sz="1200" dirty="0" err="1" smtClean="0"/>
              <a:t>Aleksandar</a:t>
            </a:r>
            <a:r>
              <a:rPr lang="en-US" sz="1200" dirty="0" smtClean="0"/>
              <a:t> </a:t>
            </a:r>
            <a:r>
              <a:rPr lang="en-US" sz="1200" dirty="0" err="1" smtClean="0"/>
              <a:t>Kondinski</a:t>
            </a:r>
            <a:r>
              <a:rPr lang="en-US" sz="1200" dirty="0" smtClean="0"/>
              <a:t>  is licensed </a:t>
            </a:r>
            <a:r>
              <a:rPr lang="en-US" sz="1200" dirty="0"/>
              <a:t>under the Creative Commons Attribution-Share Alike 3.0 </a:t>
            </a:r>
            <a:r>
              <a:rPr lang="en-US" sz="1200" dirty="0" err="1"/>
              <a:t>Unported</a:t>
            </a:r>
            <a:r>
              <a:rPr lang="en-US" sz="1200" dirty="0"/>
              <a:t>, 2.5 Generic, 2.0 Generic and 1.0 Generic license.</a:t>
            </a: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26540" y="6428931"/>
            <a:ext cx="1117460" cy="393651"/>
          </a:xfrm>
          <a:prstGeom prst="rect">
            <a:avLst/>
          </a:prstGeom>
        </p:spPr>
      </p:pic>
      <p:sp>
        <p:nvSpPr>
          <p:cNvPr id="16" name="TextBox 15"/>
          <p:cNvSpPr txBox="1"/>
          <p:nvPr/>
        </p:nvSpPr>
        <p:spPr>
          <a:xfrm>
            <a:off x="4572000" y="1520845"/>
            <a:ext cx="4013270" cy="1200329"/>
          </a:xfrm>
          <a:prstGeom prst="rect">
            <a:avLst/>
          </a:prstGeom>
          <a:noFill/>
        </p:spPr>
        <p:txBody>
          <a:bodyPr wrap="square" rtlCol="0">
            <a:spAutoFit/>
          </a:bodyPr>
          <a:lstStyle/>
          <a:p>
            <a:pPr algn="ctr"/>
            <a:r>
              <a:rPr lang="en-US" sz="2400" i="1" dirty="0" smtClean="0"/>
              <a:t>For spherical gold NPs, the color varies from red to purple as diameter increases</a:t>
            </a:r>
            <a:endParaRPr lang="en-US" sz="2400" i="1" dirty="0"/>
          </a:p>
        </p:txBody>
      </p:sp>
    </p:spTree>
    <p:extLst>
      <p:ext uri="{BB962C8B-B14F-4D97-AF65-F5344CB8AC3E}">
        <p14:creationId xmlns:p14="http://schemas.microsoft.com/office/powerpoint/2010/main" val="294252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76256" y="304800"/>
            <a:ext cx="7024744" cy="1143000"/>
          </a:xfrm>
          <a:prstGeom prst="rect">
            <a:avLst/>
          </a:prstGeom>
        </p:spPr>
        <p:txBody>
          <a:bodyP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Localized surface </a:t>
            </a:r>
            <a:r>
              <a:rPr lang="en-US" dirty="0" err="1" smtClean="0"/>
              <a:t>plasmon</a:t>
            </a:r>
            <a:r>
              <a:rPr lang="en-US" dirty="0" smtClean="0"/>
              <a:t> resonances and nanoparticle color</a:t>
            </a:r>
            <a:endParaRPr lang="en-US" dirty="0"/>
          </a:p>
        </p:txBody>
      </p:sp>
      <p:sp>
        <p:nvSpPr>
          <p:cNvPr id="3" name="TextBox 2"/>
          <p:cNvSpPr txBox="1"/>
          <p:nvPr/>
        </p:nvSpPr>
        <p:spPr>
          <a:xfrm>
            <a:off x="13981" y="1545134"/>
            <a:ext cx="4513880" cy="5693866"/>
          </a:xfrm>
          <a:prstGeom prst="rect">
            <a:avLst/>
          </a:prstGeom>
          <a:noFill/>
        </p:spPr>
        <p:txBody>
          <a:bodyPr wrap="square" rtlCol="0">
            <a:spAutoFit/>
          </a:bodyPr>
          <a:lstStyle/>
          <a:p>
            <a:r>
              <a:rPr lang="en-US" sz="2800" dirty="0" smtClean="0"/>
              <a:t>Spherical gold nanoparticles have LSPRs that red shift with increasing diameters.</a:t>
            </a:r>
          </a:p>
          <a:p>
            <a:endParaRPr lang="en-US" sz="2800" dirty="0"/>
          </a:p>
          <a:p>
            <a:r>
              <a:rPr lang="en-US" sz="2800" dirty="0" smtClean="0"/>
              <a:t>Longer wavelengths of light are able to excite the LSPR of larger </a:t>
            </a:r>
            <a:r>
              <a:rPr lang="en-US" sz="2800" dirty="0" smtClean="0"/>
              <a:t>nanoparticles—therefore larger nano</a:t>
            </a:r>
            <a:r>
              <a:rPr lang="en-US" sz="2800" dirty="0" smtClean="0"/>
              <a:t>particles absorb longer wavelengths of light</a:t>
            </a:r>
            <a:r>
              <a:rPr lang="en-US" sz="2800" dirty="0" smtClean="0"/>
              <a:t>.  The LSPR wavelength shifts to the right as nanoparticles grow.</a:t>
            </a:r>
            <a:endParaRPr lang="en-US" sz="2800" dirty="0" smtClean="0"/>
          </a:p>
          <a:p>
            <a:endParaRPr lang="en-US" sz="2800" dirty="0" smtClean="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540" y="6428931"/>
            <a:ext cx="1117460" cy="393651"/>
          </a:xfrm>
          <a:prstGeom prst="rect">
            <a:avLst/>
          </a:prstGeom>
        </p:spPr>
      </p:pic>
      <p:grpSp>
        <p:nvGrpSpPr>
          <p:cNvPr id="8" name="Group 7"/>
          <p:cNvGrpSpPr/>
          <p:nvPr/>
        </p:nvGrpSpPr>
        <p:grpSpPr>
          <a:xfrm>
            <a:off x="4310929" y="2296251"/>
            <a:ext cx="4756871" cy="3571149"/>
            <a:chOff x="2221468" y="1905000"/>
            <a:chExt cx="4756871" cy="3571149"/>
          </a:xfrm>
        </p:grpSpPr>
        <p:sp>
          <p:nvSpPr>
            <p:cNvPr id="9" name="Rectangle 8"/>
            <p:cNvSpPr/>
            <p:nvPr/>
          </p:nvSpPr>
          <p:spPr>
            <a:xfrm>
              <a:off x="2590800" y="1905000"/>
              <a:ext cx="4114800" cy="289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TextBox 9"/>
            <p:cNvSpPr txBox="1"/>
            <p:nvPr/>
          </p:nvSpPr>
          <p:spPr>
            <a:xfrm>
              <a:off x="2318088" y="4829818"/>
              <a:ext cx="4660251" cy="646331"/>
            </a:xfrm>
            <a:prstGeom prst="rect">
              <a:avLst/>
            </a:prstGeom>
            <a:noFill/>
          </p:spPr>
          <p:txBody>
            <a:bodyPr wrap="none" rtlCol="0">
              <a:spAutoFit/>
            </a:bodyPr>
            <a:lstStyle/>
            <a:p>
              <a:pPr algn="ctr"/>
              <a:r>
                <a:rPr lang="en-US" dirty="0" smtClean="0"/>
                <a:t>400            600            800            1000           1200</a:t>
              </a:r>
            </a:p>
            <a:p>
              <a:pPr algn="ctr"/>
              <a:r>
                <a:rPr lang="en-US" dirty="0" smtClean="0"/>
                <a:t>Wavelength, nm</a:t>
              </a:r>
              <a:endParaRPr lang="en-US" dirty="0"/>
            </a:p>
          </p:txBody>
        </p:sp>
        <p:sp>
          <p:nvSpPr>
            <p:cNvPr id="11" name="TextBox 10"/>
            <p:cNvSpPr txBox="1"/>
            <p:nvPr/>
          </p:nvSpPr>
          <p:spPr>
            <a:xfrm rot="16200000">
              <a:off x="1846173" y="3281334"/>
              <a:ext cx="1119922" cy="369332"/>
            </a:xfrm>
            <a:prstGeom prst="rect">
              <a:avLst/>
            </a:prstGeom>
            <a:noFill/>
          </p:spPr>
          <p:txBody>
            <a:bodyPr wrap="none" rtlCol="0">
              <a:spAutoFit/>
            </a:bodyPr>
            <a:lstStyle/>
            <a:p>
              <a:r>
                <a:rPr lang="en-US" dirty="0" smtClean="0"/>
                <a:t>Extinction</a:t>
              </a:r>
              <a:endParaRPr lang="en-US" dirty="0"/>
            </a:p>
          </p:txBody>
        </p:sp>
        <p:sp>
          <p:nvSpPr>
            <p:cNvPr id="12" name="Freeform 11"/>
            <p:cNvSpPr/>
            <p:nvPr/>
          </p:nvSpPr>
          <p:spPr>
            <a:xfrm>
              <a:off x="2743200" y="2316428"/>
              <a:ext cx="3863662" cy="2192592"/>
            </a:xfrm>
            <a:custGeom>
              <a:avLst/>
              <a:gdLst>
                <a:gd name="connsiteX0" fmla="*/ 0 w 3863662"/>
                <a:gd name="connsiteY0" fmla="*/ 787380 h 2192592"/>
                <a:gd name="connsiteX1" fmla="*/ 283335 w 3863662"/>
                <a:gd name="connsiteY1" fmla="*/ 787380 h 2192592"/>
                <a:gd name="connsiteX2" fmla="*/ 772732 w 3863662"/>
                <a:gd name="connsiteY2" fmla="*/ 27527 h 2192592"/>
                <a:gd name="connsiteX3" fmla="*/ 1326524 w 3863662"/>
                <a:gd name="connsiteY3" fmla="*/ 1907842 h 2192592"/>
                <a:gd name="connsiteX4" fmla="*/ 3863662 w 3863662"/>
                <a:gd name="connsiteY4" fmla="*/ 2152541 h 2192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3662" h="2192592">
                  <a:moveTo>
                    <a:pt x="0" y="787380"/>
                  </a:moveTo>
                  <a:cubicBezTo>
                    <a:pt x="77273" y="850701"/>
                    <a:pt x="154546" y="914022"/>
                    <a:pt x="283335" y="787380"/>
                  </a:cubicBezTo>
                  <a:cubicBezTo>
                    <a:pt x="412124" y="660738"/>
                    <a:pt x="598867" y="-159217"/>
                    <a:pt x="772732" y="27527"/>
                  </a:cubicBezTo>
                  <a:cubicBezTo>
                    <a:pt x="946597" y="214271"/>
                    <a:pt x="811369" y="1553673"/>
                    <a:pt x="1326524" y="1907842"/>
                  </a:cubicBezTo>
                  <a:cubicBezTo>
                    <a:pt x="1841679" y="2262011"/>
                    <a:pt x="2852670" y="2207276"/>
                    <a:pt x="3863662" y="2152541"/>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2820473" y="2316428"/>
              <a:ext cx="3799268" cy="2192592"/>
            </a:xfrm>
            <a:custGeom>
              <a:avLst/>
              <a:gdLst>
                <a:gd name="connsiteX0" fmla="*/ 0 w 3799268"/>
                <a:gd name="connsiteY0" fmla="*/ 1209266 h 2320199"/>
                <a:gd name="connsiteX1" fmla="*/ 695459 w 3799268"/>
                <a:gd name="connsiteY1" fmla="*/ 1170630 h 2320199"/>
                <a:gd name="connsiteX2" fmla="*/ 1275009 w 3799268"/>
                <a:gd name="connsiteY2" fmla="*/ 11531 h 2320199"/>
                <a:gd name="connsiteX3" fmla="*/ 1854558 w 3799268"/>
                <a:gd name="connsiteY3" fmla="*/ 1981999 h 2320199"/>
                <a:gd name="connsiteX4" fmla="*/ 3799268 w 3799268"/>
                <a:gd name="connsiteY4" fmla="*/ 2303970 h 2320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9268" h="2320199">
                  <a:moveTo>
                    <a:pt x="0" y="1209266"/>
                  </a:moveTo>
                  <a:cubicBezTo>
                    <a:pt x="241478" y="1289759"/>
                    <a:pt x="482957" y="1370253"/>
                    <a:pt x="695459" y="1170630"/>
                  </a:cubicBezTo>
                  <a:cubicBezTo>
                    <a:pt x="907961" y="971007"/>
                    <a:pt x="1081826" y="-123697"/>
                    <a:pt x="1275009" y="11531"/>
                  </a:cubicBezTo>
                  <a:cubicBezTo>
                    <a:pt x="1468192" y="146759"/>
                    <a:pt x="1433848" y="1599926"/>
                    <a:pt x="1854558" y="1981999"/>
                  </a:cubicBezTo>
                  <a:cubicBezTo>
                    <a:pt x="2275268" y="2364072"/>
                    <a:pt x="3037268" y="2334021"/>
                    <a:pt x="3799268" y="2303970"/>
                  </a:cubicBezTo>
                </a:path>
              </a:pathLst>
            </a:cu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833352" y="2377672"/>
              <a:ext cx="3773510" cy="2208410"/>
            </a:xfrm>
            <a:custGeom>
              <a:avLst/>
              <a:gdLst>
                <a:gd name="connsiteX0" fmla="*/ 0 w 3773510"/>
                <a:gd name="connsiteY0" fmla="*/ 970835 h 2208410"/>
                <a:gd name="connsiteX1" fmla="*/ 991673 w 3773510"/>
                <a:gd name="connsiteY1" fmla="*/ 945077 h 2208410"/>
                <a:gd name="connsiteX2" fmla="*/ 1674254 w 3773510"/>
                <a:gd name="connsiteY2" fmla="*/ 17798 h 2208410"/>
                <a:gd name="connsiteX3" fmla="*/ 2202287 w 3773510"/>
                <a:gd name="connsiteY3" fmla="*/ 1885235 h 2208410"/>
                <a:gd name="connsiteX4" fmla="*/ 3773510 w 3773510"/>
                <a:gd name="connsiteY4" fmla="*/ 2194328 h 2208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510" h="2208410">
                  <a:moveTo>
                    <a:pt x="0" y="970835"/>
                  </a:moveTo>
                  <a:cubicBezTo>
                    <a:pt x="356315" y="1037375"/>
                    <a:pt x="712631" y="1103916"/>
                    <a:pt x="991673" y="945077"/>
                  </a:cubicBezTo>
                  <a:cubicBezTo>
                    <a:pt x="1270715" y="786238"/>
                    <a:pt x="1472485" y="-138895"/>
                    <a:pt x="1674254" y="17798"/>
                  </a:cubicBezTo>
                  <a:cubicBezTo>
                    <a:pt x="1876023" y="174491"/>
                    <a:pt x="1852411" y="1522480"/>
                    <a:pt x="2202287" y="1885235"/>
                  </a:cubicBezTo>
                  <a:cubicBezTo>
                    <a:pt x="2552163" y="2247990"/>
                    <a:pt x="3162836" y="2221159"/>
                    <a:pt x="3773510" y="219432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2944969" y="2441622"/>
              <a:ext cx="3661893" cy="2263598"/>
            </a:xfrm>
            <a:custGeom>
              <a:avLst/>
              <a:gdLst>
                <a:gd name="connsiteX0" fmla="*/ 0 w 3760631"/>
                <a:gd name="connsiteY0" fmla="*/ 984158 h 2263598"/>
                <a:gd name="connsiteX1" fmla="*/ 1390919 w 3760631"/>
                <a:gd name="connsiteY1" fmla="*/ 971279 h 2263598"/>
                <a:gd name="connsiteX2" fmla="*/ 2150772 w 3760631"/>
                <a:gd name="connsiteY2" fmla="*/ 18243 h 2263598"/>
                <a:gd name="connsiteX3" fmla="*/ 2717442 w 3760631"/>
                <a:gd name="connsiteY3" fmla="*/ 1937195 h 2263598"/>
                <a:gd name="connsiteX4" fmla="*/ 3760631 w 3760631"/>
                <a:gd name="connsiteY4" fmla="*/ 2246288 h 2263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0631" h="2263598">
                  <a:moveTo>
                    <a:pt x="0" y="984158"/>
                  </a:moveTo>
                  <a:cubicBezTo>
                    <a:pt x="516228" y="1058211"/>
                    <a:pt x="1032457" y="1132265"/>
                    <a:pt x="1390919" y="971279"/>
                  </a:cubicBezTo>
                  <a:cubicBezTo>
                    <a:pt x="1749381" y="810293"/>
                    <a:pt x="1929685" y="-142743"/>
                    <a:pt x="2150772" y="18243"/>
                  </a:cubicBezTo>
                  <a:cubicBezTo>
                    <a:pt x="2371859" y="179229"/>
                    <a:pt x="2449132" y="1565854"/>
                    <a:pt x="2717442" y="1937195"/>
                  </a:cubicBezTo>
                  <a:cubicBezTo>
                    <a:pt x="2985752" y="2308536"/>
                    <a:pt x="3373191" y="2277412"/>
                    <a:pt x="3760631" y="224628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09891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907</TotalTime>
  <Words>708</Words>
  <Application>Microsoft Office PowerPoint</Application>
  <PresentationFormat>On-screen Show (4:3)</PresentationFormat>
  <Paragraphs>55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5 Slides About  Localized surface plasmon resonances (LSPRs) and gold nanoparticles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slides about surface plasmons and metal nanoparticles</dc:title>
  <dc:creator>Sarah</dc:creator>
  <cp:lastModifiedBy>St Angelo, Sarah</cp:lastModifiedBy>
  <cp:revision>30</cp:revision>
  <dcterms:created xsi:type="dcterms:W3CDTF">2013-06-27T13:35:58Z</dcterms:created>
  <dcterms:modified xsi:type="dcterms:W3CDTF">2014-08-02T22:29:30Z</dcterms:modified>
</cp:coreProperties>
</file>