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tif" ContentType="image/tif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9" r:id="rId4"/>
    <p:sldId id="258" r:id="rId5"/>
    <p:sldId id="261" r:id="rId6"/>
    <p:sldId id="263" r:id="rId7"/>
    <p:sldId id="262" r:id="rId8"/>
    <p:sldId id="26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00" autoAdjust="0"/>
  </p:normalViewPr>
  <p:slideViewPr>
    <p:cSldViewPr snapToGrid="0" snapToObjects="1">
      <p:cViewPr>
        <p:scale>
          <a:sx n="150" d="100"/>
          <a:sy n="150" d="100"/>
        </p:scale>
        <p:origin x="-1976" y="-6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51669-3BDD-B84F-B7C3-BF279DC46B9F}" type="datetimeFigureOut">
              <a:rPr lang="en-US" smtClean="0"/>
              <a:t>7/12/14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DDAC4-9D4B-3643-982E-CDF498E02D28}" type="slidenum">
              <a:rPr lang="en-US" smtClean="0"/>
              <a:t>‹#›</a:t>
            </a:fld>
            <a:endParaRPr lang="en-US"/>
          </a:p>
        </p:txBody>
      </p:sp>
    </p:spTree>
    <p:extLst>
      <p:ext uri="{BB962C8B-B14F-4D97-AF65-F5344CB8AC3E}">
        <p14:creationId xmlns:p14="http://schemas.microsoft.com/office/powerpoint/2010/main" val="41916836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iley.com/WileyCDA/Section/id-302475.html?query=Donald+T.+Sawyer" TargetMode="External"/><Relationship Id="rId4" Type="http://schemas.openxmlformats.org/officeDocument/2006/relationships/hyperlink" Target="http://www.wiley.com/WileyCDA/Section/id-302475.html?query=Andrzej+Sobkowiak" TargetMode="External"/><Relationship Id="rId5" Type="http://schemas.openxmlformats.org/officeDocument/2006/relationships/hyperlink" Target="http://www.wiley.com/WileyCDA/Section/id-302475.html?query=Julian+L.+Robert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slide show </a:t>
            </a:r>
            <a:r>
              <a:rPr lang="en-US" sz="1200" kern="1200" dirty="0" smtClean="0">
                <a:solidFill>
                  <a:schemeClr val="tx1"/>
                </a:solidFill>
                <a:effectLst/>
                <a:latin typeface="+mn-lt"/>
                <a:ea typeface="+mn-ea"/>
                <a:cs typeface="+mn-cs"/>
              </a:rPr>
              <a:t>created by Sheila Smith, University of Michigan- Dearborn (</a:t>
            </a:r>
            <a:r>
              <a:rPr lang="en-US" sz="1200" kern="1200" dirty="0" err="1" smtClean="0">
                <a:solidFill>
                  <a:schemeClr val="tx1"/>
                </a:solidFill>
                <a:effectLst/>
                <a:latin typeface="+mn-lt"/>
                <a:ea typeface="+mn-ea"/>
                <a:cs typeface="+mn-cs"/>
              </a:rPr>
              <a:t>sheilars@umich.edu</a:t>
            </a:r>
            <a:r>
              <a:rPr lang="en-US" sz="1200" kern="1200" dirty="0" smtClean="0">
                <a:solidFill>
                  <a:schemeClr val="tx1"/>
                </a:solidFill>
                <a:effectLst/>
                <a:latin typeface="+mn-lt"/>
                <a:ea typeface="+mn-ea"/>
                <a:cs typeface="+mn-cs"/>
              </a:rPr>
              <a:t>) and posted on </a:t>
            </a:r>
            <a:r>
              <a:rPr lang="en-US" sz="1200" kern="1200" dirty="0" err="1" smtClean="0">
                <a:solidFill>
                  <a:schemeClr val="tx1"/>
                </a:solidFill>
                <a:effectLst/>
                <a:latin typeface="+mn-lt"/>
                <a:ea typeface="+mn-ea"/>
                <a:cs typeface="+mn-cs"/>
              </a:rPr>
              <a:t>VIPEr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www.ionicviper.org</a:t>
            </a:r>
            <a:r>
              <a:rPr lang="en-US" sz="1200" kern="1200" dirty="0" smtClean="0">
                <a:solidFill>
                  <a:schemeClr val="tx1"/>
                </a:solidFill>
                <a:effectLst/>
                <a:latin typeface="+mn-lt"/>
                <a:ea typeface="+mn-ea"/>
                <a:cs typeface="+mn-cs"/>
              </a:rPr>
              <a:t>) on July 13, 2014.  It was specifically prepared for the </a:t>
            </a:r>
            <a:r>
              <a:rPr lang="en-US" sz="1200" kern="1200" dirty="0" err="1" smtClean="0">
                <a:solidFill>
                  <a:schemeClr val="tx1"/>
                </a:solidFill>
                <a:effectLst/>
                <a:latin typeface="+mn-lt"/>
                <a:ea typeface="+mn-ea"/>
                <a:cs typeface="+mn-cs"/>
              </a:rPr>
              <a:t>IONiC</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VIPEr</a:t>
            </a:r>
            <a:r>
              <a:rPr lang="en-US" sz="1200" kern="1200" dirty="0" smtClean="0">
                <a:solidFill>
                  <a:schemeClr val="tx1"/>
                </a:solidFill>
                <a:effectLst/>
                <a:latin typeface="+mn-lt"/>
                <a:ea typeface="+mn-ea"/>
                <a:cs typeface="+mn-cs"/>
              </a:rPr>
              <a:t> workshop</a:t>
            </a:r>
            <a:r>
              <a:rPr lang="en-US" sz="1200" kern="1200" baseline="0" dirty="0" smtClean="0">
                <a:solidFill>
                  <a:schemeClr val="tx1"/>
                </a:solidFill>
                <a:effectLst/>
                <a:latin typeface="+mn-lt"/>
                <a:ea typeface="+mn-ea"/>
                <a:cs typeface="+mn-cs"/>
              </a:rPr>
              <a:t> Bioinorganic Applications of Coordination Chemistry held at Northwestern University July 13-18, 2014.  </a:t>
            </a:r>
            <a:r>
              <a:rPr lang="en-US" sz="1200" kern="1200" dirty="0" smtClean="0">
                <a:solidFill>
                  <a:schemeClr val="tx1"/>
                </a:solidFill>
                <a:effectLst/>
                <a:latin typeface="+mn-lt"/>
                <a:ea typeface="+mn-ea"/>
                <a:cs typeface="+mn-cs"/>
              </a:rPr>
              <a:t> This work is licensed under the Creative Commons Attribution Non-commercial Share Alike License. To view a copy of this license visit http://</a:t>
            </a:r>
            <a:r>
              <a:rPr lang="en-US" sz="1200" kern="1200" dirty="0" err="1" smtClean="0">
                <a:solidFill>
                  <a:schemeClr val="tx1"/>
                </a:solidFill>
                <a:effectLst/>
                <a:latin typeface="+mn-lt"/>
                <a:ea typeface="+mn-ea"/>
                <a:cs typeface="+mn-cs"/>
              </a:rPr>
              <a:t>creativecommons.org</a:t>
            </a:r>
            <a:r>
              <a:rPr lang="en-US" sz="1200" kern="1200" dirty="0" smtClean="0">
                <a:solidFill>
                  <a:schemeClr val="tx1"/>
                </a:solidFill>
                <a:effectLst/>
                <a:latin typeface="+mn-lt"/>
                <a:ea typeface="+mn-ea"/>
                <a:cs typeface="+mn-cs"/>
              </a:rPr>
              <a:t>/about/license/.</a:t>
            </a:r>
          </a:p>
          <a:p>
            <a:endParaRPr lang="en-US" dirty="0"/>
          </a:p>
        </p:txBody>
      </p:sp>
      <p:sp>
        <p:nvSpPr>
          <p:cNvPr id="4" name="Slide Number Placeholder 3"/>
          <p:cNvSpPr>
            <a:spLocks noGrp="1"/>
          </p:cNvSpPr>
          <p:nvPr>
            <p:ph type="sldNum" sz="quarter" idx="10"/>
          </p:nvPr>
        </p:nvSpPr>
        <p:spPr/>
        <p:txBody>
          <a:bodyPr/>
          <a:lstStyle/>
          <a:p>
            <a:fld id="{1CCDDAC4-9D4B-3643-982E-CDF498E02D28}" type="slidenum">
              <a:rPr lang="en-US" smtClean="0"/>
              <a:t>1</a:t>
            </a:fld>
            <a:endParaRPr lang="en-US"/>
          </a:p>
        </p:txBody>
      </p:sp>
    </p:spTree>
    <p:extLst>
      <p:ext uri="{BB962C8B-B14F-4D97-AF65-F5344CB8AC3E}">
        <p14:creationId xmlns:p14="http://schemas.microsoft.com/office/powerpoint/2010/main" val="25617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Lcp</a:t>
            </a:r>
            <a:r>
              <a:rPr lang="en-US" dirty="0" smtClean="0"/>
              <a:t>= left-circularly polarized light</a:t>
            </a:r>
            <a:r>
              <a:rPr lang="en-US" baseline="0" dirty="0" smtClean="0"/>
              <a:t> and </a:t>
            </a:r>
            <a:r>
              <a:rPr lang="en-US" baseline="0" dirty="0" err="1" smtClean="0"/>
              <a:t>rcp</a:t>
            </a:r>
            <a:r>
              <a:rPr lang="en-US" baseline="0" dirty="0" smtClean="0"/>
              <a:t>=right circularly polarized light;  unfortunately, historically, this has been defined both from the point of view of the source and from the point of view of the receiver.  The right hand rule can be applied but you have to choose a </a:t>
            </a:r>
            <a:r>
              <a:rPr lang="en-US" baseline="0" dirty="0" err="1" smtClean="0"/>
              <a:t>p.o.v</a:t>
            </a:r>
            <a:r>
              <a:rPr lang="en-US" baseline="0" dirty="0" smtClean="0"/>
              <a:t>.. </a:t>
            </a:r>
          </a:p>
          <a:p>
            <a:pPr marL="228600" indent="-228600">
              <a:buAutoNum type="arabicPeriod"/>
            </a:pPr>
            <a:r>
              <a:rPr lang="en-US" baseline="0" dirty="0" smtClean="0"/>
              <a:t> </a:t>
            </a:r>
            <a:r>
              <a:rPr lang="en-US" dirty="0" smtClean="0"/>
              <a:t>an</a:t>
            </a:r>
            <a:r>
              <a:rPr lang="en-US" baseline="0" dirty="0" smtClean="0"/>
              <a:t> achiral sample will have a CD spectrum for both polarizations identical to a normal UV-Vis spectrum</a:t>
            </a:r>
          </a:p>
          <a:p>
            <a:pPr marL="228600" indent="-228600">
              <a:buAutoNum type="arabicPeriod" startAt="3"/>
            </a:pPr>
            <a:r>
              <a:rPr lang="en-US" baseline="0" dirty="0" smtClean="0"/>
              <a:t>This has been used to measure protein folding; alpha helices and beta sheets have very different  chirality vs. random coil.  Combing this technique with a change in Temperature, one can measure the “melting” temperature of proteins, the temperature at which they unfold, and from that information infer or derive information regarding protein stability.    Of course, this technique is also widely applicable to small molecules as well as to proteins.  </a:t>
            </a:r>
          </a:p>
          <a:p>
            <a:pPr marL="0" indent="0">
              <a:buNone/>
            </a:pPr>
            <a:endParaRPr lang="en-US" baseline="0" dirty="0" smtClean="0"/>
          </a:p>
          <a:p>
            <a:pPr marL="0" indent="0">
              <a:buNone/>
            </a:pPr>
            <a:endParaRPr lang="en-US" baseline="0" dirty="0" smtClean="0"/>
          </a:p>
          <a:p>
            <a:pPr marL="0" indent="0">
              <a:buNone/>
            </a:pPr>
            <a:r>
              <a:rPr lang="en-US" baseline="0" dirty="0" smtClean="0"/>
              <a:t>One modification of CD spectroscopy that has been particularly useful is the addition of magnetic fields;  this is called MCD (Magnetic Circular </a:t>
            </a:r>
            <a:r>
              <a:rPr lang="en-US" baseline="0" dirty="0" err="1" smtClean="0"/>
              <a:t>Dichroism</a:t>
            </a:r>
            <a:r>
              <a:rPr lang="en-US" baseline="0" dirty="0" smtClean="0"/>
              <a:t>).  Nicolai </a:t>
            </a:r>
            <a:r>
              <a:rPr lang="en-US" baseline="0" dirty="0" err="1" smtClean="0"/>
              <a:t>Lehnert</a:t>
            </a:r>
            <a:r>
              <a:rPr lang="en-US" baseline="0" dirty="0" smtClean="0"/>
              <a:t> has made an excellent presentation on this technique (including CD) at the 3</a:t>
            </a:r>
            <a:r>
              <a:rPr lang="en-US" baseline="30000" dirty="0" smtClean="0"/>
              <a:t>rd</a:t>
            </a:r>
            <a:r>
              <a:rPr lang="en-US" baseline="0" dirty="0" smtClean="0"/>
              <a:t> Bioinorganic Workshop in 2014 at PSU.  This is available at http://</a:t>
            </a:r>
            <a:r>
              <a:rPr lang="en-US" baseline="0" dirty="0" err="1" smtClean="0"/>
              <a:t>live.libraries.psu.edu</a:t>
            </a:r>
            <a:r>
              <a:rPr lang="en-US" baseline="0" dirty="0" smtClean="0"/>
              <a:t>/</a:t>
            </a:r>
            <a:r>
              <a:rPr lang="en-US" baseline="0" dirty="0" err="1" smtClean="0"/>
              <a:t>Mediasite</a:t>
            </a:r>
            <a:r>
              <a:rPr lang="en-US" baseline="0" dirty="0" smtClean="0"/>
              <a:t>/Play/3bc2c6f9110947db8ec4f807784e83c91d?catalog=8376d4b2-4dd1-457e-a3bf-e4cf9163feda.</a:t>
            </a:r>
            <a:endParaRPr lang="en-US" dirty="0"/>
          </a:p>
        </p:txBody>
      </p:sp>
      <p:sp>
        <p:nvSpPr>
          <p:cNvPr id="4" name="Slide Number Placeholder 3"/>
          <p:cNvSpPr>
            <a:spLocks noGrp="1"/>
          </p:cNvSpPr>
          <p:nvPr>
            <p:ph type="sldNum" sz="quarter" idx="10"/>
          </p:nvPr>
        </p:nvSpPr>
        <p:spPr/>
        <p:txBody>
          <a:bodyPr/>
          <a:lstStyle/>
          <a:p>
            <a:fld id="{1CCDDAC4-9D4B-3643-982E-CDF498E02D28}" type="slidenum">
              <a:rPr lang="en-US" smtClean="0"/>
              <a:t>3</a:t>
            </a:fld>
            <a:endParaRPr lang="en-US"/>
          </a:p>
        </p:txBody>
      </p:sp>
    </p:spTree>
    <p:extLst>
      <p:ext uri="{BB962C8B-B14F-4D97-AF65-F5344CB8AC3E}">
        <p14:creationId xmlns:p14="http://schemas.microsoft.com/office/powerpoint/2010/main" val="76170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30000" dirty="0" smtClean="0">
                <a:solidFill>
                  <a:srgbClr val="FF0000"/>
                </a:solidFill>
              </a:rPr>
              <a:t>1 </a:t>
            </a:r>
            <a:r>
              <a:rPr lang="en-US" dirty="0" smtClean="0"/>
              <a:t>I have shown a triangular waveform, typical for cyclic voltammetry</a:t>
            </a:r>
            <a:r>
              <a:rPr lang="en-US" baseline="0" dirty="0" smtClean="0"/>
              <a:t> but there are other waveforms that can provide different information about  your system.  </a:t>
            </a:r>
          </a:p>
          <a:p>
            <a:pPr marL="0" indent="0">
              <a:buFontTx/>
              <a:buNone/>
            </a:pPr>
            <a:endParaRPr lang="en-US" dirty="0" smtClean="0"/>
          </a:p>
          <a:p>
            <a:pPr marL="0" indent="0">
              <a:buFontTx/>
              <a:buNone/>
            </a:pPr>
            <a:r>
              <a:rPr lang="en-US" baseline="30000" dirty="0" smtClean="0">
                <a:solidFill>
                  <a:srgbClr val="FF0000"/>
                </a:solidFill>
              </a:rPr>
              <a:t>2 </a:t>
            </a:r>
            <a:r>
              <a:rPr lang="en-US" dirty="0" smtClean="0"/>
              <a:t>This</a:t>
            </a:r>
            <a:r>
              <a:rPr lang="en-US" baseline="0" dirty="0" smtClean="0"/>
              <a:t> is the 0.0591/n from the log form of the Nernst equation.  It is due to the </a:t>
            </a:r>
            <a:r>
              <a:rPr lang="en-US" i="1" baseline="0" dirty="0" err="1" smtClean="0"/>
              <a:t>overpotential</a:t>
            </a:r>
            <a:r>
              <a:rPr lang="en-US" baseline="0" dirty="0" smtClean="0"/>
              <a:t> that results from several factors including the need for the electron to tunnel through the double layer solution to the </a:t>
            </a:r>
            <a:r>
              <a:rPr lang="en-US" baseline="0" dirty="0" err="1" smtClean="0"/>
              <a:t>analyte</a:t>
            </a:r>
            <a:r>
              <a:rPr lang="en-US" baseline="0" dirty="0" smtClean="0"/>
              <a:t>, and the diffusion rate of the </a:t>
            </a:r>
            <a:r>
              <a:rPr lang="en-US" baseline="0" dirty="0" err="1" smtClean="0"/>
              <a:t>analyte</a:t>
            </a:r>
            <a:r>
              <a:rPr lang="en-US" baseline="0" dirty="0" smtClean="0"/>
              <a:t>.  In protein electrochemistry, since diffusion is so slow, some biomolecules are tethered to the electrode by chemical or electrostatic means.  This will reduce the peak to peak separation in these cases.</a:t>
            </a:r>
          </a:p>
          <a:p>
            <a:pPr marL="0" indent="0">
              <a:buFontTx/>
              <a:buNone/>
            </a:pPr>
            <a:r>
              <a:rPr lang="en-US" baseline="0" dirty="0" smtClean="0"/>
              <a:t> </a:t>
            </a:r>
          </a:p>
          <a:p>
            <a:pPr marL="0" indent="0">
              <a:buFontTx/>
              <a:buNone/>
            </a:pPr>
            <a:r>
              <a:rPr lang="en-US" baseline="30000" dirty="0" smtClean="0"/>
              <a:t>3 </a:t>
            </a:r>
            <a:r>
              <a:rPr lang="en-US" baseline="0" dirty="0" smtClean="0"/>
              <a:t>or the area under the curve, more exactly.</a:t>
            </a:r>
          </a:p>
          <a:p>
            <a:pPr marL="0" indent="0">
              <a:buFontTx/>
              <a:buNone/>
            </a:pPr>
            <a:endParaRPr lang="en-US" baseline="0" dirty="0" smtClean="0"/>
          </a:p>
          <a:p>
            <a:pPr marL="0" indent="0">
              <a:buFontTx/>
              <a:buNone/>
            </a:pPr>
            <a:r>
              <a:rPr lang="en-US" baseline="0" dirty="0" smtClean="0"/>
              <a:t>a final note:  us </a:t>
            </a:r>
            <a:r>
              <a:rPr lang="en-US" i="1" baseline="0" dirty="0" smtClean="0"/>
              <a:t>old-timers </a:t>
            </a:r>
            <a:r>
              <a:rPr lang="en-US" baseline="0" dirty="0" smtClean="0"/>
              <a:t>still put the reduction on the right side of the origin, so as with any graphical technique, watch your axes.</a:t>
            </a:r>
          </a:p>
          <a:p>
            <a:pPr marL="0" indent="0">
              <a:buFontTx/>
              <a:buNone/>
            </a:pPr>
            <a:endParaRPr lang="en-US" baseline="0" dirty="0" smtClean="0"/>
          </a:p>
          <a:p>
            <a:r>
              <a:rPr lang="en-US" baseline="0" dirty="0" smtClean="0"/>
              <a:t>Additional References:  My favorite generalist text on electrochemistry is </a:t>
            </a:r>
            <a:r>
              <a:rPr lang="en-US" sz="1200" kern="1200" dirty="0" smtClean="0">
                <a:solidFill>
                  <a:schemeClr val="tx1"/>
                </a:solidFill>
                <a:latin typeface="+mn-lt"/>
                <a:ea typeface="+mn-ea"/>
                <a:cs typeface="+mn-cs"/>
              </a:rPr>
              <a:t>Electrochemistry for Chemists, 2nd Edition</a:t>
            </a:r>
          </a:p>
          <a:p>
            <a:r>
              <a:rPr lang="en-US" sz="1200" kern="1200" dirty="0" smtClean="0">
                <a:solidFill>
                  <a:schemeClr val="tx1"/>
                </a:solidFill>
                <a:latin typeface="+mn-lt"/>
                <a:ea typeface="+mn-ea"/>
                <a:cs typeface="+mn-cs"/>
                <a:hlinkClick r:id="rId3"/>
              </a:rPr>
              <a:t>Donald T. Sawyer, </a:t>
            </a:r>
            <a:r>
              <a:rPr lang="en-US" sz="1200" kern="1200" dirty="0" smtClean="0">
                <a:solidFill>
                  <a:schemeClr val="tx1"/>
                </a:solidFill>
                <a:latin typeface="+mn-lt"/>
                <a:ea typeface="+mn-ea"/>
                <a:cs typeface="+mn-cs"/>
                <a:hlinkClick r:id="rId4"/>
              </a:rPr>
              <a:t>Andrzej Sobkowiak, </a:t>
            </a:r>
            <a:r>
              <a:rPr lang="en-US" sz="1200" kern="1200" dirty="0" smtClean="0">
                <a:solidFill>
                  <a:schemeClr val="tx1"/>
                </a:solidFill>
                <a:latin typeface="+mn-lt"/>
                <a:ea typeface="+mn-ea"/>
                <a:cs typeface="+mn-cs"/>
                <a:hlinkClick r:id="rId5"/>
              </a:rPr>
              <a:t>Julian L. Roberts</a:t>
            </a:r>
          </a:p>
          <a:p>
            <a:r>
              <a:rPr lang="en-US" sz="1200" kern="1200" dirty="0" smtClean="0">
                <a:solidFill>
                  <a:schemeClr val="tx1"/>
                </a:solidFill>
                <a:latin typeface="+mn-lt"/>
                <a:ea typeface="+mn-ea"/>
                <a:cs typeface="+mn-cs"/>
              </a:rPr>
              <a:t>ISBN: 978-0-471-59468-0</a:t>
            </a:r>
          </a:p>
          <a:p>
            <a:r>
              <a:rPr lang="en-US" sz="1200" kern="1200" dirty="0" smtClean="0">
                <a:solidFill>
                  <a:schemeClr val="tx1"/>
                </a:solidFill>
                <a:latin typeface="+mn-lt"/>
                <a:ea typeface="+mn-ea"/>
                <a:cs typeface="+mn-cs"/>
              </a:rPr>
              <a:t>528 pages</a:t>
            </a:r>
          </a:p>
          <a:p>
            <a:r>
              <a:rPr lang="en-US" sz="1200" kern="1200" dirty="0" smtClean="0">
                <a:solidFill>
                  <a:schemeClr val="tx1"/>
                </a:solidFill>
                <a:latin typeface="+mn-lt"/>
                <a:ea typeface="+mn-ea"/>
                <a:cs typeface="+mn-cs"/>
              </a:rPr>
              <a:t>October 1995</a:t>
            </a:r>
          </a:p>
          <a:p>
            <a:endParaRPr lang="en-US" baseline="0" dirty="0" smtClean="0"/>
          </a:p>
          <a:p>
            <a:r>
              <a:rPr lang="en-US" baseline="0" dirty="0" smtClean="0"/>
              <a:t>If you have a whole day to spend on protein electrochemistry, let Professor Fraser Armstrong teach your class. http://</a:t>
            </a:r>
            <a:r>
              <a:rPr lang="en-US" baseline="0" dirty="0" err="1" smtClean="0"/>
              <a:t>live.libraries.psu.edu</a:t>
            </a:r>
            <a:r>
              <a:rPr lang="en-US" baseline="0" dirty="0" smtClean="0"/>
              <a:t>/</a:t>
            </a:r>
            <a:r>
              <a:rPr lang="en-US" baseline="0" dirty="0" err="1" smtClean="0"/>
              <a:t>Mediasite</a:t>
            </a:r>
            <a:r>
              <a:rPr lang="en-US" baseline="0" dirty="0" smtClean="0"/>
              <a:t>/Play/be541100e6fd439ca9c1ae3fcdb62e981d?catalog=8376d4b2-4dd1-457e-a3bf-e4cf9163feda.  (This is a recording of his talk at the 3</a:t>
            </a:r>
            <a:r>
              <a:rPr lang="en-US" baseline="30000" dirty="0" smtClean="0"/>
              <a:t>rd</a:t>
            </a:r>
            <a:r>
              <a:rPr lang="en-US" baseline="0" dirty="0" smtClean="0"/>
              <a:t> Bioinorganic Workshop at Penn State University , 2014.</a:t>
            </a:r>
          </a:p>
          <a:p>
            <a:pPr marL="0" indent="0">
              <a:buFontTx/>
              <a:buNone/>
            </a:pPr>
            <a:endParaRPr lang="en-US" dirty="0"/>
          </a:p>
        </p:txBody>
      </p:sp>
      <p:sp>
        <p:nvSpPr>
          <p:cNvPr id="4" name="Slide Number Placeholder 3"/>
          <p:cNvSpPr>
            <a:spLocks noGrp="1"/>
          </p:cNvSpPr>
          <p:nvPr>
            <p:ph type="sldNum" sz="quarter" idx="10"/>
          </p:nvPr>
        </p:nvSpPr>
        <p:spPr/>
        <p:txBody>
          <a:bodyPr/>
          <a:lstStyle/>
          <a:p>
            <a:fld id="{1CCDDAC4-9D4B-3643-982E-CDF498E02D28}" type="slidenum">
              <a:rPr lang="en-US" smtClean="0"/>
              <a:t>4</a:t>
            </a:fld>
            <a:endParaRPr lang="en-US"/>
          </a:p>
        </p:txBody>
      </p:sp>
    </p:spTree>
    <p:extLst>
      <p:ext uri="{BB962C8B-B14F-4D97-AF65-F5344CB8AC3E}">
        <p14:creationId xmlns:p14="http://schemas.microsoft.com/office/powerpoint/2010/main" val="2230072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This energy</a:t>
            </a:r>
            <a:r>
              <a:rPr lang="en-US" baseline="0" dirty="0" smtClean="0"/>
              <a:t> is on the order of </a:t>
            </a:r>
            <a:r>
              <a:rPr lang="en-US" baseline="0" dirty="0" err="1" smtClean="0"/>
              <a:t>keV</a:t>
            </a:r>
            <a:r>
              <a:rPr lang="en-US" baseline="0" dirty="0" smtClean="0"/>
              <a:t>, and can only be provided by a synchrotron source.</a:t>
            </a:r>
          </a:p>
          <a:p>
            <a:pPr marL="228600" indent="-228600">
              <a:buAutoNum type="arabicPeriod" startAt="2"/>
            </a:pPr>
            <a:r>
              <a:rPr lang="en-US" baseline="0" dirty="0" smtClean="0"/>
              <a:t>X-ray Absorption Near Edge Spectrum.  </a:t>
            </a:r>
          </a:p>
          <a:p>
            <a:pPr marL="228600" indent="-228600">
              <a:buAutoNum type="arabicPeriod" startAt="2"/>
            </a:pPr>
            <a:r>
              <a:rPr lang="en-US" baseline="0" dirty="0" smtClean="0"/>
              <a:t>For example, Cu</a:t>
            </a:r>
            <a:r>
              <a:rPr lang="en-US" baseline="30000" dirty="0" smtClean="0"/>
              <a:t>+</a:t>
            </a:r>
            <a:r>
              <a:rPr lang="en-US" baseline="0" dirty="0" smtClean="0"/>
              <a:t> (d</a:t>
            </a:r>
            <a:r>
              <a:rPr lang="en-US" baseline="30000" dirty="0" smtClean="0"/>
              <a:t>9</a:t>
            </a:r>
            <a:r>
              <a:rPr lang="en-US" baseline="0" dirty="0" smtClean="0"/>
              <a:t>) has a </a:t>
            </a:r>
            <a:r>
              <a:rPr lang="en-US" baseline="0" dirty="0" err="1" smtClean="0"/>
              <a:t>tell-tale</a:t>
            </a:r>
            <a:r>
              <a:rPr lang="en-US" baseline="0" dirty="0" smtClean="0"/>
              <a:t> heartbeat where a core electron is excited into the one available slot in the d orbitals; this signal is energetically just below the absorption edge.</a:t>
            </a:r>
          </a:p>
          <a:p>
            <a:pPr marL="228600" indent="-228600">
              <a:buAutoNum type="arabicPeriod" startAt="2"/>
            </a:pPr>
            <a:r>
              <a:rPr lang="en-US" baseline="0" dirty="0" smtClean="0"/>
              <a:t>X-ray Absorption Fine Structure</a:t>
            </a:r>
          </a:p>
          <a:p>
            <a:pPr marL="228600" indent="-228600">
              <a:buAutoNum type="arabicPeriod" startAt="2"/>
            </a:pPr>
            <a:r>
              <a:rPr lang="en-US" dirty="0" smtClean="0"/>
              <a:t>These</a:t>
            </a:r>
            <a:r>
              <a:rPr lang="en-US" baseline="0" dirty="0" smtClean="0"/>
              <a:t> data are typically fit by simulation, and helped along by knowledge of what should be in the region of the center of interest.  The technique is very good at distinguishing between elements in different periods, i.e. O </a:t>
            </a:r>
            <a:r>
              <a:rPr lang="en-US" baseline="0" dirty="0" err="1" smtClean="0"/>
              <a:t>vs</a:t>
            </a:r>
            <a:r>
              <a:rPr lang="en-US" baseline="0" dirty="0" smtClean="0"/>
              <a:t> S, but not so good at elements in the same period, i.e. O </a:t>
            </a:r>
            <a:r>
              <a:rPr lang="en-US" baseline="0" dirty="0" err="1" smtClean="0"/>
              <a:t>vs</a:t>
            </a:r>
            <a:r>
              <a:rPr lang="en-US" baseline="0" dirty="0" smtClean="0"/>
              <a:t> N.  This is a bit unfortunate since so many ligands involve O or N coordination.  Fortunately, the presence of the second N in the </a:t>
            </a:r>
            <a:r>
              <a:rPr lang="en-US" baseline="0" dirty="0" err="1" smtClean="0"/>
              <a:t>Histidine</a:t>
            </a:r>
            <a:r>
              <a:rPr lang="en-US" baseline="0" dirty="0" smtClean="0"/>
              <a:t> center makes that ligand easy to identify.</a:t>
            </a:r>
          </a:p>
          <a:p>
            <a:pPr marL="228600" indent="-228600">
              <a:buAutoNum type="arabicPeriod" startAt="2"/>
            </a:pPr>
            <a:r>
              <a:rPr lang="en-US" baseline="0" dirty="0" smtClean="0"/>
              <a:t>For example, the data in the top row of this figure show 2 O/N ligands at a distance of 2.01Å and 4 O/N ligands at a distance of 2.12 </a:t>
            </a:r>
            <a:r>
              <a:rPr lang="en-US" baseline="0" dirty="0" err="1" smtClean="0"/>
              <a:t>Å</a:t>
            </a:r>
            <a:r>
              <a:rPr lang="en-US" baseline="0" dirty="0" smtClean="0"/>
              <a:t> from an iron center in the iron chaperone protein </a:t>
            </a:r>
            <a:r>
              <a:rPr lang="en-US" baseline="0" dirty="0" err="1" smtClean="0"/>
              <a:t>frataxin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CCDDAC4-9D4B-3643-982E-CDF498E02D28}" type="slidenum">
              <a:rPr lang="en-US" smtClean="0"/>
              <a:t>5</a:t>
            </a:fld>
            <a:endParaRPr lang="en-US"/>
          </a:p>
        </p:txBody>
      </p:sp>
    </p:spTree>
    <p:extLst>
      <p:ext uri="{BB962C8B-B14F-4D97-AF65-F5344CB8AC3E}">
        <p14:creationId xmlns:p14="http://schemas.microsoft.com/office/powerpoint/2010/main" val="60416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As opposed</a:t>
            </a:r>
            <a:r>
              <a:rPr lang="en-US" baseline="0" dirty="0" smtClean="0"/>
              <a:t> to CW or continuous wave/ spectra.  All modern instruments are pulsed instruments; they can “simulate” a CW spectrum by using the right pulse sequence.  </a:t>
            </a:r>
            <a:endParaRPr lang="en-US" dirty="0" smtClean="0"/>
          </a:p>
          <a:p>
            <a:r>
              <a:rPr lang="en-US" dirty="0" smtClean="0"/>
              <a:t>2.  I love this description</a:t>
            </a:r>
            <a:r>
              <a:rPr lang="en-US" baseline="0" dirty="0" smtClean="0"/>
              <a:t> of 2 D NMR that I adapted from http://</a:t>
            </a:r>
            <a:r>
              <a:rPr lang="en-US" baseline="0" dirty="0" err="1" smtClean="0"/>
              <a:t>www.cryst.bbk.ac.uk</a:t>
            </a:r>
            <a:r>
              <a:rPr lang="en-US" baseline="0" dirty="0" smtClean="0"/>
              <a:t>/PPS2/projects/</a:t>
            </a:r>
            <a:r>
              <a:rPr lang="en-US" baseline="0" dirty="0" err="1" smtClean="0"/>
              <a:t>schirra</a:t>
            </a:r>
            <a:r>
              <a:rPr lang="en-US" baseline="0" dirty="0" smtClean="0"/>
              <a:t>/html/2dnmr.htm:  </a:t>
            </a:r>
          </a:p>
          <a:p>
            <a:endParaRPr lang="en-US" baseline="0" dirty="0" smtClean="0"/>
          </a:p>
          <a:p>
            <a:pPr lvl="2"/>
            <a:r>
              <a:rPr lang="en-US" sz="1200" kern="1200" dirty="0" smtClean="0">
                <a:solidFill>
                  <a:schemeClr val="tx1"/>
                </a:solidFill>
                <a:latin typeface="+mn-lt"/>
                <a:ea typeface="+mn-ea"/>
                <a:cs typeface="+mn-cs"/>
              </a:rPr>
              <a:t>1.  Do something to the nuclei:</a:t>
            </a:r>
            <a:r>
              <a:rPr lang="en-US" sz="1200" kern="1200" baseline="0" dirty="0" smtClean="0">
                <a:solidFill>
                  <a:schemeClr val="tx1"/>
                </a:solidFill>
                <a:latin typeface="+mn-lt"/>
                <a:ea typeface="+mn-ea"/>
                <a:cs typeface="+mn-cs"/>
              </a:rPr>
              <a:t> magnetize, saturate, </a:t>
            </a:r>
            <a:r>
              <a:rPr lang="en-US" sz="1200" kern="1200" baseline="0" dirty="0" err="1" smtClean="0">
                <a:solidFill>
                  <a:schemeClr val="tx1"/>
                </a:solidFill>
                <a:latin typeface="+mn-lt"/>
                <a:ea typeface="+mn-ea"/>
                <a:cs typeface="+mn-cs"/>
              </a:rPr>
              <a:t>polarize,etc</a:t>
            </a:r>
            <a:endParaRPr lang="en-US" sz="12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2.  let them</a:t>
            </a:r>
            <a:r>
              <a:rPr lang="en-US" sz="1200" kern="1200" baseline="0" dirty="0" smtClean="0">
                <a:solidFill>
                  <a:schemeClr val="tx1"/>
                </a:solidFill>
                <a:latin typeface="+mn-lt"/>
                <a:ea typeface="+mn-ea"/>
                <a:cs typeface="+mn-cs"/>
              </a:rPr>
              <a:t> relax (the fancy word is </a:t>
            </a:r>
            <a:r>
              <a:rPr lang="en-US" sz="1200" kern="1200" baseline="0" dirty="0" err="1" smtClean="0">
                <a:solidFill>
                  <a:schemeClr val="tx1"/>
                </a:solidFill>
                <a:latin typeface="+mn-lt"/>
                <a:ea typeface="+mn-ea"/>
                <a:cs typeface="+mn-cs"/>
              </a:rPr>
              <a:t>precess</a:t>
            </a:r>
            <a:r>
              <a:rPr lang="en-US" sz="1200" kern="1200" baseline="0" dirty="0" smtClean="0">
                <a:solidFill>
                  <a:schemeClr val="tx1"/>
                </a:solidFill>
                <a:latin typeface="+mn-lt"/>
                <a:ea typeface="+mn-ea"/>
                <a:cs typeface="+mn-cs"/>
              </a:rPr>
              <a:t>), which they will do at different rates depending on environment etc. </a:t>
            </a:r>
            <a:endParaRPr lang="en-US" sz="12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3.  do something else to the nuclei (mixing)</a:t>
            </a:r>
          </a:p>
          <a:p>
            <a:pPr marL="1143000" lvl="2" indent="-228600">
              <a:buAutoNum type="arabicPeriod" startAt="4"/>
            </a:pPr>
            <a:r>
              <a:rPr lang="en-US" sz="1200" kern="1200" dirty="0" smtClean="0">
                <a:solidFill>
                  <a:schemeClr val="tx1"/>
                </a:solidFill>
                <a:latin typeface="+mn-lt"/>
                <a:ea typeface="+mn-ea"/>
                <a:cs typeface="+mn-cs"/>
              </a:rPr>
              <a:t>detect the result </a:t>
            </a:r>
          </a:p>
          <a:p>
            <a:pPr marL="1143000" lvl="2" indent="-228600">
              <a:buAutoNum type="arabicPeriod" startAt="4"/>
            </a:pPr>
            <a:endParaRPr lang="en-US" sz="1200" kern="1200" dirty="0" smtClean="0">
              <a:solidFill>
                <a:schemeClr val="tx1"/>
              </a:solidFill>
              <a:latin typeface="+mn-lt"/>
              <a:ea typeface="+mn-ea"/>
              <a:cs typeface="+mn-cs"/>
            </a:endParaRPr>
          </a:p>
          <a:p>
            <a:pPr marL="0" lvl="0" indent="0">
              <a:buNone/>
            </a:pPr>
            <a:r>
              <a:rPr lang="en-US" kern="1200" dirty="0" smtClean="0">
                <a:solidFill>
                  <a:schemeClr val="tx1"/>
                </a:solidFill>
                <a:latin typeface="+mn-lt"/>
                <a:ea typeface="+mn-ea"/>
                <a:cs typeface="+mn-cs"/>
              </a:rPr>
              <a:t>There</a:t>
            </a:r>
            <a:r>
              <a:rPr lang="en-US" kern="1200" baseline="0" dirty="0" smtClean="0">
                <a:solidFill>
                  <a:schemeClr val="tx1"/>
                </a:solidFill>
                <a:latin typeface="+mn-lt"/>
                <a:ea typeface="+mn-ea"/>
                <a:cs typeface="+mn-cs"/>
              </a:rPr>
              <a:t> are lots of different pulse sequence, with great names… for some reason the development of these acronyms inspired a lot of geeks in the NMR community to try out new pulse sequences just to get the privilege of naming them.  There’s NOESY, and ROESY, and SECSY and TOCSY;  I’m especially fond of INADEQUATE.  You can do both </a:t>
            </a:r>
            <a:r>
              <a:rPr lang="en-US" kern="1200" baseline="0" dirty="0" err="1" smtClean="0">
                <a:solidFill>
                  <a:schemeClr val="tx1"/>
                </a:solidFill>
                <a:latin typeface="+mn-lt"/>
                <a:ea typeface="+mn-ea"/>
                <a:cs typeface="+mn-cs"/>
              </a:rPr>
              <a:t>homonuclear</a:t>
            </a:r>
            <a:r>
              <a:rPr lang="en-US" kern="1200" baseline="0" dirty="0" smtClean="0">
                <a:solidFill>
                  <a:schemeClr val="tx1"/>
                </a:solidFill>
                <a:latin typeface="+mn-lt"/>
                <a:ea typeface="+mn-ea"/>
                <a:cs typeface="+mn-cs"/>
              </a:rPr>
              <a:t> and </a:t>
            </a:r>
            <a:r>
              <a:rPr lang="en-US" kern="1200" baseline="0" dirty="0" err="1" smtClean="0">
                <a:solidFill>
                  <a:schemeClr val="tx1"/>
                </a:solidFill>
                <a:latin typeface="+mn-lt"/>
                <a:ea typeface="+mn-ea"/>
                <a:cs typeface="+mn-cs"/>
              </a:rPr>
              <a:t>heteronuclear</a:t>
            </a:r>
            <a:r>
              <a:rPr lang="en-US" kern="1200" baseline="0" dirty="0" smtClean="0">
                <a:solidFill>
                  <a:schemeClr val="tx1"/>
                </a:solidFill>
                <a:latin typeface="+mn-lt"/>
                <a:ea typeface="+mn-ea"/>
                <a:cs typeface="+mn-cs"/>
              </a:rPr>
              <a:t> 2-D NMR (although you often have to enrich your samples with spin-active nuclei  (</a:t>
            </a:r>
            <a:r>
              <a:rPr lang="en-US" kern="1200" baseline="0" dirty="0" err="1" smtClean="0">
                <a:solidFill>
                  <a:schemeClr val="tx1"/>
                </a:solidFill>
                <a:latin typeface="+mn-lt"/>
                <a:ea typeface="+mn-ea"/>
                <a:cs typeface="+mn-cs"/>
              </a:rPr>
              <a:t>eg</a:t>
            </a:r>
            <a:r>
              <a:rPr lang="en-US" kern="1200" baseline="0" dirty="0" smtClean="0">
                <a:solidFill>
                  <a:schemeClr val="tx1"/>
                </a:solidFill>
                <a:latin typeface="+mn-lt"/>
                <a:ea typeface="+mn-ea"/>
                <a:cs typeface="+mn-cs"/>
              </a:rPr>
              <a:t> </a:t>
            </a:r>
            <a:r>
              <a:rPr lang="en-US" kern="1200" baseline="30000" dirty="0" smtClean="0">
                <a:solidFill>
                  <a:schemeClr val="tx1"/>
                </a:solidFill>
                <a:latin typeface="+mn-lt"/>
                <a:ea typeface="+mn-ea"/>
                <a:cs typeface="+mn-cs"/>
              </a:rPr>
              <a:t>15</a:t>
            </a:r>
            <a:r>
              <a:rPr lang="en-US" kern="1200" baseline="0" dirty="0" smtClean="0">
                <a:solidFill>
                  <a:schemeClr val="tx1"/>
                </a:solidFill>
                <a:latin typeface="+mn-lt"/>
                <a:ea typeface="+mn-ea"/>
                <a:cs typeface="+mn-cs"/>
              </a:rPr>
              <a:t>N), which can be difficult for natural samples. </a:t>
            </a:r>
          </a:p>
          <a:p>
            <a:pPr marL="0" lvl="0" indent="0">
              <a:buNone/>
            </a:pPr>
            <a:endParaRPr lang="en-US" kern="1200" baseline="0" dirty="0" smtClean="0">
              <a:solidFill>
                <a:schemeClr val="tx1"/>
              </a:solidFill>
              <a:latin typeface="+mn-lt"/>
              <a:ea typeface="+mn-ea"/>
              <a:cs typeface="+mn-cs"/>
            </a:endParaRPr>
          </a:p>
          <a:p>
            <a:pPr marL="228600" lvl="0" indent="-228600">
              <a:buAutoNum type="arabicPeriod" startAt="3"/>
            </a:pPr>
            <a:r>
              <a:rPr lang="en-US" kern="1200" baseline="0" dirty="0" smtClean="0">
                <a:solidFill>
                  <a:schemeClr val="tx1"/>
                </a:solidFill>
                <a:latin typeface="+mn-lt"/>
                <a:ea typeface="+mn-ea"/>
                <a:cs typeface="+mn-cs"/>
              </a:rPr>
              <a:t>Great article about </a:t>
            </a:r>
            <a:r>
              <a:rPr lang="en-US" kern="1200" baseline="0" dirty="0" err="1" smtClean="0">
                <a:solidFill>
                  <a:schemeClr val="tx1"/>
                </a:solidFill>
                <a:latin typeface="+mn-lt"/>
                <a:ea typeface="+mn-ea"/>
                <a:cs typeface="+mn-cs"/>
              </a:rPr>
              <a:t>Overhauser</a:t>
            </a:r>
            <a:r>
              <a:rPr lang="en-US" kern="1200" baseline="0" dirty="0" smtClean="0">
                <a:solidFill>
                  <a:schemeClr val="tx1"/>
                </a:solidFill>
                <a:latin typeface="+mn-lt"/>
                <a:ea typeface="+mn-ea"/>
                <a:cs typeface="+mn-cs"/>
              </a:rPr>
              <a:t> can be found at http://</a:t>
            </a:r>
            <a:r>
              <a:rPr lang="en-US" kern="1200" baseline="0" dirty="0" err="1" smtClean="0">
                <a:solidFill>
                  <a:schemeClr val="tx1"/>
                </a:solidFill>
                <a:latin typeface="+mn-lt"/>
                <a:ea typeface="+mn-ea"/>
                <a:cs typeface="+mn-cs"/>
              </a:rPr>
              <a:t>www.physics.purdue.edu</a:t>
            </a:r>
            <a:r>
              <a:rPr lang="en-US" kern="1200" baseline="0" dirty="0" smtClean="0">
                <a:solidFill>
                  <a:schemeClr val="tx1"/>
                </a:solidFill>
                <a:latin typeface="+mn-lt"/>
                <a:ea typeface="+mn-ea"/>
                <a:cs typeface="+mn-cs"/>
              </a:rPr>
              <a:t>/</a:t>
            </a:r>
            <a:r>
              <a:rPr lang="en-US" kern="1200" baseline="0" dirty="0" err="1" smtClean="0">
                <a:solidFill>
                  <a:schemeClr val="tx1"/>
                </a:solidFill>
                <a:latin typeface="+mn-lt"/>
                <a:ea typeface="+mn-ea"/>
                <a:cs typeface="+mn-cs"/>
              </a:rPr>
              <a:t>about_us</a:t>
            </a:r>
            <a:r>
              <a:rPr lang="en-US" kern="1200" baseline="0" dirty="0" smtClean="0">
                <a:solidFill>
                  <a:schemeClr val="tx1"/>
                </a:solidFill>
                <a:latin typeface="+mn-lt"/>
                <a:ea typeface="+mn-ea"/>
                <a:cs typeface="+mn-cs"/>
              </a:rPr>
              <a:t>/history/</a:t>
            </a:r>
            <a:r>
              <a:rPr lang="en-US" kern="1200" baseline="0" dirty="0" err="1" smtClean="0">
                <a:solidFill>
                  <a:schemeClr val="tx1"/>
                </a:solidFill>
                <a:latin typeface="+mn-lt"/>
                <a:ea typeface="+mn-ea"/>
                <a:cs typeface="+mn-cs"/>
              </a:rPr>
              <a:t>Albert_W_Overhauser.shtml</a:t>
            </a:r>
            <a:r>
              <a:rPr lang="en-US" kern="1200" baseline="0" dirty="0" smtClean="0">
                <a:solidFill>
                  <a:schemeClr val="tx1"/>
                </a:solidFill>
                <a:latin typeface="+mn-lt"/>
                <a:ea typeface="+mn-ea"/>
                <a:cs typeface="+mn-cs"/>
              </a:rPr>
              <a:t>.  The 2002 Nobel Prize in Chemistry went to Kurt </a:t>
            </a:r>
            <a:r>
              <a:rPr lang="en-US" kern="1200" baseline="0" dirty="0" err="1" smtClean="0">
                <a:solidFill>
                  <a:schemeClr val="tx1"/>
                </a:solidFill>
                <a:latin typeface="+mn-lt"/>
                <a:ea typeface="+mn-ea"/>
                <a:cs typeface="+mn-cs"/>
              </a:rPr>
              <a:t>Wutrich</a:t>
            </a:r>
            <a:r>
              <a:rPr lang="en-US" kern="1200" baseline="0" dirty="0" smtClean="0">
                <a:solidFill>
                  <a:schemeClr val="tx1"/>
                </a:solidFill>
                <a:latin typeface="+mn-lt"/>
                <a:ea typeface="+mn-ea"/>
                <a:cs typeface="+mn-cs"/>
              </a:rPr>
              <a:t> for showing that NOE could be used with 2D NMR to solve the 3D solution structures of large biomolecules</a:t>
            </a:r>
          </a:p>
          <a:p>
            <a:pPr marL="228600" lvl="0" indent="-228600">
              <a:buAutoNum type="arabicPeriod" startAt="3"/>
            </a:pPr>
            <a:r>
              <a:rPr lang="en-US" kern="1200" baseline="0" dirty="0" smtClean="0">
                <a:solidFill>
                  <a:schemeClr val="tx1"/>
                </a:solidFill>
                <a:latin typeface="+mn-lt"/>
                <a:ea typeface="+mn-ea"/>
                <a:cs typeface="+mn-cs"/>
              </a:rPr>
              <a:t>I found this to be an excellent short tutorial on the NOE.</a:t>
            </a:r>
          </a:p>
          <a:p>
            <a:pPr marL="0" lvl="0" indent="0">
              <a:buNone/>
            </a:pPr>
            <a:endParaRPr lang="en-US" dirty="0"/>
          </a:p>
        </p:txBody>
      </p:sp>
      <p:sp>
        <p:nvSpPr>
          <p:cNvPr id="4" name="Slide Number Placeholder 3"/>
          <p:cNvSpPr>
            <a:spLocks noGrp="1"/>
          </p:cNvSpPr>
          <p:nvPr>
            <p:ph type="sldNum" sz="quarter" idx="10"/>
          </p:nvPr>
        </p:nvSpPr>
        <p:spPr/>
        <p:txBody>
          <a:bodyPr/>
          <a:lstStyle/>
          <a:p>
            <a:fld id="{1CCDDAC4-9D4B-3643-982E-CDF498E02D28}" type="slidenum">
              <a:rPr lang="en-US" smtClean="0"/>
              <a:t>6</a:t>
            </a:fld>
            <a:endParaRPr lang="en-US"/>
          </a:p>
        </p:txBody>
      </p:sp>
    </p:spTree>
    <p:extLst>
      <p:ext uri="{BB962C8B-B14F-4D97-AF65-F5344CB8AC3E}">
        <p14:creationId xmlns:p14="http://schemas.microsoft.com/office/powerpoint/2010/main" val="319185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1.  There are a LOT</a:t>
            </a:r>
            <a:r>
              <a:rPr lang="en-US" baseline="0" dirty="0" smtClean="0"/>
              <a:t> of exchangeable protons in biological organisms.  </a:t>
            </a:r>
            <a:r>
              <a:rPr lang="en-US" i="1" baseline="0" dirty="0" smtClean="0">
                <a:solidFill>
                  <a:srgbClr val="FF0000"/>
                </a:solidFill>
              </a:rPr>
              <a:t>Perhaps this would be a good point at which to ask your students to brainstorm about what types of biomolecules and therefore tissues have exchangeable protons in them.  The answer is, of course, almost everything.  Proteins, lipids, nucleic acids, sugars and all of the tissues constructed of these building blocks.  </a:t>
            </a:r>
            <a:r>
              <a:rPr lang="en-US" baseline="0" dirty="0" smtClean="0"/>
              <a:t>The signals for these protons all fall within a pretty narrow range of about 20 ppm.  Paramagnetic shift reagents can move these protons outside of this range, making detection easier.</a:t>
            </a:r>
            <a:endParaRPr lang="en-US" dirty="0" smtClean="0"/>
          </a:p>
          <a:p>
            <a:pPr marL="228600" indent="-228600">
              <a:buAutoNum type="arabicPeriod"/>
            </a:pPr>
            <a:r>
              <a:rPr lang="en-US" dirty="0" smtClean="0"/>
              <a:t>One </a:t>
            </a:r>
            <a:r>
              <a:rPr lang="en-US" dirty="0" smtClean="0"/>
              <a:t>slide does not allow for a complete explanation of MRI, but here</a:t>
            </a:r>
            <a:r>
              <a:rPr lang="en-US" baseline="0" dirty="0" smtClean="0"/>
              <a:t> are some excellent resources for further reading.  </a:t>
            </a:r>
          </a:p>
          <a:p>
            <a:pPr marL="685800" lvl="1" indent="-228600">
              <a:buAutoNum type="arabicPeriod"/>
            </a:pPr>
            <a:r>
              <a:rPr lang="en-US" baseline="0" dirty="0" smtClean="0"/>
              <a:t>http://</a:t>
            </a:r>
            <a:r>
              <a:rPr lang="en-US" baseline="0" dirty="0" err="1" smtClean="0"/>
              <a:t>www.cis.rit.edu</a:t>
            </a:r>
            <a:r>
              <a:rPr lang="en-US" baseline="0" dirty="0" smtClean="0"/>
              <a:t>/</a:t>
            </a:r>
            <a:r>
              <a:rPr lang="en-US" baseline="0" dirty="0" err="1" smtClean="0"/>
              <a:t>htbooks</a:t>
            </a:r>
            <a:r>
              <a:rPr lang="en-US" baseline="0" dirty="0" smtClean="0"/>
              <a:t>/</a:t>
            </a:r>
            <a:r>
              <a:rPr lang="en-US" baseline="0" dirty="0" err="1" smtClean="0"/>
              <a:t>mri</a:t>
            </a:r>
            <a:r>
              <a:rPr lang="en-US" baseline="0" dirty="0" smtClean="0"/>
              <a:t>/</a:t>
            </a:r>
          </a:p>
          <a:p>
            <a:pPr lvl="1"/>
            <a:r>
              <a:rPr lang="en-US" sz="1200" u="sng" kern="1200" dirty="0" smtClean="0">
                <a:solidFill>
                  <a:schemeClr val="tx1"/>
                </a:solidFill>
                <a:latin typeface="+mn-lt"/>
                <a:ea typeface="+mn-ea"/>
                <a:cs typeface="+mn-cs"/>
              </a:rPr>
              <a:t>2.  </a:t>
            </a:r>
            <a:r>
              <a:rPr lang="en-US" sz="1200" u="sng" kern="1200" dirty="0" err="1" smtClean="0">
                <a:solidFill>
                  <a:schemeClr val="tx1"/>
                </a:solidFill>
                <a:latin typeface="+mn-lt"/>
                <a:ea typeface="+mn-ea"/>
                <a:cs typeface="+mn-cs"/>
              </a:rPr>
              <a:t>Magn</a:t>
            </a:r>
            <a:r>
              <a:rPr lang="en-US" sz="1200" u="sng" kern="1200" dirty="0" smtClean="0">
                <a:solidFill>
                  <a:schemeClr val="tx1"/>
                </a:solidFill>
                <a:latin typeface="+mn-lt"/>
                <a:ea typeface="+mn-ea"/>
                <a:cs typeface="+mn-cs"/>
              </a:rPr>
              <a:t> </a:t>
            </a:r>
            <a:r>
              <a:rPr lang="en-US" sz="1200" u="sng" kern="1200" dirty="0" err="1" smtClean="0">
                <a:solidFill>
                  <a:schemeClr val="tx1"/>
                </a:solidFill>
                <a:latin typeface="+mn-lt"/>
                <a:ea typeface="+mn-ea"/>
                <a:cs typeface="+mn-cs"/>
              </a:rPr>
              <a:t>Reson</a:t>
            </a:r>
            <a:r>
              <a:rPr lang="en-US" sz="1200" u="sng" kern="1200" dirty="0" smtClean="0">
                <a:solidFill>
                  <a:schemeClr val="tx1"/>
                </a:solidFill>
                <a:latin typeface="+mn-lt"/>
                <a:ea typeface="+mn-ea"/>
                <a:cs typeface="+mn-cs"/>
              </a:rPr>
              <a:t> Med. 2011 Apr;65(4):927-48. </a:t>
            </a:r>
            <a:r>
              <a:rPr lang="en-US" sz="1200" u="sng" kern="1200" dirty="0" err="1" smtClean="0">
                <a:solidFill>
                  <a:schemeClr val="tx1"/>
                </a:solidFill>
                <a:latin typeface="+mn-lt"/>
                <a:ea typeface="+mn-ea"/>
                <a:cs typeface="+mn-cs"/>
              </a:rPr>
              <a:t>doi</a:t>
            </a:r>
            <a:r>
              <a:rPr lang="en-US" sz="1200" u="sng" kern="1200" dirty="0" smtClean="0">
                <a:solidFill>
                  <a:schemeClr val="tx1"/>
                </a:solidFill>
                <a:latin typeface="+mn-lt"/>
                <a:ea typeface="+mn-ea"/>
                <a:cs typeface="+mn-cs"/>
              </a:rPr>
              <a:t>: 10.1002/mrm.22761. </a:t>
            </a:r>
            <a:r>
              <a:rPr lang="en-US" sz="1200" u="sng" kern="1200" dirty="0" err="1" smtClean="0">
                <a:solidFill>
                  <a:schemeClr val="tx1"/>
                </a:solidFill>
                <a:latin typeface="+mn-lt"/>
                <a:ea typeface="+mn-ea"/>
                <a:cs typeface="+mn-cs"/>
              </a:rPr>
              <a:t>Epub</a:t>
            </a:r>
            <a:r>
              <a:rPr lang="en-US" sz="1200" u="sng" kern="1200" dirty="0" smtClean="0">
                <a:solidFill>
                  <a:schemeClr val="tx1"/>
                </a:solidFill>
                <a:latin typeface="+mn-lt"/>
                <a:ea typeface="+mn-ea"/>
                <a:cs typeface="+mn-cs"/>
              </a:rPr>
              <a:t> 2011 Feb 17.</a:t>
            </a:r>
            <a:r>
              <a:rPr lang="en-US" sz="1200" u="sng" kern="1200" baseline="0" dirty="0" smtClean="0">
                <a:solidFill>
                  <a:schemeClr val="tx1"/>
                </a:solidFill>
                <a:latin typeface="+mn-lt"/>
                <a:ea typeface="+mn-ea"/>
                <a:cs typeface="+mn-cs"/>
              </a:rPr>
              <a:t> </a:t>
            </a:r>
            <a:r>
              <a:rPr lang="en-US" sz="1200" b="1" u="sng" kern="1200" dirty="0" smtClean="0">
                <a:solidFill>
                  <a:schemeClr val="tx1"/>
                </a:solidFill>
                <a:latin typeface="+mn-lt"/>
                <a:ea typeface="+mn-ea"/>
                <a:cs typeface="+mn-cs"/>
              </a:rPr>
              <a:t>Chemical exchange saturation transfer (CEST): what is in a name and what isn't?</a:t>
            </a:r>
            <a:endParaRPr lang="en-US" baseline="0" dirty="0" smtClean="0"/>
          </a:p>
          <a:p>
            <a:pPr marL="685800" lvl="1" indent="-228600">
              <a:buAutoNum type="arabicPeriod"/>
            </a:pPr>
            <a:endParaRPr lang="en-US" baseline="0" dirty="0" smtClean="0"/>
          </a:p>
          <a:p>
            <a:pPr marL="0" indent="0">
              <a:buNone/>
            </a:pPr>
            <a:r>
              <a:rPr lang="en-US" baseline="0" dirty="0" smtClean="0"/>
              <a:t>T1 and T2 refer to relaxation times of paramagnetic samples.  These are the same T1 and T2 factors referred to in NMR spectroscopy.  </a:t>
            </a:r>
          </a:p>
          <a:p>
            <a:pPr marL="0" indent="0">
              <a:buNone/>
            </a:pPr>
            <a:endParaRPr lang="en-US" baseline="0" dirty="0" smtClean="0"/>
          </a:p>
          <a:p>
            <a:pPr marL="0" indent="0">
              <a:buNone/>
            </a:pPr>
            <a:r>
              <a:rPr lang="en-US" baseline="0" dirty="0" smtClean="0"/>
              <a:t>In my </a:t>
            </a:r>
            <a:r>
              <a:rPr lang="en-US" baseline="0" dirty="0" smtClean="0"/>
              <a:t>(amateurish)opinion</a:t>
            </a:r>
            <a:r>
              <a:rPr lang="en-US" baseline="0" dirty="0" smtClean="0"/>
              <a:t>, the best way to think about the different types of imaging agents is all as part of a </a:t>
            </a:r>
            <a:r>
              <a:rPr lang="en-US" i="1" baseline="0" dirty="0" smtClean="0"/>
              <a:t>bag of tricks</a:t>
            </a:r>
            <a:r>
              <a:rPr lang="en-US" baseline="0" dirty="0" smtClean="0"/>
              <a:t>.  Each is useful for different types of problems and many can be used in conjunction with each other to solve really complicated imaging problems.  </a:t>
            </a:r>
          </a:p>
          <a:p>
            <a:pPr marL="0" indent="0">
              <a:buNone/>
            </a:pPr>
            <a:endParaRPr lang="en-US" baseline="0" dirty="0" smtClean="0"/>
          </a:p>
          <a:p>
            <a:pPr marL="0" indent="0">
              <a:buNone/>
            </a:pPr>
            <a:r>
              <a:rPr lang="en-US" baseline="0" dirty="0" smtClean="0"/>
              <a:t>3. The </a:t>
            </a:r>
            <a:r>
              <a:rPr lang="en-US" baseline="0" dirty="0" smtClean="0"/>
              <a:t>images in this animation were created by Jeremy Moore, a </a:t>
            </a:r>
            <a:r>
              <a:rPr lang="en-US" baseline="0" dirty="0" smtClean="0"/>
              <a:t>former graduate student (now at Intel) </a:t>
            </a:r>
            <a:r>
              <a:rPr lang="en-US" baseline="0" dirty="0" smtClean="0"/>
              <a:t>in the group of </a:t>
            </a:r>
            <a:r>
              <a:rPr lang="en-US" b="1" baseline="0" dirty="0" smtClean="0"/>
              <a:t>Professor Matthew Allen </a:t>
            </a:r>
            <a:r>
              <a:rPr lang="en-US" baseline="0" dirty="0" smtClean="0"/>
              <a:t>of Wayne State University, and are used with permission.</a:t>
            </a:r>
          </a:p>
          <a:p>
            <a:pPr marL="0" indent="0">
              <a:buNone/>
            </a:pPr>
            <a:r>
              <a:rPr lang="en-US" baseline="0" dirty="0" smtClean="0"/>
              <a:t>4.This </a:t>
            </a:r>
            <a:r>
              <a:rPr lang="en-US" baseline="0" dirty="0" smtClean="0"/>
              <a:t>factor embodies both the thermodynamics and the kinetics of ligand exchange , which for most inorganic chemists is among the first topics learned in regards to coordination chemistry.</a:t>
            </a:r>
          </a:p>
          <a:p>
            <a:pPr marL="0" indent="0">
              <a:buNone/>
            </a:pPr>
            <a:r>
              <a:rPr lang="en-US" baseline="0" dirty="0" smtClean="0"/>
              <a:t>5. This </a:t>
            </a:r>
            <a:r>
              <a:rPr lang="en-US" baseline="0" dirty="0" smtClean="0"/>
              <a:t>factor has made the rare earth metals a very appealing starting point because of the large coordination sphere which allows multiple water ligands to be bound to a single center.  However, even first row transition metals can be useful CEST reagents, and these are associated with fewer problems with toxicity</a:t>
            </a:r>
            <a:r>
              <a:rPr lang="en-US" baseline="0" dirty="0" smtClean="0"/>
              <a:t>. Paramagnetic Lanthanides are also useful as </a:t>
            </a:r>
            <a:r>
              <a:rPr lang="en-US" baseline="0" dirty="0" err="1" smtClean="0"/>
              <a:t>ParaCEST</a:t>
            </a:r>
            <a:r>
              <a:rPr lang="en-US" baseline="0" dirty="0" smtClean="0"/>
              <a:t> reagents, because of the paramagnetic shift. </a:t>
            </a:r>
            <a:endParaRPr lang="en-US" baseline="0" dirty="0" smtClean="0"/>
          </a:p>
          <a:p>
            <a:pPr marL="0" indent="0">
              <a:buNone/>
            </a:pPr>
            <a:r>
              <a:rPr lang="en-US" baseline="0" dirty="0" smtClean="0"/>
              <a:t>6. Of </a:t>
            </a:r>
            <a:r>
              <a:rPr lang="en-US" baseline="0" dirty="0" smtClean="0"/>
              <a:t>course, if the water ligands bound to the contrast agent don’t exchange in a reasonable timeframe, contrast is lost, and the reagent is unsuccessful</a:t>
            </a:r>
            <a:r>
              <a:rPr lang="en-US" baseline="0" dirty="0" smtClean="0"/>
              <a:t>.  This is the </a:t>
            </a:r>
            <a:r>
              <a:rPr lang="en-US" i="1" baseline="0" dirty="0" smtClean="0"/>
              <a:t>Goldilocks</a:t>
            </a:r>
            <a:r>
              <a:rPr lang="en-US" baseline="0" dirty="0" smtClean="0"/>
              <a:t> dilemma;  the exchange can’t be too slow or too fast, it has to be “</a:t>
            </a:r>
            <a:r>
              <a:rPr lang="en-US" b="1" i="1" baseline="0" dirty="0" smtClean="0"/>
              <a:t>just right”</a:t>
            </a:r>
            <a:r>
              <a:rPr lang="en-US" baseline="0" dirty="0" smtClean="0"/>
              <a:t>, and “just right” depends on the strength of the magnet, the magnitude of the shift, etc.</a:t>
            </a:r>
            <a:endParaRPr lang="en-US" baseline="0" dirty="0" smtClean="0"/>
          </a:p>
          <a:p>
            <a:pPr marL="0" indent="0">
              <a:buNone/>
            </a:pPr>
            <a:r>
              <a:rPr lang="en-US" baseline="0" dirty="0" smtClean="0"/>
              <a:t>7. Finally</a:t>
            </a:r>
            <a:r>
              <a:rPr lang="en-US" baseline="0" dirty="0" smtClean="0"/>
              <a:t>, administration of the reagents must be a consideration.  </a:t>
            </a:r>
            <a:r>
              <a:rPr lang="en-US" baseline="0" dirty="0" smtClean="0"/>
              <a:t>Most lanthanide complexes aren’t soluble at low pH and thus have to be administered by IV, but the agents also must be able to gain access to the tissues that need to be imaged.  </a:t>
            </a:r>
            <a:endParaRPr lang="en-US" baseline="0" dirty="0" smtClean="0"/>
          </a:p>
          <a:p>
            <a:pPr marL="228600" indent="-228600">
              <a:buAutoNum type="arabicPeriod" startAt="2"/>
            </a:pPr>
            <a:endParaRPr lang="en-US" baseline="0" dirty="0" smtClean="0"/>
          </a:p>
          <a:p>
            <a:pPr marL="228600" indent="-228600">
              <a:buAutoNum type="arabicPeriod" startAt="2"/>
            </a:pPr>
            <a:endParaRPr lang="en-US" dirty="0"/>
          </a:p>
        </p:txBody>
      </p:sp>
      <p:sp>
        <p:nvSpPr>
          <p:cNvPr id="4" name="Slide Number Placeholder 3"/>
          <p:cNvSpPr>
            <a:spLocks noGrp="1"/>
          </p:cNvSpPr>
          <p:nvPr>
            <p:ph type="sldNum" sz="quarter" idx="10"/>
          </p:nvPr>
        </p:nvSpPr>
        <p:spPr/>
        <p:txBody>
          <a:bodyPr/>
          <a:lstStyle/>
          <a:p>
            <a:fld id="{1CCDDAC4-9D4B-3643-982E-CDF498E02D28}" type="slidenum">
              <a:rPr lang="en-US" smtClean="0"/>
              <a:t>7</a:t>
            </a:fld>
            <a:endParaRPr lang="en-US"/>
          </a:p>
        </p:txBody>
      </p:sp>
    </p:spTree>
    <p:extLst>
      <p:ext uri="{BB962C8B-B14F-4D97-AF65-F5344CB8AC3E}">
        <p14:creationId xmlns:p14="http://schemas.microsoft.com/office/powerpoint/2010/main" val="3768397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30000" dirty="0" smtClean="0"/>
              <a:t>1</a:t>
            </a:r>
            <a:r>
              <a:rPr lang="en-US" dirty="0" smtClean="0"/>
              <a:t>Therefore this technique is only applicable to systems</a:t>
            </a:r>
            <a:r>
              <a:rPr lang="en-US" baseline="0" dirty="0" smtClean="0"/>
              <a:t> with at least one unpaired spin.  Fortunately, many transition metal systems have non-zero S.  For example, Cu(II) is d</a:t>
            </a:r>
            <a:r>
              <a:rPr lang="en-US" baseline="30000" dirty="0" smtClean="0"/>
              <a:t>9</a:t>
            </a:r>
            <a:r>
              <a:rPr lang="en-US" baseline="0" dirty="0" smtClean="0"/>
              <a:t>, with one </a:t>
            </a:r>
            <a:r>
              <a:rPr lang="en-US" baseline="0" dirty="0" err="1" smtClean="0"/>
              <a:t>upe</a:t>
            </a:r>
            <a:r>
              <a:rPr lang="en-US" baseline="0" dirty="0" smtClean="0"/>
              <a:t>, S=1/2.   Copper II gives beautiful diagnostic EPR signals, and copper I is silent.  </a:t>
            </a:r>
          </a:p>
          <a:p>
            <a:pPr marL="0" indent="0">
              <a:buFontTx/>
              <a:buNone/>
            </a:pPr>
            <a:r>
              <a:rPr lang="en-US" baseline="0" dirty="0" smtClean="0"/>
              <a:t>It is a common misconception that only systems with S=1/2 have EPR signals.  This is not true, but the EPR signals of integer spin systems is much more complicated to sort out.  Many Integer spin systems like iron-sulfur clusters have been characterized using EPR.</a:t>
            </a:r>
          </a:p>
          <a:p>
            <a:pPr marL="0" indent="0">
              <a:buFontTx/>
              <a:buNone/>
            </a:pPr>
            <a:r>
              <a:rPr lang="en-US" baseline="30000" dirty="0" smtClean="0"/>
              <a:t>2</a:t>
            </a:r>
            <a:r>
              <a:rPr lang="en-US" baseline="0" dirty="0" smtClean="0"/>
              <a:t>Isotropic signals are what you get when the environment surrounding the unpaired electron is perfectly symmetrical.  This doesn’t happen very often… maybe in a few radical systems, which have very sharp isotropic lines.  </a:t>
            </a:r>
          </a:p>
          <a:p>
            <a:pPr marL="0" indent="0">
              <a:buFontTx/>
              <a:buNone/>
            </a:pPr>
            <a:r>
              <a:rPr lang="en-US" baseline="30000" dirty="0" smtClean="0"/>
              <a:t>3</a:t>
            </a:r>
            <a:r>
              <a:rPr lang="en-US" baseline="0" dirty="0" smtClean="0"/>
              <a:t>If this were not true, then all samples would have exactly the same EPR signal, and EPR would cease to be a useful tool for characterization.</a:t>
            </a:r>
          </a:p>
          <a:p>
            <a:pPr marL="0" indent="0">
              <a:buFontTx/>
              <a:buNone/>
            </a:pPr>
            <a:r>
              <a:rPr lang="en-US" baseline="30000" dirty="0" smtClean="0"/>
              <a:t>4 T</a:t>
            </a:r>
            <a:r>
              <a:rPr lang="en-US" baseline="0" dirty="0" smtClean="0"/>
              <a:t>hese are usually labeled </a:t>
            </a:r>
            <a:r>
              <a:rPr lang="en-US" baseline="0" dirty="0" err="1" smtClean="0"/>
              <a:t>g</a:t>
            </a:r>
            <a:r>
              <a:rPr lang="en-US" baseline="-25000" dirty="0" err="1" smtClean="0"/>
              <a:t>II</a:t>
            </a:r>
            <a:r>
              <a:rPr lang="en-US" baseline="-25000" dirty="0" smtClean="0"/>
              <a:t> </a:t>
            </a:r>
            <a:r>
              <a:rPr lang="en-US" baseline="0" dirty="0" smtClean="0"/>
              <a:t>and </a:t>
            </a:r>
            <a:r>
              <a:rPr lang="en-US" sz="8000" baseline="0" dirty="0" smtClean="0">
                <a:latin typeface="Arial Unicode MS"/>
              </a:rPr>
              <a:t>g</a:t>
            </a:r>
            <a:r>
              <a:rPr lang="en-US" sz="8000" baseline="-25000" dirty="0" smtClean="0"/>
              <a:t>⊥</a:t>
            </a:r>
            <a:r>
              <a:rPr lang="en-US" baseline="0" dirty="0" smtClean="0"/>
              <a:t> .  This might be common for a metal center in a </a:t>
            </a:r>
            <a:r>
              <a:rPr lang="en-US" baseline="0" dirty="0" err="1" smtClean="0"/>
              <a:t>heme</a:t>
            </a:r>
            <a:r>
              <a:rPr lang="en-US" baseline="0" dirty="0" smtClean="0"/>
              <a:t> environment, with axial ligands to the protein.</a:t>
            </a:r>
          </a:p>
          <a:p>
            <a:pPr marL="0" indent="0">
              <a:buFontTx/>
              <a:buNone/>
            </a:pPr>
            <a:r>
              <a:rPr lang="en-US" baseline="30000" dirty="0" smtClean="0"/>
              <a:t>5</a:t>
            </a:r>
            <a:r>
              <a:rPr lang="en-US" baseline="0" dirty="0" smtClean="0"/>
              <a:t>  Rhombic geometry is the most common in proteins, since typically even if the ligands are mostly the same, the geometry is distorted from a perfect octahedron, for example.  BUT, keep in mind the the separation between the different g values may be small which will lead to overlap of the signals.</a:t>
            </a:r>
          </a:p>
          <a:p>
            <a:pPr marL="0" indent="0">
              <a:buFontTx/>
              <a:buNone/>
            </a:pPr>
            <a:r>
              <a:rPr lang="en-US" baseline="30000" dirty="0" smtClean="0"/>
              <a:t>6 </a:t>
            </a:r>
            <a:r>
              <a:rPr lang="en-US" baseline="0" dirty="0" smtClean="0"/>
              <a:t>This is very similar to NMR splitting and I have had a lot of success teaching this technique to undergrads by reminding them of this point.  Of course, that only works if they were taught the underlying quantum involved in NMR splitting instead of just memorizing an n+1 rule.</a:t>
            </a:r>
          </a:p>
          <a:p>
            <a:pPr marL="0" indent="0">
              <a:buFontTx/>
              <a:buNone/>
            </a:pPr>
            <a:endParaRPr lang="en-US" baseline="0" dirty="0" smtClean="0"/>
          </a:p>
          <a:p>
            <a:pPr marL="0" indent="0">
              <a:buFontTx/>
              <a:buNone/>
            </a:pPr>
            <a:r>
              <a:rPr lang="en-US" baseline="0" dirty="0" smtClean="0"/>
              <a:t>It is important to note that most of a protein sample is EPR silent, so EPR is a great technique for being able to see the tree for the forest.  It focuses only on the region in which the center an unpaired spin is located; conveniently, this is often the active site of an enzyme.  </a:t>
            </a:r>
          </a:p>
          <a:p>
            <a:pPr marL="0" indent="0">
              <a:buFontTx/>
              <a:buNone/>
            </a:pPr>
            <a:endParaRPr lang="en-US" baseline="0" dirty="0" smtClean="0"/>
          </a:p>
          <a:p>
            <a:pPr marL="0" indent="0">
              <a:buFontTx/>
              <a:buNone/>
            </a:pPr>
            <a:r>
              <a:rPr lang="en-US" baseline="0" dirty="0" smtClean="0"/>
              <a:t>Pretty much everything, I talked about on this slide was based on simple continuous wave EPR.  There is a LOT of information available in the hyperfine, and the g-values. Usually, this data is sorted about by simulations and models.  As with NMR, more powerful magnets allow greater separation between overlapping signals.  Also, similar to NMR, there are more advanced pulsed techniques that focus more on the hyperfine- techniques like ENDOR and HYSCORE (2D- EPR) which can be used to identify coordinating ligands more specifically.</a:t>
            </a:r>
          </a:p>
          <a:p>
            <a:pPr marL="0" indent="0">
              <a:buFontTx/>
              <a:buNone/>
            </a:pPr>
            <a:endParaRPr lang="en-US" baseline="0" dirty="0" smtClean="0"/>
          </a:p>
          <a:p>
            <a:pPr marL="0" indent="0">
              <a:buFontTx/>
              <a:buNone/>
            </a:pPr>
            <a:r>
              <a:rPr lang="en-US" dirty="0" smtClean="0"/>
              <a:t>For more reading,</a:t>
            </a:r>
            <a:r>
              <a:rPr lang="en-US" baseline="0" dirty="0" smtClean="0"/>
              <a:t> the classic text is Electron Spin Resonance by Wertz and Bolton.  The section in </a:t>
            </a:r>
            <a:r>
              <a:rPr lang="en-US" baseline="0" dirty="0" err="1" smtClean="0"/>
              <a:t>Drago</a:t>
            </a:r>
            <a:r>
              <a:rPr lang="en-US" baseline="0" dirty="0" smtClean="0"/>
              <a:t> is also helpful.  </a:t>
            </a:r>
          </a:p>
          <a:p>
            <a:pPr marL="0" indent="0">
              <a:buFontTx/>
              <a:buNone/>
            </a:pPr>
            <a:endParaRPr lang="en-US" baseline="0" dirty="0" smtClean="0"/>
          </a:p>
          <a:p>
            <a:pPr marL="0" indent="0">
              <a:buFontTx/>
              <a:buNone/>
            </a:pPr>
            <a:r>
              <a:rPr lang="en-US" baseline="0" dirty="0" smtClean="0"/>
              <a:t>Art van der </a:t>
            </a:r>
            <a:r>
              <a:rPr lang="en-US" baseline="0" dirty="0" err="1" smtClean="0"/>
              <a:t>Est</a:t>
            </a:r>
            <a:r>
              <a:rPr lang="en-US" baseline="0" dirty="0" smtClean="0"/>
              <a:t> of Brock University has given an excellent presentation as part of the 2014 3</a:t>
            </a:r>
            <a:r>
              <a:rPr lang="en-US" baseline="30000" dirty="0" smtClean="0"/>
              <a:t>rd</a:t>
            </a:r>
            <a:r>
              <a:rPr lang="en-US" baseline="0" dirty="0" smtClean="0"/>
              <a:t> Bioinorganic Workshop which is posted at http://</a:t>
            </a:r>
            <a:r>
              <a:rPr lang="en-US" baseline="0" dirty="0" err="1" smtClean="0"/>
              <a:t>live.libraries.psu.edu</a:t>
            </a:r>
            <a:r>
              <a:rPr lang="en-US" baseline="0" dirty="0" smtClean="0"/>
              <a:t>/</a:t>
            </a:r>
            <a:r>
              <a:rPr lang="en-US" baseline="0" dirty="0" err="1" smtClean="0"/>
              <a:t>Mediasite</a:t>
            </a:r>
            <a:r>
              <a:rPr lang="en-US" baseline="0" dirty="0" smtClean="0"/>
              <a:t>/Play/fb4765f1c3a644a8a39269de0375a7ed1d?catalog=8376d4b2-4dd1-457e-a3bf-e4cf9163feda.</a:t>
            </a:r>
          </a:p>
          <a:p>
            <a:pPr marL="0" indent="0">
              <a:buFontTx/>
              <a:buNone/>
            </a:pPr>
            <a:endParaRPr lang="en-US" baseline="0" dirty="0" smtClean="0"/>
          </a:p>
          <a:p>
            <a:pPr marL="0" indent="0">
              <a:buFontTx/>
              <a:buNone/>
            </a:pPr>
            <a:r>
              <a:rPr lang="en-US" baseline="0" dirty="0" smtClean="0"/>
              <a:t>Stefan Stoll of </a:t>
            </a:r>
            <a:r>
              <a:rPr lang="en-US" baseline="0" dirty="0" err="1" smtClean="0"/>
              <a:t>UWash</a:t>
            </a:r>
            <a:r>
              <a:rPr lang="en-US" baseline="0" dirty="0" smtClean="0"/>
              <a:t>- Seattle has a similar lecture on Pulsed EPR from the same workshop at http://</a:t>
            </a:r>
            <a:r>
              <a:rPr lang="en-US" baseline="0" dirty="0" err="1" smtClean="0"/>
              <a:t>live.libraries.psu.edu</a:t>
            </a:r>
            <a:r>
              <a:rPr lang="en-US" baseline="0" dirty="0" smtClean="0"/>
              <a:t>/</a:t>
            </a:r>
            <a:r>
              <a:rPr lang="en-US" baseline="0" dirty="0" err="1" smtClean="0"/>
              <a:t>Mediasite</a:t>
            </a:r>
            <a:r>
              <a:rPr lang="en-US" baseline="0" dirty="0" smtClean="0"/>
              <a:t>/Play/53e5ec901d214a7faadb5093e9d592601d?catalog=8376d4b2-4dd1-457e-a3bf-e4cf9163feda</a:t>
            </a:r>
          </a:p>
          <a:p>
            <a:pPr marL="0" indent="0">
              <a:buFontTx/>
              <a:buNone/>
            </a:pPr>
            <a:endParaRPr lang="en-US" baseline="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1CCDDAC4-9D4B-3643-982E-CDF498E02D28}" type="slidenum">
              <a:rPr lang="en-US" smtClean="0"/>
              <a:t>8</a:t>
            </a:fld>
            <a:endParaRPr lang="en-US"/>
          </a:p>
        </p:txBody>
      </p:sp>
    </p:spTree>
    <p:extLst>
      <p:ext uri="{BB962C8B-B14F-4D97-AF65-F5344CB8AC3E}">
        <p14:creationId xmlns:p14="http://schemas.microsoft.com/office/powerpoint/2010/main" val="3865888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24FAF4-AF19-E249-9677-6DABC8AFD751}" type="datetimeFigureOut">
              <a:rPr lang="en-US" smtClean="0"/>
              <a:t>7/12/14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24B74-9004-7743-AF18-554BCE33BCE5}" type="slidenum">
              <a:rPr lang="en-US" smtClean="0"/>
              <a:t>‹#›</a:t>
            </a:fld>
            <a:endParaRPr lang="en-US"/>
          </a:p>
        </p:txBody>
      </p:sp>
    </p:spTree>
    <p:extLst>
      <p:ext uri="{BB962C8B-B14F-4D97-AF65-F5344CB8AC3E}">
        <p14:creationId xmlns:p14="http://schemas.microsoft.com/office/powerpoint/2010/main" val="190206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4FAF4-AF19-E249-9677-6DABC8AFD751}" type="datetimeFigureOut">
              <a:rPr lang="en-US" smtClean="0"/>
              <a:t>7/12/14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24B74-9004-7743-AF18-554BCE33BCE5}" type="slidenum">
              <a:rPr lang="en-US" smtClean="0"/>
              <a:t>‹#›</a:t>
            </a:fld>
            <a:endParaRPr lang="en-US"/>
          </a:p>
        </p:txBody>
      </p:sp>
    </p:spTree>
    <p:extLst>
      <p:ext uri="{BB962C8B-B14F-4D97-AF65-F5344CB8AC3E}">
        <p14:creationId xmlns:p14="http://schemas.microsoft.com/office/powerpoint/2010/main" val="715175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4FAF4-AF19-E249-9677-6DABC8AFD751}" type="datetimeFigureOut">
              <a:rPr lang="en-US" smtClean="0"/>
              <a:t>7/12/14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24B74-9004-7743-AF18-554BCE33BCE5}" type="slidenum">
              <a:rPr lang="en-US" smtClean="0"/>
              <a:t>‹#›</a:t>
            </a:fld>
            <a:endParaRPr lang="en-US"/>
          </a:p>
        </p:txBody>
      </p:sp>
    </p:spTree>
    <p:extLst>
      <p:ext uri="{BB962C8B-B14F-4D97-AF65-F5344CB8AC3E}">
        <p14:creationId xmlns:p14="http://schemas.microsoft.com/office/powerpoint/2010/main" val="246055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4FAF4-AF19-E249-9677-6DABC8AFD751}" type="datetimeFigureOut">
              <a:rPr lang="en-US" smtClean="0"/>
              <a:t>7/12/14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24B74-9004-7743-AF18-554BCE33BCE5}" type="slidenum">
              <a:rPr lang="en-US" smtClean="0"/>
              <a:t>‹#›</a:t>
            </a:fld>
            <a:endParaRPr lang="en-US"/>
          </a:p>
        </p:txBody>
      </p:sp>
    </p:spTree>
    <p:extLst>
      <p:ext uri="{BB962C8B-B14F-4D97-AF65-F5344CB8AC3E}">
        <p14:creationId xmlns:p14="http://schemas.microsoft.com/office/powerpoint/2010/main" val="2589062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4FAF4-AF19-E249-9677-6DABC8AFD751}" type="datetimeFigureOut">
              <a:rPr lang="en-US" smtClean="0"/>
              <a:t>7/12/14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24B74-9004-7743-AF18-554BCE33BCE5}" type="slidenum">
              <a:rPr lang="en-US" smtClean="0"/>
              <a:t>‹#›</a:t>
            </a:fld>
            <a:endParaRPr lang="en-US"/>
          </a:p>
        </p:txBody>
      </p:sp>
    </p:spTree>
    <p:extLst>
      <p:ext uri="{BB962C8B-B14F-4D97-AF65-F5344CB8AC3E}">
        <p14:creationId xmlns:p14="http://schemas.microsoft.com/office/powerpoint/2010/main" val="122047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24FAF4-AF19-E249-9677-6DABC8AFD751}" type="datetimeFigureOut">
              <a:rPr lang="en-US" smtClean="0"/>
              <a:t>7/12/14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24B74-9004-7743-AF18-554BCE33BCE5}" type="slidenum">
              <a:rPr lang="en-US" smtClean="0"/>
              <a:t>‹#›</a:t>
            </a:fld>
            <a:endParaRPr lang="en-US"/>
          </a:p>
        </p:txBody>
      </p:sp>
    </p:spTree>
    <p:extLst>
      <p:ext uri="{BB962C8B-B14F-4D97-AF65-F5344CB8AC3E}">
        <p14:creationId xmlns:p14="http://schemas.microsoft.com/office/powerpoint/2010/main" val="241607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24FAF4-AF19-E249-9677-6DABC8AFD751}" type="datetimeFigureOut">
              <a:rPr lang="en-US" smtClean="0"/>
              <a:t>7/12/14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024B74-9004-7743-AF18-554BCE33BCE5}" type="slidenum">
              <a:rPr lang="en-US" smtClean="0"/>
              <a:t>‹#›</a:t>
            </a:fld>
            <a:endParaRPr lang="en-US"/>
          </a:p>
        </p:txBody>
      </p:sp>
    </p:spTree>
    <p:extLst>
      <p:ext uri="{BB962C8B-B14F-4D97-AF65-F5344CB8AC3E}">
        <p14:creationId xmlns:p14="http://schemas.microsoft.com/office/powerpoint/2010/main" val="179588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24FAF4-AF19-E249-9677-6DABC8AFD751}" type="datetimeFigureOut">
              <a:rPr lang="en-US" smtClean="0"/>
              <a:t>7/12/14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024B74-9004-7743-AF18-554BCE33BCE5}" type="slidenum">
              <a:rPr lang="en-US" smtClean="0"/>
              <a:t>‹#›</a:t>
            </a:fld>
            <a:endParaRPr lang="en-US"/>
          </a:p>
        </p:txBody>
      </p:sp>
    </p:spTree>
    <p:extLst>
      <p:ext uri="{BB962C8B-B14F-4D97-AF65-F5344CB8AC3E}">
        <p14:creationId xmlns:p14="http://schemas.microsoft.com/office/powerpoint/2010/main" val="45011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4FAF4-AF19-E249-9677-6DABC8AFD751}" type="datetimeFigureOut">
              <a:rPr lang="en-US" smtClean="0"/>
              <a:t>7/12/14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024B74-9004-7743-AF18-554BCE33BCE5}" type="slidenum">
              <a:rPr lang="en-US" smtClean="0"/>
              <a:t>‹#›</a:t>
            </a:fld>
            <a:endParaRPr lang="en-US"/>
          </a:p>
        </p:txBody>
      </p:sp>
    </p:spTree>
    <p:extLst>
      <p:ext uri="{BB962C8B-B14F-4D97-AF65-F5344CB8AC3E}">
        <p14:creationId xmlns:p14="http://schemas.microsoft.com/office/powerpoint/2010/main" val="1904625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4FAF4-AF19-E249-9677-6DABC8AFD751}" type="datetimeFigureOut">
              <a:rPr lang="en-US" smtClean="0"/>
              <a:t>7/12/14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24B74-9004-7743-AF18-554BCE33BCE5}" type="slidenum">
              <a:rPr lang="en-US" smtClean="0"/>
              <a:t>‹#›</a:t>
            </a:fld>
            <a:endParaRPr lang="en-US"/>
          </a:p>
        </p:txBody>
      </p:sp>
    </p:spTree>
    <p:extLst>
      <p:ext uri="{BB962C8B-B14F-4D97-AF65-F5344CB8AC3E}">
        <p14:creationId xmlns:p14="http://schemas.microsoft.com/office/powerpoint/2010/main" val="2061588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4FAF4-AF19-E249-9677-6DABC8AFD751}" type="datetimeFigureOut">
              <a:rPr lang="en-US" smtClean="0"/>
              <a:t>7/12/14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24B74-9004-7743-AF18-554BCE33BCE5}" type="slidenum">
              <a:rPr lang="en-US" smtClean="0"/>
              <a:t>‹#›</a:t>
            </a:fld>
            <a:endParaRPr lang="en-US"/>
          </a:p>
        </p:txBody>
      </p:sp>
    </p:spTree>
    <p:extLst>
      <p:ext uri="{BB962C8B-B14F-4D97-AF65-F5344CB8AC3E}">
        <p14:creationId xmlns:p14="http://schemas.microsoft.com/office/powerpoint/2010/main" val="18705502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4FAF4-AF19-E249-9677-6DABC8AFD751}" type="datetimeFigureOut">
              <a:rPr lang="en-US" smtClean="0"/>
              <a:t>7/12/14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24B74-9004-7743-AF18-554BCE33BCE5}" type="slidenum">
              <a:rPr lang="en-US" smtClean="0"/>
              <a:t>‹#›</a:t>
            </a:fld>
            <a:endParaRPr lang="en-US"/>
          </a:p>
        </p:txBody>
      </p:sp>
    </p:spTree>
    <p:extLst>
      <p:ext uri="{BB962C8B-B14F-4D97-AF65-F5344CB8AC3E}">
        <p14:creationId xmlns:p14="http://schemas.microsoft.com/office/powerpoint/2010/main" val="2810405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2.t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gif"/><Relationship Id="rId5" Type="http://schemas.openxmlformats.org/officeDocument/2006/relationships/image" Target="../media/image8.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gif"/><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g"/><Relationship Id="rId5" Type="http://schemas.openxmlformats.org/officeDocument/2006/relationships/image" Target="../media/image15.gif"/><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gif"/><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jp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5(or 6)* slides about Biophysical Techniques </a:t>
            </a:r>
            <a:endParaRPr lang="en-US" dirty="0"/>
          </a:p>
        </p:txBody>
      </p:sp>
      <p:sp>
        <p:nvSpPr>
          <p:cNvPr id="4" name="TextBox 3"/>
          <p:cNvSpPr txBox="1"/>
          <p:nvPr/>
        </p:nvSpPr>
        <p:spPr>
          <a:xfrm>
            <a:off x="6282266" y="6155266"/>
            <a:ext cx="2436635" cy="369332"/>
          </a:xfrm>
          <a:prstGeom prst="rect">
            <a:avLst/>
          </a:prstGeom>
          <a:noFill/>
        </p:spPr>
        <p:txBody>
          <a:bodyPr wrap="none" rtlCol="0">
            <a:spAutoFit/>
          </a:bodyPr>
          <a:lstStyle/>
          <a:p>
            <a:r>
              <a:rPr lang="en-US" dirty="0" smtClean="0"/>
              <a:t>*(not counting this one)</a:t>
            </a:r>
            <a:endParaRPr lang="en-US" dirty="0"/>
          </a:p>
        </p:txBody>
      </p:sp>
      <p:sp>
        <p:nvSpPr>
          <p:cNvPr id="3" name="Rectangle 2"/>
          <p:cNvSpPr/>
          <p:nvPr/>
        </p:nvSpPr>
        <p:spPr>
          <a:xfrm>
            <a:off x="457199" y="4400939"/>
            <a:ext cx="8339667" cy="1754327"/>
          </a:xfrm>
          <a:prstGeom prst="rect">
            <a:avLst/>
          </a:prstGeom>
        </p:spPr>
        <p:txBody>
          <a:bodyPr wrap="square">
            <a:spAutoFit/>
          </a:bodyPr>
          <a:lstStyle/>
          <a:p>
            <a:pPr>
              <a:defRPr/>
            </a:pPr>
            <a:r>
              <a:rPr lang="en-US" dirty="0"/>
              <a:t>This slide show created by Sheila Smith, University of Michigan- Dearborn (</a:t>
            </a:r>
            <a:r>
              <a:rPr lang="en-US" dirty="0" err="1"/>
              <a:t>sheilars@umich.edu</a:t>
            </a:r>
            <a:r>
              <a:rPr lang="en-US" dirty="0"/>
              <a:t>) and posted on </a:t>
            </a:r>
            <a:r>
              <a:rPr lang="en-US" dirty="0" err="1"/>
              <a:t>VIPEr</a:t>
            </a:r>
            <a:r>
              <a:rPr lang="en-US" dirty="0"/>
              <a:t> (</a:t>
            </a:r>
            <a:r>
              <a:rPr lang="en-US" dirty="0" err="1"/>
              <a:t>www.ionicviper.org</a:t>
            </a:r>
            <a:r>
              <a:rPr lang="en-US" dirty="0"/>
              <a:t>) on July 13, 2014.  It was specifically prepared for the </a:t>
            </a:r>
            <a:r>
              <a:rPr lang="en-US" dirty="0" err="1"/>
              <a:t>IONiC</a:t>
            </a:r>
            <a:r>
              <a:rPr lang="en-US" dirty="0"/>
              <a:t>/</a:t>
            </a:r>
            <a:r>
              <a:rPr lang="en-US" dirty="0" err="1"/>
              <a:t>VIPEr</a:t>
            </a:r>
            <a:r>
              <a:rPr lang="en-US" dirty="0"/>
              <a:t> workshop Bioinorganic Applications of Coordination Chemistry held at Northwestern University July 13-18, 2014.   This work is licensed under the Creative Commons Attribution Non-commercial Share Alike License. To view a copy of this license visit http://</a:t>
            </a:r>
            <a:r>
              <a:rPr lang="en-US" dirty="0" err="1"/>
              <a:t>creativecommons.org</a:t>
            </a:r>
            <a:r>
              <a:rPr lang="en-US" dirty="0"/>
              <a:t>/about/license/.</a:t>
            </a:r>
          </a:p>
        </p:txBody>
      </p:sp>
      <p:pic>
        <p:nvPicPr>
          <p:cNvPr id="5" name="Picture 4" descr="IONiC-C.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37" y="284565"/>
            <a:ext cx="3288792" cy="1022604"/>
          </a:xfrm>
          <a:prstGeom prst="rect">
            <a:avLst/>
          </a:prstGeom>
        </p:spPr>
      </p:pic>
      <p:pic>
        <p:nvPicPr>
          <p:cNvPr id="6" name="Picture 5" descr="VIPErLogo-C.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368" y="172141"/>
            <a:ext cx="2023533" cy="1145738"/>
          </a:xfrm>
          <a:prstGeom prst="rect">
            <a:avLst/>
          </a:prstGeom>
        </p:spPr>
      </p:pic>
    </p:spTree>
    <p:extLst>
      <p:ext uri="{BB962C8B-B14F-4D97-AF65-F5344CB8AC3E}">
        <p14:creationId xmlns:p14="http://schemas.microsoft.com/office/powerpoint/2010/main" val="38840047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61061" y="796208"/>
            <a:ext cx="6431480" cy="2862323"/>
          </a:xfrm>
          <a:prstGeom prst="rect">
            <a:avLst/>
          </a:prstGeom>
          <a:noFill/>
        </p:spPr>
        <p:txBody>
          <a:bodyPr wrap="square" rtlCol="0">
            <a:spAutoFit/>
          </a:bodyPr>
          <a:lstStyle/>
          <a:p>
            <a:r>
              <a:rPr lang="en-US" dirty="0" smtClean="0"/>
              <a:t>Disclaimer:  this presentation is by no means complete.  It was prepared specifically for the 2014 </a:t>
            </a:r>
            <a:r>
              <a:rPr lang="en-US" dirty="0" err="1" smtClean="0"/>
              <a:t>IONiC</a:t>
            </a:r>
            <a:r>
              <a:rPr lang="en-US" dirty="0" smtClean="0"/>
              <a:t>/</a:t>
            </a:r>
            <a:r>
              <a:rPr lang="en-US" dirty="0" err="1" smtClean="0"/>
              <a:t>VIPEr</a:t>
            </a:r>
            <a:r>
              <a:rPr lang="en-US" dirty="0" smtClean="0"/>
              <a:t> workshop Bioinorganic Applications of Coordination Chemistry, held at Northwestern University July 13-18,2014.  It contains one slide each about 6 techniques that were specifically related to the topics of that workshop.  Many other techniques exist.  Much more information is available about each technique</a:t>
            </a:r>
            <a:r>
              <a:rPr lang="en-US" dirty="0" smtClean="0"/>
              <a:t>.</a:t>
            </a:r>
            <a:r>
              <a:rPr lang="en-US" dirty="0"/>
              <a:t> </a:t>
            </a:r>
            <a:r>
              <a:rPr lang="en-US" dirty="0" smtClean="0"/>
              <a:t>I’ve tried to include some good references in the Notes for each slide.  </a:t>
            </a:r>
            <a:r>
              <a:rPr lang="en-US" dirty="0" smtClean="0"/>
              <a:t> </a:t>
            </a:r>
            <a:r>
              <a:rPr lang="en-US" dirty="0" smtClean="0"/>
              <a:t>Feel free to use what you like and discard what you don’t (which is the Creative Commons way…</a:t>
            </a:r>
            <a:r>
              <a:rPr lang="en-US" dirty="0" smtClean="0"/>
              <a:t>).  </a:t>
            </a:r>
            <a:endParaRPr lang="en-US" dirty="0"/>
          </a:p>
        </p:txBody>
      </p:sp>
      <p:sp>
        <p:nvSpPr>
          <p:cNvPr id="6" name="TextBox 5"/>
          <p:cNvSpPr txBox="1"/>
          <p:nvPr/>
        </p:nvSpPr>
        <p:spPr>
          <a:xfrm>
            <a:off x="7357533" y="6366933"/>
            <a:ext cx="1445904" cy="369332"/>
          </a:xfrm>
          <a:prstGeom prst="rect">
            <a:avLst/>
          </a:prstGeom>
          <a:noFill/>
        </p:spPr>
        <p:txBody>
          <a:bodyPr wrap="none" rtlCol="0">
            <a:spAutoFit/>
          </a:bodyPr>
          <a:lstStyle/>
          <a:p>
            <a:r>
              <a:rPr lang="en-US" dirty="0" smtClean="0"/>
              <a:t>*(or this one)</a:t>
            </a:r>
            <a:endParaRPr lang="en-US" dirty="0"/>
          </a:p>
        </p:txBody>
      </p:sp>
      <p:pic>
        <p:nvPicPr>
          <p:cNvPr id="2" name="Picture 1" descr="VIPErLogo-C.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5517412"/>
            <a:ext cx="1837267" cy="1040273"/>
          </a:xfrm>
          <a:prstGeom prst="rect">
            <a:avLst/>
          </a:prstGeom>
        </p:spPr>
      </p:pic>
    </p:spTree>
    <p:extLst>
      <p:ext uri="{BB962C8B-B14F-4D97-AF65-F5344CB8AC3E}">
        <p14:creationId xmlns:p14="http://schemas.microsoft.com/office/powerpoint/2010/main" val="9818418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5588" y="364769"/>
            <a:ext cx="3081493"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400" dirty="0" smtClean="0"/>
              <a:t>Circular </a:t>
            </a:r>
            <a:r>
              <a:rPr lang="en-US" sz="2400" dirty="0" err="1" smtClean="0"/>
              <a:t>Dichroism</a:t>
            </a:r>
            <a:r>
              <a:rPr lang="en-US" sz="2400" dirty="0" smtClean="0"/>
              <a:t> (CD)</a:t>
            </a:r>
            <a:endParaRPr lang="en-US" sz="2400" dirty="0"/>
          </a:p>
        </p:txBody>
      </p:sp>
      <p:grpSp>
        <p:nvGrpSpPr>
          <p:cNvPr id="7" name="Group 6"/>
          <p:cNvGrpSpPr/>
          <p:nvPr/>
        </p:nvGrpSpPr>
        <p:grpSpPr>
          <a:xfrm>
            <a:off x="2715588" y="995768"/>
            <a:ext cx="3092543" cy="1386453"/>
            <a:chOff x="220752" y="826434"/>
            <a:chExt cx="3623113" cy="1677088"/>
          </a:xfrm>
        </p:grpSpPr>
        <p:sp>
          <p:nvSpPr>
            <p:cNvPr id="5" name="Rectangle 4"/>
            <p:cNvSpPr/>
            <p:nvPr/>
          </p:nvSpPr>
          <p:spPr>
            <a:xfrm>
              <a:off x="220752" y="2257301"/>
              <a:ext cx="3377581" cy="246221"/>
            </a:xfrm>
            <a:prstGeom prst="rect">
              <a:avLst/>
            </a:prstGeom>
          </p:spPr>
          <p:txBody>
            <a:bodyPr wrap="square">
              <a:spAutoFit/>
            </a:bodyPr>
            <a:lstStyle/>
            <a:p>
              <a:r>
                <a:rPr lang="en-US" sz="1000" dirty="0" smtClean="0"/>
                <a:t>http://</a:t>
              </a:r>
              <a:r>
                <a:rPr lang="en-US" sz="1000" dirty="0" err="1" smtClean="0"/>
                <a:t>web.nmsu.edu</a:t>
              </a:r>
              <a:r>
                <a:rPr lang="en-US" sz="1000" dirty="0" smtClean="0"/>
                <a:t>/~</a:t>
              </a:r>
              <a:r>
                <a:rPr lang="en-US" sz="1000" dirty="0" err="1" smtClean="0"/>
                <a:t>kburke</a:t>
              </a:r>
              <a:r>
                <a:rPr lang="en-US" sz="1000" dirty="0" smtClean="0"/>
                <a:t>/Instrumentation/CD1.html</a:t>
              </a:r>
              <a:endParaRPr lang="en-US" sz="1000" dirty="0"/>
            </a:p>
          </p:txBody>
        </p:sp>
        <p:pic>
          <p:nvPicPr>
            <p:cNvPr id="6" name="Picture 5" descr="CD_tran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52" y="826434"/>
              <a:ext cx="3623113" cy="1430867"/>
            </a:xfrm>
            <a:prstGeom prst="rect">
              <a:avLst/>
            </a:prstGeom>
          </p:spPr>
        </p:pic>
      </p:grpSp>
      <p:sp>
        <p:nvSpPr>
          <p:cNvPr id="8" name="TextBox 7"/>
          <p:cNvSpPr txBox="1"/>
          <p:nvPr/>
        </p:nvSpPr>
        <p:spPr>
          <a:xfrm>
            <a:off x="6477002" y="364769"/>
            <a:ext cx="2514600" cy="2308324"/>
          </a:xfrm>
          <a:prstGeom prst="rect">
            <a:avLst/>
          </a:prstGeom>
          <a:noFill/>
        </p:spPr>
        <p:txBody>
          <a:bodyPr wrap="square" rtlCol="0">
            <a:spAutoFit/>
          </a:bodyPr>
          <a:lstStyle/>
          <a:p>
            <a:r>
              <a:rPr lang="en-US" dirty="0" smtClean="0"/>
              <a:t>In CD spectroscopy, a sample is exposed to circularly polarized light.  If the sample is chiral, then this light will be absorbed differently depending on its polarization.</a:t>
            </a:r>
            <a:r>
              <a:rPr lang="en-US" baseline="30000" dirty="0" smtClean="0"/>
              <a:t> </a:t>
            </a:r>
            <a:r>
              <a:rPr lang="en-US" dirty="0" smtClean="0"/>
              <a:t> </a:t>
            </a:r>
            <a:endParaRPr lang="en-US" dirty="0"/>
          </a:p>
        </p:txBody>
      </p:sp>
      <p:grpSp>
        <p:nvGrpSpPr>
          <p:cNvPr id="14" name="Group 13"/>
          <p:cNvGrpSpPr/>
          <p:nvPr/>
        </p:nvGrpSpPr>
        <p:grpSpPr>
          <a:xfrm>
            <a:off x="93134" y="118534"/>
            <a:ext cx="2354351" cy="2195954"/>
            <a:chOff x="93134" y="118534"/>
            <a:chExt cx="2354351" cy="2195954"/>
          </a:xfrm>
        </p:grpSpPr>
        <p:pic>
          <p:nvPicPr>
            <p:cNvPr id="12" name="Picture 11" descr="CD of enzyme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752" y="118534"/>
              <a:ext cx="2226733" cy="1794970"/>
            </a:xfrm>
            <a:prstGeom prst="rect">
              <a:avLst/>
            </a:prstGeom>
          </p:spPr>
        </p:pic>
        <p:sp>
          <p:nvSpPr>
            <p:cNvPr id="13" name="Rectangle 12"/>
            <p:cNvSpPr/>
            <p:nvPr/>
          </p:nvSpPr>
          <p:spPr>
            <a:xfrm>
              <a:off x="93134" y="1945156"/>
              <a:ext cx="2354351" cy="369332"/>
            </a:xfrm>
            <a:prstGeom prst="rect">
              <a:avLst/>
            </a:prstGeom>
          </p:spPr>
          <p:txBody>
            <a:bodyPr wrap="square">
              <a:spAutoFit/>
            </a:bodyPr>
            <a:lstStyle/>
            <a:p>
              <a:r>
                <a:rPr lang="en-US" sz="900" dirty="0" smtClean="0"/>
                <a:t>http://</a:t>
              </a:r>
              <a:r>
                <a:rPr lang="en-US" sz="900" dirty="0" err="1" smtClean="0"/>
                <a:t>www.cryst.bbk.ac.uk</a:t>
              </a:r>
              <a:r>
                <a:rPr lang="en-US" sz="900" dirty="0" smtClean="0"/>
                <a:t>/PPS2/course/section8/ss_960531_AFrame_60.gif</a:t>
              </a:r>
              <a:endParaRPr lang="en-US" sz="900" dirty="0"/>
            </a:p>
          </p:txBody>
        </p:sp>
      </p:grpSp>
      <p:grpSp>
        <p:nvGrpSpPr>
          <p:cNvPr id="55" name="Group 54"/>
          <p:cNvGrpSpPr/>
          <p:nvPr/>
        </p:nvGrpSpPr>
        <p:grpSpPr>
          <a:xfrm>
            <a:off x="464372" y="2376748"/>
            <a:ext cx="6566229" cy="1283867"/>
            <a:chOff x="464372" y="2673093"/>
            <a:chExt cx="6566229" cy="1283867"/>
          </a:xfrm>
        </p:grpSpPr>
        <p:grpSp>
          <p:nvGrpSpPr>
            <p:cNvPr id="53" name="Group 52"/>
            <p:cNvGrpSpPr/>
            <p:nvPr/>
          </p:nvGrpSpPr>
          <p:grpSpPr>
            <a:xfrm>
              <a:off x="464372" y="2673093"/>
              <a:ext cx="1167342" cy="1170516"/>
              <a:chOff x="339725" y="2537884"/>
              <a:chExt cx="1709738" cy="1717675"/>
            </a:xfrm>
          </p:grpSpPr>
          <p:grpSp>
            <p:nvGrpSpPr>
              <p:cNvPr id="42" name="Group 26"/>
              <p:cNvGrpSpPr>
                <a:grpSpLocks/>
              </p:cNvGrpSpPr>
              <p:nvPr/>
            </p:nvGrpSpPr>
            <p:grpSpPr bwMode="auto">
              <a:xfrm>
                <a:off x="339725" y="2828397"/>
                <a:ext cx="1709738" cy="1427162"/>
                <a:chOff x="6207540" y="2631688"/>
                <a:chExt cx="1709825" cy="1427356"/>
              </a:xfrm>
            </p:grpSpPr>
            <p:sp>
              <p:nvSpPr>
                <p:cNvPr id="43" name="Oval 42"/>
                <p:cNvSpPr/>
                <p:nvPr/>
              </p:nvSpPr>
              <p:spPr>
                <a:xfrm>
                  <a:off x="6390112" y="2631688"/>
                  <a:ext cx="1371670" cy="14273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4" name="Straight Connector 43"/>
                <p:cNvCxnSpPr>
                  <a:stCxn id="43" idx="0"/>
                  <a:endCxn id="43" idx="4"/>
                </p:cNvCxnSpPr>
                <p:nvPr/>
              </p:nvCxnSpPr>
              <p:spPr>
                <a:xfrm>
                  <a:off x="7075947" y="2631688"/>
                  <a:ext cx="0" cy="1427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3" idx="2"/>
                  <a:endCxn id="43" idx="6"/>
                </p:cNvCxnSpPr>
                <p:nvPr/>
              </p:nvCxnSpPr>
              <p:spPr>
                <a:xfrm>
                  <a:off x="6390112" y="3346160"/>
                  <a:ext cx="13716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43" idx="7"/>
                </p:cNvCxnSpPr>
                <p:nvPr/>
              </p:nvCxnSpPr>
              <p:spPr>
                <a:xfrm flipV="1">
                  <a:off x="7080709" y="2841266"/>
                  <a:ext cx="479449" cy="5160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43" idx="1"/>
                </p:cNvCxnSpPr>
                <p:nvPr/>
              </p:nvCxnSpPr>
              <p:spPr>
                <a:xfrm flipH="1" flipV="1">
                  <a:off x="6590147" y="2841266"/>
                  <a:ext cx="487387" cy="5223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Arc 47"/>
                <p:cNvSpPr/>
                <p:nvPr/>
              </p:nvSpPr>
              <p:spPr>
                <a:xfrm>
                  <a:off x="7526820" y="2831740"/>
                  <a:ext cx="390545" cy="925638"/>
                </a:xfrm>
                <a:prstGeom prst="arc">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Arc 48"/>
                <p:cNvSpPr/>
                <p:nvPr/>
              </p:nvSpPr>
              <p:spPr>
                <a:xfrm flipH="1">
                  <a:off x="6207540" y="2839678"/>
                  <a:ext cx="390545" cy="925639"/>
                </a:xfrm>
                <a:prstGeom prst="arc">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50" name="Straight Connector 49"/>
                <p:cNvCxnSpPr>
                  <a:stCxn id="43" idx="1"/>
                  <a:endCxn id="43" idx="7"/>
                </p:cNvCxnSpPr>
                <p:nvPr/>
              </p:nvCxnSpPr>
              <p:spPr>
                <a:xfrm>
                  <a:off x="6590147" y="2841266"/>
                  <a:ext cx="970011" cy="0"/>
                </a:xfrm>
                <a:prstGeom prst="line">
                  <a:avLst/>
                </a:prstGeom>
                <a:ln w="19050">
                  <a:solidFill>
                    <a:srgbClr val="0000FF"/>
                  </a:solidFill>
                  <a:prstDash val="sysDash"/>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flipV="1">
                <a:off x="1201738" y="2537884"/>
                <a:ext cx="0" cy="1003300"/>
              </a:xfrm>
              <a:prstGeom prst="straightConnector1">
                <a:avLst/>
              </a:prstGeom>
              <a:ln w="412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1965247" y="2756631"/>
              <a:ext cx="5065354" cy="1200329"/>
            </a:xfrm>
            <a:prstGeom prst="rect">
              <a:avLst/>
            </a:prstGeom>
            <a:noFill/>
          </p:spPr>
          <p:txBody>
            <a:bodyPr wrap="square" rtlCol="0">
              <a:spAutoFit/>
            </a:bodyPr>
            <a:lstStyle/>
            <a:p>
              <a:r>
                <a:rPr lang="en-US" dirty="0" smtClean="0"/>
                <a:t>If </a:t>
              </a:r>
              <a:r>
                <a:rPr lang="en-US" dirty="0" err="1" smtClean="0"/>
                <a:t>lcp</a:t>
              </a:r>
              <a:r>
                <a:rPr lang="en-US" dirty="0" smtClean="0"/>
                <a:t> and </a:t>
              </a:r>
              <a:r>
                <a:rPr lang="en-US" dirty="0" err="1" smtClean="0"/>
                <a:t>rcp</a:t>
              </a:r>
              <a:r>
                <a:rPr lang="en-US" dirty="0" smtClean="0"/>
                <a:t> , are absorbed equally, then the resultant light passing through the sample is simply linearly polarized light and you get a normal UV-</a:t>
              </a:r>
              <a:r>
                <a:rPr lang="en-US" dirty="0" err="1" smtClean="0"/>
                <a:t>vis</a:t>
              </a:r>
              <a:r>
                <a:rPr lang="en-US" dirty="0" smtClean="0"/>
                <a:t> spectrum</a:t>
              </a:r>
              <a:r>
                <a:rPr lang="en-US" baseline="30000" dirty="0" smtClean="0"/>
                <a:t>2</a:t>
              </a:r>
              <a:endParaRPr lang="en-US" baseline="30000" dirty="0"/>
            </a:p>
          </p:txBody>
        </p:sp>
      </p:grpSp>
      <p:grpSp>
        <p:nvGrpSpPr>
          <p:cNvPr id="57" name="Group 56"/>
          <p:cNvGrpSpPr/>
          <p:nvPr/>
        </p:nvGrpSpPr>
        <p:grpSpPr>
          <a:xfrm>
            <a:off x="688739" y="3344220"/>
            <a:ext cx="7524621" cy="1348968"/>
            <a:chOff x="688739" y="4004646"/>
            <a:chExt cx="7524621" cy="1348968"/>
          </a:xfrm>
        </p:grpSpPr>
        <p:grpSp>
          <p:nvGrpSpPr>
            <p:cNvPr id="27" name="Group 26"/>
            <p:cNvGrpSpPr/>
            <p:nvPr/>
          </p:nvGrpSpPr>
          <p:grpSpPr>
            <a:xfrm>
              <a:off x="688739" y="4315389"/>
              <a:ext cx="942975" cy="1038225"/>
              <a:chOff x="1597025" y="3101975"/>
              <a:chExt cx="1941513" cy="2200275"/>
            </a:xfrm>
          </p:grpSpPr>
          <p:cxnSp>
            <p:nvCxnSpPr>
              <p:cNvPr id="16" name="Straight Arrow Connector 15"/>
              <p:cNvCxnSpPr/>
              <p:nvPr/>
            </p:nvCxnSpPr>
            <p:spPr>
              <a:xfrm flipH="1" flipV="1">
                <a:off x="2409825" y="3101975"/>
                <a:ext cx="195263" cy="1233488"/>
              </a:xfrm>
              <a:prstGeom prst="straightConnector1">
                <a:avLst/>
              </a:prstGeom>
              <a:ln w="412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30400" y="3101975"/>
                <a:ext cx="479425" cy="515938"/>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bwMode="auto">
              <a:xfrm>
                <a:off x="1925638" y="3613150"/>
                <a:ext cx="1371600" cy="14271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a:stCxn id="18" idx="0"/>
                <a:endCxn id="18" idx="4"/>
              </p:cNvCxnSpPr>
              <p:nvPr/>
            </p:nvCxnSpPr>
            <p:spPr bwMode="auto">
              <a:xfrm>
                <a:off x="2611438" y="3613150"/>
                <a:ext cx="0" cy="1427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2"/>
                <a:endCxn id="18" idx="6"/>
              </p:cNvCxnSpPr>
              <p:nvPr/>
            </p:nvCxnSpPr>
            <p:spPr bwMode="auto">
              <a:xfrm>
                <a:off x="1925638" y="4327525"/>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8" idx="7"/>
              </p:cNvCxnSpPr>
              <p:nvPr/>
            </p:nvCxnSpPr>
            <p:spPr bwMode="auto">
              <a:xfrm flipV="1">
                <a:off x="2616200" y="3822700"/>
                <a:ext cx="479425" cy="5159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26" idx="1"/>
              </p:cNvCxnSpPr>
              <p:nvPr/>
            </p:nvCxnSpPr>
            <p:spPr bwMode="auto">
              <a:xfrm flipH="1" flipV="1">
                <a:off x="1927225" y="3625850"/>
                <a:ext cx="685800" cy="7191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Arc 22"/>
              <p:cNvSpPr/>
              <p:nvPr/>
            </p:nvSpPr>
            <p:spPr bwMode="auto">
              <a:xfrm>
                <a:off x="2981325" y="3813175"/>
                <a:ext cx="390525" cy="925513"/>
              </a:xfrm>
              <a:prstGeom prst="arc">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Arc 23"/>
              <p:cNvSpPr/>
              <p:nvPr/>
            </p:nvSpPr>
            <p:spPr bwMode="auto">
              <a:xfrm flipH="1">
                <a:off x="1597025" y="3621088"/>
                <a:ext cx="514350" cy="868362"/>
              </a:xfrm>
              <a:prstGeom prst="arc">
                <a:avLst>
                  <a:gd name="adj1" fmla="val 16200000"/>
                  <a:gd name="adj2" fmla="val 12547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5" name="Straight Connector 24"/>
              <p:cNvCxnSpPr>
                <a:stCxn id="18" idx="1"/>
                <a:endCxn id="18" idx="7"/>
              </p:cNvCxnSpPr>
              <p:nvPr/>
            </p:nvCxnSpPr>
            <p:spPr bwMode="auto">
              <a:xfrm>
                <a:off x="2125663" y="3822700"/>
                <a:ext cx="969962" cy="0"/>
              </a:xfrm>
              <a:prstGeom prst="line">
                <a:avLst/>
              </a:prstGeom>
              <a:ln w="19050">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26" name="Oval 25"/>
              <p:cNvSpPr>
                <a:spLocks noChangeAspect="1"/>
              </p:cNvSpPr>
              <p:nvPr/>
            </p:nvSpPr>
            <p:spPr bwMode="auto">
              <a:xfrm>
                <a:off x="1651000" y="3336925"/>
                <a:ext cx="1887538" cy="19653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6" name="TextBox 55"/>
            <p:cNvSpPr txBox="1"/>
            <p:nvPr/>
          </p:nvSpPr>
          <p:spPr>
            <a:xfrm>
              <a:off x="3911600" y="4004646"/>
              <a:ext cx="4301760" cy="369332"/>
            </a:xfrm>
            <a:prstGeom prst="rect">
              <a:avLst/>
            </a:prstGeom>
            <a:noFill/>
          </p:spPr>
          <p:txBody>
            <a:bodyPr wrap="square" rtlCol="0">
              <a:spAutoFit/>
            </a:bodyPr>
            <a:lstStyle/>
            <a:p>
              <a:r>
                <a:rPr lang="en-US" dirty="0" smtClean="0"/>
                <a:t>If </a:t>
              </a:r>
              <a:r>
                <a:rPr lang="en-US" dirty="0" err="1" smtClean="0"/>
                <a:t>lcp</a:t>
              </a:r>
              <a:r>
                <a:rPr lang="en-US" dirty="0" smtClean="0"/>
                <a:t> and </a:t>
              </a:r>
              <a:r>
                <a:rPr lang="en-US" dirty="0" err="1" smtClean="0"/>
                <a:t>rcp</a:t>
              </a:r>
              <a:r>
                <a:rPr lang="en-US" dirty="0" smtClean="0"/>
                <a:t> are absorbed differently, </a:t>
              </a:r>
              <a:endParaRPr lang="en-US" dirty="0"/>
            </a:p>
          </p:txBody>
        </p:sp>
      </p:grpSp>
      <p:grpSp>
        <p:nvGrpSpPr>
          <p:cNvPr id="59" name="Group 58"/>
          <p:cNvGrpSpPr/>
          <p:nvPr/>
        </p:nvGrpSpPr>
        <p:grpSpPr>
          <a:xfrm>
            <a:off x="1818885" y="3353248"/>
            <a:ext cx="6880511" cy="1739170"/>
            <a:chOff x="1818885" y="3962872"/>
            <a:chExt cx="6880511" cy="1739170"/>
          </a:xfrm>
        </p:grpSpPr>
        <p:grpSp>
          <p:nvGrpSpPr>
            <p:cNvPr id="40" name="Group 39"/>
            <p:cNvGrpSpPr/>
            <p:nvPr/>
          </p:nvGrpSpPr>
          <p:grpSpPr>
            <a:xfrm>
              <a:off x="1818885" y="3962872"/>
              <a:ext cx="1793406" cy="1739170"/>
              <a:chOff x="4003675" y="2651125"/>
              <a:chExt cx="3662363" cy="3324225"/>
            </a:xfrm>
          </p:grpSpPr>
          <p:sp>
            <p:nvSpPr>
              <p:cNvPr id="28" name="Oval 27"/>
              <p:cNvSpPr>
                <a:spLocks noChangeAspect="1"/>
              </p:cNvSpPr>
              <p:nvPr/>
            </p:nvSpPr>
            <p:spPr bwMode="auto">
              <a:xfrm>
                <a:off x="6465888" y="2651125"/>
                <a:ext cx="547687" cy="332422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9" name="Group 56"/>
              <p:cNvGrpSpPr>
                <a:grpSpLocks/>
              </p:cNvGrpSpPr>
              <p:nvPr/>
            </p:nvGrpSpPr>
            <p:grpSpPr bwMode="auto">
              <a:xfrm>
                <a:off x="4003675" y="3314700"/>
                <a:ext cx="3662363" cy="1965325"/>
                <a:chOff x="4003273" y="3315250"/>
                <a:chExt cx="3663509" cy="1964039"/>
              </a:xfrm>
            </p:grpSpPr>
            <p:sp>
              <p:nvSpPr>
                <p:cNvPr id="30" name="Oval 29"/>
                <p:cNvSpPr/>
                <p:nvPr/>
              </p:nvSpPr>
              <p:spPr bwMode="auto">
                <a:xfrm>
                  <a:off x="6053377" y="3591294"/>
                  <a:ext cx="1372029" cy="14262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1" name="Straight Connector 30"/>
                <p:cNvCxnSpPr>
                  <a:stCxn id="30" idx="0"/>
                  <a:endCxn id="30" idx="4"/>
                </p:cNvCxnSpPr>
                <p:nvPr/>
              </p:nvCxnSpPr>
              <p:spPr bwMode="auto">
                <a:xfrm>
                  <a:off x="6739392" y="3591294"/>
                  <a:ext cx="0" cy="1426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0" idx="2"/>
                  <a:endCxn id="30" idx="6"/>
                </p:cNvCxnSpPr>
                <p:nvPr/>
              </p:nvCxnSpPr>
              <p:spPr bwMode="auto">
                <a:xfrm>
                  <a:off x="6053377" y="4305202"/>
                  <a:ext cx="13720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bwMode="auto">
                <a:xfrm>
                  <a:off x="6744155" y="4316308"/>
                  <a:ext cx="717775" cy="47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bwMode="auto">
                <a:xfrm flipH="1" flipV="1">
                  <a:off x="5778653" y="4297270"/>
                  <a:ext cx="962326" cy="158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Arc 34"/>
                <p:cNvSpPr/>
                <p:nvPr/>
              </p:nvSpPr>
              <p:spPr bwMode="auto">
                <a:xfrm rot="2100000">
                  <a:off x="7023643" y="4238570"/>
                  <a:ext cx="390647" cy="926493"/>
                </a:xfrm>
                <a:prstGeom prst="arc">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 name="Arc 35"/>
                <p:cNvSpPr/>
                <p:nvPr/>
              </p:nvSpPr>
              <p:spPr bwMode="auto">
                <a:xfrm rot="-2220000" flipH="1">
                  <a:off x="5716722" y="4224293"/>
                  <a:ext cx="512922" cy="869381"/>
                </a:xfrm>
                <a:prstGeom prst="arc">
                  <a:avLst>
                    <a:gd name="adj1" fmla="val 16200000"/>
                    <a:gd name="adj2" fmla="val 12547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Oval 36"/>
                <p:cNvSpPr>
                  <a:spLocks noChangeAspect="1"/>
                </p:cNvSpPr>
                <p:nvPr/>
              </p:nvSpPr>
              <p:spPr bwMode="auto">
                <a:xfrm>
                  <a:off x="5778653" y="3315250"/>
                  <a:ext cx="1888129" cy="19640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8" name="Straight Arrow Connector 37"/>
                <p:cNvCxnSpPr/>
                <p:nvPr/>
              </p:nvCxnSpPr>
              <p:spPr>
                <a:xfrm flipH="1" flipV="1">
                  <a:off x="6437673" y="4302029"/>
                  <a:ext cx="295367" cy="11106"/>
                </a:xfrm>
                <a:prstGeom prst="straightConnector1">
                  <a:avLst/>
                </a:prstGeom>
                <a:ln w="412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9" name="AutoShape 292"/>
                <p:cNvSpPr>
                  <a:spLocks noChangeArrowheads="1"/>
                </p:cNvSpPr>
                <p:nvPr/>
              </p:nvSpPr>
              <p:spPr bwMode="auto">
                <a:xfrm>
                  <a:off x="4003273" y="4157257"/>
                  <a:ext cx="1228484" cy="264268"/>
                </a:xfrm>
                <a:prstGeom prst="rightArrow">
                  <a:avLst>
                    <a:gd name="adj1" fmla="val 50000"/>
                    <a:gd name="adj2" fmla="val 56946"/>
                  </a:avLst>
                </a:prstGeom>
                <a:solidFill>
                  <a:schemeClr val="folHlink"/>
                </a:solidFill>
                <a:ln w="9525">
                  <a:solidFill>
                    <a:schemeClr val="tx1"/>
                  </a:solidFill>
                  <a:miter lim="800000"/>
                  <a:headEnd/>
                  <a:tailEnd/>
                </a:ln>
              </p:spPr>
              <p:txBody>
                <a:bodyPr wrap="none" anchor="ctr"/>
                <a:lstStyle/>
                <a:p>
                  <a:pPr>
                    <a:buFontTx/>
                    <a:buNone/>
                  </a:pPr>
                  <a:endParaRPr lang="en-US" sz="1800"/>
                </a:p>
              </p:txBody>
            </p:sp>
          </p:grpSp>
        </p:grpSp>
        <p:sp>
          <p:nvSpPr>
            <p:cNvPr id="58" name="TextBox 57"/>
            <p:cNvSpPr txBox="1"/>
            <p:nvPr/>
          </p:nvSpPr>
          <p:spPr>
            <a:xfrm>
              <a:off x="3987800" y="4316479"/>
              <a:ext cx="4711596" cy="369332"/>
            </a:xfrm>
            <a:prstGeom prst="rect">
              <a:avLst/>
            </a:prstGeom>
            <a:noFill/>
          </p:spPr>
          <p:txBody>
            <a:bodyPr wrap="none" rtlCol="0">
              <a:spAutoFit/>
            </a:bodyPr>
            <a:lstStyle/>
            <a:p>
              <a:r>
                <a:rPr lang="en-US" dirty="0" smtClean="0"/>
                <a:t>then the result will be elliptically polarized light.</a:t>
              </a:r>
              <a:endParaRPr lang="en-US" dirty="0"/>
            </a:p>
          </p:txBody>
        </p:sp>
      </p:grpSp>
      <p:sp>
        <p:nvSpPr>
          <p:cNvPr id="60" name="TextBox 59"/>
          <p:cNvSpPr txBox="1"/>
          <p:nvPr/>
        </p:nvSpPr>
        <p:spPr>
          <a:xfrm>
            <a:off x="3526364" y="5034036"/>
            <a:ext cx="4563533" cy="1477328"/>
          </a:xfrm>
          <a:prstGeom prst="rect">
            <a:avLst/>
          </a:prstGeom>
          <a:noFill/>
        </p:spPr>
        <p:txBody>
          <a:bodyPr wrap="square" rtlCol="0">
            <a:spAutoFit/>
          </a:bodyPr>
          <a:lstStyle/>
          <a:p>
            <a:r>
              <a:rPr lang="en-US" dirty="0" smtClean="0"/>
              <a:t>The resultant spectrum is recorded as a change in </a:t>
            </a:r>
            <a:r>
              <a:rPr lang="en-US" dirty="0" err="1" smtClean="0"/>
              <a:t>ellipticity</a:t>
            </a:r>
            <a:r>
              <a:rPr lang="en-US" dirty="0" smtClean="0"/>
              <a:t>, </a:t>
            </a:r>
            <a:r>
              <a:rPr lang="en-US" dirty="0" err="1" smtClean="0"/>
              <a:t>Δε</a:t>
            </a:r>
            <a:r>
              <a:rPr lang="en-US" dirty="0" smtClean="0"/>
              <a:t> which gives a measure of the chirality of the sample, and can show subtle changes in conformation upon the interaction of various samples.</a:t>
            </a:r>
            <a:r>
              <a:rPr lang="en-US" baseline="30000" dirty="0" smtClean="0"/>
              <a:t>3</a:t>
            </a:r>
            <a:endParaRPr lang="en-US" baseline="30000" dirty="0"/>
          </a:p>
        </p:txBody>
      </p:sp>
      <p:grpSp>
        <p:nvGrpSpPr>
          <p:cNvPr id="64" name="Group 63"/>
          <p:cNvGrpSpPr/>
          <p:nvPr/>
        </p:nvGrpSpPr>
        <p:grpSpPr>
          <a:xfrm>
            <a:off x="332019" y="4965379"/>
            <a:ext cx="4545741" cy="1787358"/>
            <a:chOff x="332019" y="4965379"/>
            <a:chExt cx="4545741" cy="1787358"/>
          </a:xfrm>
        </p:grpSpPr>
        <p:sp>
          <p:nvSpPr>
            <p:cNvPr id="61" name="Rectangle 60"/>
            <p:cNvSpPr/>
            <p:nvPr/>
          </p:nvSpPr>
          <p:spPr>
            <a:xfrm>
              <a:off x="2769491" y="6521905"/>
              <a:ext cx="2108269" cy="230832"/>
            </a:xfrm>
            <a:prstGeom prst="rect">
              <a:avLst/>
            </a:prstGeom>
          </p:spPr>
          <p:txBody>
            <a:bodyPr wrap="none">
              <a:spAutoFit/>
            </a:bodyPr>
            <a:lstStyle/>
            <a:p>
              <a:r>
                <a:rPr lang="en-US" sz="900" dirty="0" smtClean="0"/>
                <a:t>http://</a:t>
              </a:r>
              <a:r>
                <a:rPr lang="en-US" sz="900" dirty="0" err="1" smtClean="0"/>
                <a:t>www.fbs.leeds.ac.uk</a:t>
              </a:r>
              <a:r>
                <a:rPr lang="en-US" sz="900" dirty="0" smtClean="0"/>
                <a:t>/facilities/cd/</a:t>
              </a:r>
              <a:endParaRPr lang="en-US" sz="900" dirty="0"/>
            </a:p>
          </p:txBody>
        </p:sp>
        <p:pic>
          <p:nvPicPr>
            <p:cNvPr id="63" name="Picture 62" descr="CD.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019" y="4965379"/>
              <a:ext cx="2437472" cy="1777921"/>
            </a:xfrm>
            <a:prstGeom prst="rect">
              <a:avLst/>
            </a:prstGeom>
          </p:spPr>
        </p:pic>
      </p:grpSp>
    </p:spTree>
    <p:extLst>
      <p:ext uri="{BB962C8B-B14F-4D97-AF65-F5344CB8AC3E}">
        <p14:creationId xmlns:p14="http://schemas.microsoft.com/office/powerpoint/2010/main" val="1695711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1339" y="288183"/>
            <a:ext cx="4160113" cy="40011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2000" dirty="0" smtClean="0"/>
              <a:t>Electrochemistry-  Cyclic Voltammetry</a:t>
            </a:r>
            <a:endParaRPr lang="en-US" sz="2000" dirty="0"/>
          </a:p>
        </p:txBody>
      </p:sp>
      <p:pic>
        <p:nvPicPr>
          <p:cNvPr id="7" name="Picture 6" descr="wavefor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911" y="1023941"/>
            <a:ext cx="1258038" cy="1233610"/>
          </a:xfrm>
          <a:prstGeom prst="rect">
            <a:avLst/>
          </a:prstGeom>
        </p:spPr>
      </p:pic>
      <p:pic>
        <p:nvPicPr>
          <p:cNvPr id="9" name="Picture 8" descr="CV.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134" y="2257551"/>
            <a:ext cx="1567205" cy="1853936"/>
          </a:xfrm>
          <a:prstGeom prst="rect">
            <a:avLst/>
          </a:prstGeom>
        </p:spPr>
      </p:pic>
      <p:sp>
        <p:nvSpPr>
          <p:cNvPr id="10" name="TextBox 9"/>
          <p:cNvSpPr txBox="1"/>
          <p:nvPr/>
        </p:nvSpPr>
        <p:spPr>
          <a:xfrm>
            <a:off x="3370841" y="1173175"/>
            <a:ext cx="5090246" cy="1754327"/>
          </a:xfrm>
          <a:prstGeom prst="rect">
            <a:avLst/>
          </a:prstGeom>
          <a:noFill/>
        </p:spPr>
        <p:txBody>
          <a:bodyPr wrap="square" rtlCol="0">
            <a:spAutoFit/>
          </a:bodyPr>
          <a:lstStyle/>
          <a:p>
            <a:r>
              <a:rPr lang="en-US" dirty="0" smtClean="0"/>
              <a:t>A controlled electrical potential is applied</a:t>
            </a:r>
            <a:r>
              <a:rPr lang="en-US" baseline="30000" dirty="0" smtClean="0">
                <a:solidFill>
                  <a:srgbClr val="FF0000"/>
                </a:solidFill>
              </a:rPr>
              <a:t>1</a:t>
            </a:r>
            <a:r>
              <a:rPr lang="en-US" dirty="0" smtClean="0"/>
              <a:t> via an electrode and a </a:t>
            </a:r>
            <a:r>
              <a:rPr lang="en-US" dirty="0" err="1" smtClean="0"/>
              <a:t>potentiostat</a:t>
            </a:r>
            <a:r>
              <a:rPr lang="en-US" dirty="0" smtClean="0"/>
              <a:t>.  Until the change in potential for the electron moving to the </a:t>
            </a:r>
            <a:r>
              <a:rPr lang="en-US" dirty="0" err="1" smtClean="0"/>
              <a:t>analyte</a:t>
            </a:r>
            <a:r>
              <a:rPr lang="en-US" dirty="0" smtClean="0"/>
              <a:t> (or from the </a:t>
            </a:r>
            <a:r>
              <a:rPr lang="en-US" dirty="0" err="1" smtClean="0"/>
              <a:t>analyte</a:t>
            </a:r>
            <a:r>
              <a:rPr lang="en-US" dirty="0" smtClean="0"/>
              <a:t> in the case of an oxidation) is favorable, no change is seen, but once the electron transfer is favorable a current is observed.</a:t>
            </a:r>
            <a:endParaRPr lang="en-US" dirty="0"/>
          </a:p>
        </p:txBody>
      </p:sp>
      <p:grpSp>
        <p:nvGrpSpPr>
          <p:cNvPr id="13" name="Group 12"/>
          <p:cNvGrpSpPr/>
          <p:nvPr/>
        </p:nvGrpSpPr>
        <p:grpSpPr>
          <a:xfrm>
            <a:off x="228105" y="4319251"/>
            <a:ext cx="4572000" cy="2072030"/>
            <a:chOff x="228105" y="4319251"/>
            <a:chExt cx="4572000" cy="2072030"/>
          </a:xfrm>
        </p:grpSpPr>
        <p:pic>
          <p:nvPicPr>
            <p:cNvPr id="8" name="Picture 7" descr="Ferrcv_animation.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291" y="4319251"/>
              <a:ext cx="2283936" cy="1712952"/>
            </a:xfrm>
            <a:prstGeom prst="rect">
              <a:avLst/>
            </a:prstGeom>
          </p:spPr>
        </p:pic>
        <p:sp>
          <p:nvSpPr>
            <p:cNvPr id="11" name="Rectangle 10"/>
            <p:cNvSpPr/>
            <p:nvPr/>
          </p:nvSpPr>
          <p:spPr>
            <a:xfrm>
              <a:off x="228105" y="6137365"/>
              <a:ext cx="4572000" cy="253916"/>
            </a:xfrm>
            <a:prstGeom prst="rect">
              <a:avLst/>
            </a:prstGeom>
          </p:spPr>
          <p:txBody>
            <a:bodyPr>
              <a:spAutoFit/>
            </a:bodyPr>
            <a:lstStyle/>
            <a:p>
              <a:r>
                <a:rPr lang="en-US" sz="1050" dirty="0" smtClean="0"/>
                <a:t>http://</a:t>
              </a:r>
              <a:r>
                <a:rPr lang="en-US" sz="1050" dirty="0" err="1" smtClean="0"/>
                <a:t>web.nmsu.edu</a:t>
              </a:r>
              <a:r>
                <a:rPr lang="en-US" sz="1050" dirty="0" smtClean="0"/>
                <a:t>/~</a:t>
              </a:r>
              <a:r>
                <a:rPr lang="en-US" sz="1050" dirty="0" err="1" smtClean="0"/>
                <a:t>kburke</a:t>
              </a:r>
              <a:r>
                <a:rPr lang="en-US" sz="1050" dirty="0" smtClean="0"/>
                <a:t>/Instrumentation/</a:t>
              </a:r>
              <a:r>
                <a:rPr lang="en-US" sz="1050" dirty="0" err="1" smtClean="0"/>
                <a:t>BAS_volt.html</a:t>
              </a:r>
              <a:endParaRPr lang="en-US" sz="1050" dirty="0"/>
            </a:p>
          </p:txBody>
        </p:sp>
      </p:grpSp>
      <p:sp>
        <p:nvSpPr>
          <p:cNvPr id="12" name="TextBox 11"/>
          <p:cNvSpPr txBox="1"/>
          <p:nvPr/>
        </p:nvSpPr>
        <p:spPr>
          <a:xfrm>
            <a:off x="3370845" y="3139710"/>
            <a:ext cx="5191399" cy="2585323"/>
          </a:xfrm>
          <a:prstGeom prst="rect">
            <a:avLst/>
          </a:prstGeom>
          <a:noFill/>
        </p:spPr>
        <p:txBody>
          <a:bodyPr wrap="square" rtlCol="0">
            <a:spAutoFit/>
          </a:bodyPr>
          <a:lstStyle/>
          <a:p>
            <a:r>
              <a:rPr lang="en-US" dirty="0" smtClean="0"/>
              <a:t>The resulting </a:t>
            </a:r>
            <a:r>
              <a:rPr lang="en-US" dirty="0" err="1" smtClean="0"/>
              <a:t>voltammogram</a:t>
            </a:r>
            <a:r>
              <a:rPr lang="en-US" dirty="0" smtClean="0"/>
              <a:t> resembles a “duck”</a:t>
            </a:r>
            <a:r>
              <a:rPr lang="en-US" dirty="0"/>
              <a:t> </a:t>
            </a:r>
            <a:r>
              <a:rPr lang="en-US" dirty="0" smtClean="0"/>
              <a:t>and gives the energy of the orbitals involved in the electron transfer (at the average of the forward and reverse wave).  The peak to peak separation is ~60</a:t>
            </a:r>
            <a:r>
              <a:rPr lang="en-US" baseline="30000" dirty="0" smtClean="0">
                <a:solidFill>
                  <a:srgbClr val="FF0000"/>
                </a:solidFill>
              </a:rPr>
              <a:t>2</a:t>
            </a:r>
            <a:r>
              <a:rPr lang="en-US" dirty="0" smtClean="0"/>
              <a:t>mV for a 1 e- </a:t>
            </a:r>
            <a:r>
              <a:rPr lang="en-US" i="1" dirty="0" smtClean="0"/>
              <a:t>electrochemically reversible </a:t>
            </a:r>
            <a:r>
              <a:rPr lang="en-US" dirty="0" smtClean="0"/>
              <a:t>system.  </a:t>
            </a:r>
            <a:r>
              <a:rPr lang="en-US" i="1" dirty="0" smtClean="0"/>
              <a:t>Chemical reversibility </a:t>
            </a:r>
            <a:r>
              <a:rPr lang="en-US" dirty="0" smtClean="0"/>
              <a:t>means that once you turn around, your sample is still present to be re-oxidized or reduced; in this case, the peak heights</a:t>
            </a:r>
            <a:r>
              <a:rPr lang="en-US" baseline="30000" dirty="0" smtClean="0">
                <a:solidFill>
                  <a:srgbClr val="FF0000"/>
                </a:solidFill>
              </a:rPr>
              <a:t>3 </a:t>
            </a:r>
            <a:r>
              <a:rPr lang="en-US" dirty="0" smtClean="0"/>
              <a:t>of the forward and reverse peak should be the same.</a:t>
            </a:r>
            <a:endParaRPr lang="en-US" dirty="0"/>
          </a:p>
        </p:txBody>
      </p:sp>
    </p:spTree>
    <p:extLst>
      <p:ext uri="{BB962C8B-B14F-4D97-AF65-F5344CB8AC3E}">
        <p14:creationId xmlns:p14="http://schemas.microsoft.com/office/powerpoint/2010/main" val="3090927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1867" y="381000"/>
            <a:ext cx="3621567"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X-ray Absorption Spectroscopy (XAS)</a:t>
            </a:r>
            <a:endParaRPr lang="en-US" dirty="0"/>
          </a:p>
        </p:txBody>
      </p:sp>
      <p:grpSp>
        <p:nvGrpSpPr>
          <p:cNvPr id="7" name="Group 6"/>
          <p:cNvGrpSpPr/>
          <p:nvPr/>
        </p:nvGrpSpPr>
        <p:grpSpPr>
          <a:xfrm>
            <a:off x="3776132" y="931335"/>
            <a:ext cx="2497667" cy="2065866"/>
            <a:chOff x="313267" y="1794934"/>
            <a:chExt cx="2616200" cy="2206597"/>
          </a:xfrm>
        </p:grpSpPr>
        <p:pic>
          <p:nvPicPr>
            <p:cNvPr id="5" name="Picture 4" descr="generalXA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0" y="1794934"/>
              <a:ext cx="2037694" cy="1837265"/>
            </a:xfrm>
            <a:prstGeom prst="rect">
              <a:avLst/>
            </a:prstGeom>
          </p:spPr>
        </p:pic>
        <p:sp>
          <p:nvSpPr>
            <p:cNvPr id="6" name="Rectangle 5"/>
            <p:cNvSpPr/>
            <p:nvPr/>
          </p:nvSpPr>
          <p:spPr>
            <a:xfrm>
              <a:off x="313267" y="3632199"/>
              <a:ext cx="2616200" cy="369332"/>
            </a:xfrm>
            <a:prstGeom prst="rect">
              <a:avLst/>
            </a:prstGeom>
          </p:spPr>
          <p:txBody>
            <a:bodyPr wrap="square">
              <a:spAutoFit/>
            </a:bodyPr>
            <a:lstStyle/>
            <a:p>
              <a:r>
                <a:rPr lang="en-US" sz="900" dirty="0" smtClean="0"/>
                <a:t>http://</a:t>
              </a:r>
              <a:r>
                <a:rPr lang="en-US" sz="900" dirty="0" err="1" smtClean="0"/>
                <a:t>chemwiki.ucdavis.edu</a:t>
              </a:r>
              <a:r>
                <a:rPr lang="en-US" sz="900" dirty="0" smtClean="0"/>
                <a:t>/</a:t>
              </a:r>
              <a:r>
                <a:rPr lang="en-US" sz="900" dirty="0" err="1" smtClean="0"/>
                <a:t>Physical_Chemistry</a:t>
              </a:r>
              <a:r>
                <a:rPr lang="en-US" sz="900" dirty="0" smtClean="0"/>
                <a:t>/Spectroscopy/X-</a:t>
              </a:r>
              <a:r>
                <a:rPr lang="en-US" sz="900" dirty="0" err="1" smtClean="0"/>
                <a:t>ray_Spectroscopy</a:t>
              </a:r>
              <a:r>
                <a:rPr lang="en-US" sz="900" dirty="0" smtClean="0"/>
                <a:t>/</a:t>
              </a:r>
              <a:r>
                <a:rPr lang="en-US" sz="900" dirty="0" err="1" smtClean="0"/>
                <a:t>XAS:_Theory</a:t>
              </a:r>
              <a:endParaRPr lang="en-US" sz="900" dirty="0"/>
            </a:p>
          </p:txBody>
        </p:sp>
      </p:grpSp>
      <p:grpSp>
        <p:nvGrpSpPr>
          <p:cNvPr id="12" name="Group 11"/>
          <p:cNvGrpSpPr/>
          <p:nvPr/>
        </p:nvGrpSpPr>
        <p:grpSpPr>
          <a:xfrm>
            <a:off x="228600" y="2320447"/>
            <a:ext cx="2675467" cy="1818683"/>
            <a:chOff x="228600" y="1888635"/>
            <a:chExt cx="2675467" cy="1818683"/>
          </a:xfrm>
        </p:grpSpPr>
        <p:grpSp>
          <p:nvGrpSpPr>
            <p:cNvPr id="10" name="Group 9"/>
            <p:cNvGrpSpPr/>
            <p:nvPr/>
          </p:nvGrpSpPr>
          <p:grpSpPr>
            <a:xfrm>
              <a:off x="228600" y="2207683"/>
              <a:ext cx="2675467" cy="1499635"/>
              <a:chOff x="228600" y="2207683"/>
              <a:chExt cx="2675467" cy="1499635"/>
            </a:xfrm>
          </p:grpSpPr>
          <p:pic>
            <p:nvPicPr>
              <p:cNvPr id="8" name="Picture 7" descr="finger.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2207683"/>
                <a:ext cx="2099733" cy="1384219"/>
              </a:xfrm>
              <a:prstGeom prst="rect">
                <a:avLst/>
              </a:prstGeom>
            </p:spPr>
          </p:pic>
          <p:sp>
            <p:nvSpPr>
              <p:cNvPr id="9" name="Rectangle 8"/>
              <p:cNvSpPr/>
              <p:nvPr/>
            </p:nvSpPr>
            <p:spPr>
              <a:xfrm>
                <a:off x="228600" y="3476486"/>
                <a:ext cx="2675467" cy="230832"/>
              </a:xfrm>
              <a:prstGeom prst="rect">
                <a:avLst/>
              </a:prstGeom>
            </p:spPr>
            <p:txBody>
              <a:bodyPr wrap="square">
                <a:spAutoFit/>
              </a:bodyPr>
              <a:lstStyle/>
              <a:p>
                <a:r>
                  <a:rPr lang="en-US" sz="900" dirty="0" smtClean="0"/>
                  <a:t>http://140.110.201.35/</a:t>
                </a:r>
                <a:r>
                  <a:rPr lang="en-US" sz="900" dirty="0" err="1" smtClean="0"/>
                  <a:t>djhuang</a:t>
                </a:r>
                <a:r>
                  <a:rPr lang="en-US" sz="900" dirty="0" smtClean="0"/>
                  <a:t>/</a:t>
                </a:r>
                <a:r>
                  <a:rPr lang="en-US" sz="900" dirty="0" err="1" smtClean="0"/>
                  <a:t>research_xas.html</a:t>
                </a:r>
                <a:endParaRPr lang="en-US" sz="900" dirty="0"/>
              </a:p>
            </p:txBody>
          </p:sp>
        </p:grpSp>
        <p:sp>
          <p:nvSpPr>
            <p:cNvPr id="11" name="TextBox 10"/>
            <p:cNvSpPr txBox="1"/>
            <p:nvPr/>
          </p:nvSpPr>
          <p:spPr>
            <a:xfrm>
              <a:off x="1049869" y="1888635"/>
              <a:ext cx="805817" cy="369332"/>
            </a:xfrm>
            <a:prstGeom prst="rect">
              <a:avLst/>
            </a:prstGeom>
            <a:noFill/>
          </p:spPr>
          <p:txBody>
            <a:bodyPr wrap="none" rtlCol="0">
              <a:spAutoFit/>
            </a:bodyPr>
            <a:lstStyle/>
            <a:p>
              <a:r>
                <a:rPr lang="en-US" dirty="0" smtClean="0"/>
                <a:t>XANES</a:t>
              </a:r>
              <a:endParaRPr lang="en-US" dirty="0"/>
            </a:p>
          </p:txBody>
        </p:sp>
      </p:grpSp>
      <p:sp>
        <p:nvSpPr>
          <p:cNvPr id="13" name="TextBox 12"/>
          <p:cNvSpPr txBox="1"/>
          <p:nvPr/>
        </p:nvSpPr>
        <p:spPr>
          <a:xfrm>
            <a:off x="2810934" y="3060987"/>
            <a:ext cx="4351866" cy="1200329"/>
          </a:xfrm>
          <a:prstGeom prst="rect">
            <a:avLst/>
          </a:prstGeom>
          <a:noFill/>
        </p:spPr>
        <p:txBody>
          <a:bodyPr wrap="square" rtlCol="0">
            <a:spAutoFit/>
          </a:bodyPr>
          <a:lstStyle/>
          <a:p>
            <a:r>
              <a:rPr lang="en-US" dirty="0" smtClean="0"/>
              <a:t>In XAS, a very powerful beam of x-rays is applied to the sample, energetic enough to eject (or promote) the </a:t>
            </a:r>
            <a:r>
              <a:rPr lang="en-US" i="1" dirty="0" smtClean="0"/>
              <a:t>core</a:t>
            </a:r>
            <a:r>
              <a:rPr lang="en-US" dirty="0" smtClean="0"/>
              <a:t> electrons from an atom.</a:t>
            </a:r>
            <a:r>
              <a:rPr lang="en-US" baseline="30000" dirty="0" smtClean="0">
                <a:solidFill>
                  <a:srgbClr val="FF0000"/>
                </a:solidFill>
              </a:rPr>
              <a:t>1</a:t>
            </a:r>
            <a:r>
              <a:rPr lang="en-US" dirty="0" smtClean="0"/>
              <a:t> </a:t>
            </a:r>
            <a:endParaRPr lang="en-US" dirty="0"/>
          </a:p>
        </p:txBody>
      </p:sp>
      <p:sp>
        <p:nvSpPr>
          <p:cNvPr id="15" name="TextBox 14"/>
          <p:cNvSpPr txBox="1"/>
          <p:nvPr/>
        </p:nvSpPr>
        <p:spPr>
          <a:xfrm>
            <a:off x="355601" y="4148659"/>
            <a:ext cx="8585200" cy="1477328"/>
          </a:xfrm>
          <a:prstGeom prst="rect">
            <a:avLst/>
          </a:prstGeom>
          <a:noFill/>
        </p:spPr>
        <p:txBody>
          <a:bodyPr wrap="square" rtlCol="0">
            <a:spAutoFit/>
          </a:bodyPr>
          <a:lstStyle/>
          <a:p>
            <a:r>
              <a:rPr lang="en-US" dirty="0" smtClean="0"/>
              <a:t>There are two regions of really useful data in the XAS spectrum.  The first is the XANES.</a:t>
            </a:r>
            <a:r>
              <a:rPr lang="en-US" baseline="30000" dirty="0" smtClean="0">
                <a:solidFill>
                  <a:srgbClr val="FF0000"/>
                </a:solidFill>
              </a:rPr>
              <a:t>2 </a:t>
            </a:r>
            <a:r>
              <a:rPr lang="en-US" dirty="0" smtClean="0">
                <a:solidFill>
                  <a:srgbClr val="FF0000"/>
                </a:solidFill>
              </a:rPr>
              <a:t> </a:t>
            </a:r>
            <a:r>
              <a:rPr lang="en-US" dirty="0" smtClean="0"/>
              <a:t>The XANES provides a fingerprint of how much energy is required to excite the core electrons.  Since this energy will depend on the effective nuclear charge, different atoms have very different fingerprint regions in the XANES.  In some cases it can also differentiate between different oxidation states of a particular center.</a:t>
            </a:r>
            <a:r>
              <a:rPr lang="en-US" baseline="30000" dirty="0" smtClean="0">
                <a:solidFill>
                  <a:srgbClr val="FF0000"/>
                </a:solidFill>
              </a:rPr>
              <a:t>3</a:t>
            </a:r>
            <a:r>
              <a:rPr lang="en-US" dirty="0" smtClean="0"/>
              <a:t>  </a:t>
            </a:r>
            <a:endParaRPr lang="en-US" baseline="30000" dirty="0"/>
          </a:p>
        </p:txBody>
      </p:sp>
      <p:sp>
        <p:nvSpPr>
          <p:cNvPr id="16" name="TextBox 15"/>
          <p:cNvSpPr txBox="1"/>
          <p:nvPr/>
        </p:nvSpPr>
        <p:spPr>
          <a:xfrm>
            <a:off x="440267" y="5723467"/>
            <a:ext cx="8271933" cy="923330"/>
          </a:xfrm>
          <a:prstGeom prst="rect">
            <a:avLst/>
          </a:prstGeom>
          <a:noFill/>
        </p:spPr>
        <p:txBody>
          <a:bodyPr wrap="square" rtlCol="0">
            <a:spAutoFit/>
          </a:bodyPr>
          <a:lstStyle/>
          <a:p>
            <a:r>
              <a:rPr lang="en-US" dirty="0" smtClean="0"/>
              <a:t>In the EXAFS</a:t>
            </a:r>
            <a:r>
              <a:rPr lang="en-US" baseline="30000" dirty="0" smtClean="0">
                <a:solidFill>
                  <a:srgbClr val="FF0000"/>
                </a:solidFill>
              </a:rPr>
              <a:t>4</a:t>
            </a:r>
            <a:r>
              <a:rPr lang="en-US" dirty="0" smtClean="0"/>
              <a:t>, as the electrons relax back down, the neighboring nuclei interfere.  The oscillations in the frequencies of this region can identify the neighboring ligands </a:t>
            </a:r>
            <a:r>
              <a:rPr lang="en-US" i="1" dirty="0" smtClean="0"/>
              <a:t>and the bond distances.</a:t>
            </a:r>
            <a:r>
              <a:rPr lang="en-US" baseline="30000" dirty="0" smtClean="0">
                <a:solidFill>
                  <a:srgbClr val="FF0000"/>
                </a:solidFill>
              </a:rPr>
              <a:t>5</a:t>
            </a:r>
            <a:endParaRPr lang="en-US" baseline="30000" dirty="0">
              <a:solidFill>
                <a:srgbClr val="FF0000"/>
              </a:solidFill>
            </a:endParaRPr>
          </a:p>
        </p:txBody>
      </p:sp>
      <p:grpSp>
        <p:nvGrpSpPr>
          <p:cNvPr id="19" name="Group 18"/>
          <p:cNvGrpSpPr/>
          <p:nvPr/>
        </p:nvGrpSpPr>
        <p:grpSpPr>
          <a:xfrm>
            <a:off x="228600" y="193364"/>
            <a:ext cx="2387600" cy="2003078"/>
            <a:chOff x="228600" y="193364"/>
            <a:chExt cx="2387600" cy="2003078"/>
          </a:xfrm>
        </p:grpSpPr>
        <p:pic>
          <p:nvPicPr>
            <p:cNvPr id="14" name="Picture 13" descr="Fig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28600" y="193364"/>
              <a:ext cx="2387600" cy="1772246"/>
            </a:xfrm>
            <a:prstGeom prst="rect">
              <a:avLst/>
            </a:prstGeom>
            <a:noFill/>
            <a:ln w="9525">
              <a:noFill/>
              <a:miter lim="800000"/>
              <a:headEnd/>
              <a:tailEnd/>
            </a:ln>
          </p:spPr>
        </p:pic>
        <p:sp>
          <p:nvSpPr>
            <p:cNvPr id="18" name="TextBox 17"/>
            <p:cNvSpPr txBox="1"/>
            <p:nvPr/>
          </p:nvSpPr>
          <p:spPr>
            <a:xfrm>
              <a:off x="508001" y="1965610"/>
              <a:ext cx="1854369" cy="230832"/>
            </a:xfrm>
            <a:prstGeom prst="rect">
              <a:avLst/>
            </a:prstGeom>
            <a:noFill/>
          </p:spPr>
          <p:txBody>
            <a:bodyPr wrap="none" rtlCol="0">
              <a:spAutoFit/>
            </a:bodyPr>
            <a:lstStyle/>
            <a:p>
              <a:r>
                <a:rPr lang="en-US" sz="900" dirty="0" smtClean="0"/>
                <a:t>Data courtesy of Timothy </a:t>
              </a:r>
              <a:r>
                <a:rPr lang="en-US" sz="900" dirty="0" err="1" smtClean="0"/>
                <a:t>Stemmler</a:t>
              </a:r>
              <a:endParaRPr lang="en-US" sz="900" dirty="0"/>
            </a:p>
          </p:txBody>
        </p:sp>
      </p:grpSp>
      <p:grpSp>
        <p:nvGrpSpPr>
          <p:cNvPr id="23" name="Group 22"/>
          <p:cNvGrpSpPr/>
          <p:nvPr/>
        </p:nvGrpSpPr>
        <p:grpSpPr>
          <a:xfrm>
            <a:off x="6955834" y="313259"/>
            <a:ext cx="1975731" cy="3568837"/>
            <a:chOff x="6955834" y="313259"/>
            <a:chExt cx="1975731" cy="3568837"/>
          </a:xfrm>
        </p:grpSpPr>
        <p:pic>
          <p:nvPicPr>
            <p:cNvPr id="20" name="Picture 19" descr="ISU-FE ortholog lowres.tif"/>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6955834" y="670062"/>
              <a:ext cx="1917234" cy="2953671"/>
            </a:xfrm>
            <a:prstGeom prst="rect">
              <a:avLst/>
            </a:prstGeom>
            <a:noFill/>
            <a:ln w="9525">
              <a:noFill/>
              <a:miter lim="800000"/>
              <a:headEnd/>
              <a:tailEnd/>
            </a:ln>
          </p:spPr>
        </p:pic>
        <p:sp>
          <p:nvSpPr>
            <p:cNvPr id="21" name="Rectangle 20"/>
            <p:cNvSpPr/>
            <p:nvPr/>
          </p:nvSpPr>
          <p:spPr>
            <a:xfrm>
              <a:off x="7018699" y="3651264"/>
              <a:ext cx="1912866" cy="230832"/>
            </a:xfrm>
            <a:prstGeom prst="rect">
              <a:avLst/>
            </a:prstGeom>
          </p:spPr>
          <p:txBody>
            <a:bodyPr wrap="none">
              <a:spAutoFit/>
            </a:bodyPr>
            <a:lstStyle/>
            <a:p>
              <a:r>
                <a:rPr lang="en-US" sz="900" dirty="0" smtClean="0"/>
                <a:t>Data courtesy of Timothy Stemmler</a:t>
              </a:r>
              <a:r>
                <a:rPr lang="en-US" sz="900" baseline="30000" dirty="0" smtClean="0">
                  <a:solidFill>
                    <a:srgbClr val="FF0000"/>
                  </a:solidFill>
                </a:rPr>
                <a:t>6</a:t>
              </a:r>
              <a:endParaRPr lang="en-US" sz="900" baseline="30000" dirty="0">
                <a:solidFill>
                  <a:srgbClr val="FF0000"/>
                </a:solidFill>
              </a:endParaRPr>
            </a:p>
          </p:txBody>
        </p:sp>
        <p:sp>
          <p:nvSpPr>
            <p:cNvPr id="22" name="TextBox 21"/>
            <p:cNvSpPr txBox="1"/>
            <p:nvPr/>
          </p:nvSpPr>
          <p:spPr>
            <a:xfrm>
              <a:off x="7594612" y="313259"/>
              <a:ext cx="762874" cy="369332"/>
            </a:xfrm>
            <a:prstGeom prst="rect">
              <a:avLst/>
            </a:prstGeom>
            <a:noFill/>
          </p:spPr>
          <p:txBody>
            <a:bodyPr wrap="none" rtlCol="0">
              <a:spAutoFit/>
            </a:bodyPr>
            <a:lstStyle/>
            <a:p>
              <a:r>
                <a:rPr lang="en-US" dirty="0" smtClean="0"/>
                <a:t>EXAFS</a:t>
              </a:r>
              <a:endParaRPr lang="en-US" dirty="0"/>
            </a:p>
          </p:txBody>
        </p:sp>
      </p:grpSp>
    </p:spTree>
    <p:extLst>
      <p:ext uri="{BB962C8B-B14F-4D97-AF65-F5344CB8AC3E}">
        <p14:creationId xmlns:p14="http://schemas.microsoft.com/office/powerpoint/2010/main" val="3876807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10931" y="1443160"/>
            <a:ext cx="5266269" cy="2235200"/>
            <a:chOff x="2810931" y="1443160"/>
            <a:chExt cx="5266269" cy="2235200"/>
          </a:xfrm>
        </p:grpSpPr>
        <p:pic>
          <p:nvPicPr>
            <p:cNvPr id="10" name="Picture 9" descr="COSY sequen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931" y="1443160"/>
              <a:ext cx="2980267" cy="2235200"/>
            </a:xfrm>
            <a:prstGeom prst="rect">
              <a:avLst/>
            </a:prstGeom>
          </p:spPr>
        </p:pic>
        <p:sp>
          <p:nvSpPr>
            <p:cNvPr id="11" name="TextBox 10"/>
            <p:cNvSpPr txBox="1"/>
            <p:nvPr/>
          </p:nvSpPr>
          <p:spPr>
            <a:xfrm>
              <a:off x="5427134" y="2106256"/>
              <a:ext cx="2650066" cy="923330"/>
            </a:xfrm>
            <a:prstGeom prst="rect">
              <a:avLst/>
            </a:prstGeom>
            <a:noFill/>
          </p:spPr>
          <p:txBody>
            <a:bodyPr wrap="square" rtlCol="0">
              <a:spAutoFit/>
            </a:bodyPr>
            <a:lstStyle/>
            <a:p>
              <a:r>
                <a:rPr lang="en-US" dirty="0" smtClean="0"/>
                <a:t>This is the pulse sequence for a 2D COSY (</a:t>
              </a:r>
              <a:r>
                <a:rPr lang="en-US" baseline="30000" dirty="0" smtClean="0"/>
                <a:t>1</a:t>
              </a:r>
              <a:r>
                <a:rPr lang="en-US" dirty="0" smtClean="0"/>
                <a:t>H-</a:t>
              </a:r>
              <a:r>
                <a:rPr lang="en-US" baseline="30000" dirty="0" smtClean="0"/>
                <a:t>1</a:t>
              </a:r>
              <a:r>
                <a:rPr lang="en-US" dirty="0" smtClean="0"/>
                <a:t>H </a:t>
              </a:r>
              <a:r>
                <a:rPr lang="en-US" dirty="0" err="1" smtClean="0">
                  <a:solidFill>
                    <a:srgbClr val="008000"/>
                  </a:solidFill>
                </a:rPr>
                <a:t>CO</a:t>
              </a:r>
              <a:r>
                <a:rPr lang="en-US" dirty="0" err="1" smtClean="0"/>
                <a:t>rrelated</a:t>
              </a:r>
              <a:r>
                <a:rPr lang="en-US" dirty="0" smtClean="0"/>
                <a:t> </a:t>
              </a:r>
              <a:r>
                <a:rPr lang="en-US" dirty="0" err="1" smtClean="0">
                  <a:solidFill>
                    <a:srgbClr val="008000"/>
                  </a:solidFill>
                </a:rPr>
                <a:t>S</a:t>
              </a:r>
              <a:r>
                <a:rPr lang="en-US" dirty="0" err="1" smtClean="0"/>
                <a:t>pectrocop</a:t>
              </a:r>
              <a:r>
                <a:rPr lang="en-US" dirty="0" err="1" smtClean="0">
                  <a:solidFill>
                    <a:srgbClr val="008000"/>
                  </a:solidFill>
                </a:rPr>
                <a:t>Y</a:t>
              </a:r>
              <a:r>
                <a:rPr lang="en-US" dirty="0" smtClean="0"/>
                <a:t>)</a:t>
              </a:r>
              <a:r>
                <a:rPr lang="en-US" baseline="30000" dirty="0" smtClean="0">
                  <a:solidFill>
                    <a:srgbClr val="FF0000"/>
                  </a:solidFill>
                </a:rPr>
                <a:t>2</a:t>
              </a:r>
              <a:endParaRPr lang="en-US" baseline="30000" dirty="0">
                <a:solidFill>
                  <a:srgbClr val="FF0000"/>
                </a:solidFill>
              </a:endParaRPr>
            </a:p>
          </p:txBody>
        </p:sp>
      </p:grpSp>
      <p:sp>
        <p:nvSpPr>
          <p:cNvPr id="5" name="TextBox 4"/>
          <p:cNvSpPr txBox="1"/>
          <p:nvPr/>
        </p:nvSpPr>
        <p:spPr>
          <a:xfrm>
            <a:off x="3852334" y="408001"/>
            <a:ext cx="104387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2D- NMR</a:t>
            </a:r>
            <a:endParaRPr lang="en-US" dirty="0"/>
          </a:p>
        </p:txBody>
      </p:sp>
      <p:grpSp>
        <p:nvGrpSpPr>
          <p:cNvPr id="8" name="Group 7"/>
          <p:cNvGrpSpPr/>
          <p:nvPr/>
        </p:nvGrpSpPr>
        <p:grpSpPr>
          <a:xfrm>
            <a:off x="220133" y="-177807"/>
            <a:ext cx="3251200" cy="2738567"/>
            <a:chOff x="220133" y="-177807"/>
            <a:chExt cx="3251200" cy="2738567"/>
          </a:xfrm>
        </p:grpSpPr>
        <p:pic>
          <p:nvPicPr>
            <p:cNvPr id="6" name="Picture 5" descr="2DNMR COSY of saccharin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133" y="-177807"/>
              <a:ext cx="2463800" cy="2463800"/>
            </a:xfrm>
            <a:prstGeom prst="rect">
              <a:avLst/>
            </a:prstGeom>
          </p:spPr>
        </p:pic>
        <p:sp>
          <p:nvSpPr>
            <p:cNvPr id="7" name="Rectangle 6"/>
            <p:cNvSpPr/>
            <p:nvPr/>
          </p:nvSpPr>
          <p:spPr>
            <a:xfrm>
              <a:off x="364066" y="2191428"/>
              <a:ext cx="3107267" cy="369332"/>
            </a:xfrm>
            <a:prstGeom prst="rect">
              <a:avLst/>
            </a:prstGeom>
          </p:spPr>
          <p:txBody>
            <a:bodyPr wrap="square">
              <a:spAutoFit/>
            </a:bodyPr>
            <a:lstStyle/>
            <a:p>
              <a:r>
                <a:rPr lang="en-US" sz="900" dirty="0"/>
                <a:t>http://rmn2d.univ-lille1.fr/rmn2d_en/co/chapitre3_1_3_en.html</a:t>
              </a:r>
            </a:p>
          </p:txBody>
        </p:sp>
      </p:grpSp>
      <p:sp>
        <p:nvSpPr>
          <p:cNvPr id="9" name="TextBox 8"/>
          <p:cNvSpPr txBox="1"/>
          <p:nvPr/>
        </p:nvSpPr>
        <p:spPr>
          <a:xfrm>
            <a:off x="3259668" y="889001"/>
            <a:ext cx="5342466" cy="1200329"/>
          </a:xfrm>
          <a:prstGeom prst="rect">
            <a:avLst/>
          </a:prstGeom>
          <a:noFill/>
        </p:spPr>
        <p:txBody>
          <a:bodyPr wrap="square" rtlCol="0">
            <a:spAutoFit/>
          </a:bodyPr>
          <a:lstStyle/>
          <a:p>
            <a:r>
              <a:rPr lang="en-US" dirty="0" smtClean="0"/>
              <a:t>Pulsed NMR</a:t>
            </a:r>
            <a:r>
              <a:rPr lang="en-US" baseline="30000" dirty="0" smtClean="0">
                <a:solidFill>
                  <a:srgbClr val="FF0000"/>
                </a:solidFill>
              </a:rPr>
              <a:t>1</a:t>
            </a:r>
            <a:r>
              <a:rPr lang="en-US" dirty="0" smtClean="0"/>
              <a:t>, allows </a:t>
            </a:r>
            <a:r>
              <a:rPr lang="en-US" smtClean="0"/>
              <a:t>for resolution </a:t>
            </a:r>
            <a:r>
              <a:rPr lang="en-US" dirty="0" smtClean="0"/>
              <a:t>of the myriad peaks in a large biomolecule, and for insight into the communication between various atoms in a sample (allowing for 3-D structural information).</a:t>
            </a:r>
            <a:endParaRPr lang="en-US" dirty="0"/>
          </a:p>
        </p:txBody>
      </p:sp>
      <p:grpSp>
        <p:nvGrpSpPr>
          <p:cNvPr id="17" name="Group 16"/>
          <p:cNvGrpSpPr/>
          <p:nvPr/>
        </p:nvGrpSpPr>
        <p:grpSpPr>
          <a:xfrm>
            <a:off x="131792" y="2548454"/>
            <a:ext cx="8394141" cy="2095100"/>
            <a:chOff x="131792" y="2861733"/>
            <a:chExt cx="8394141" cy="2095100"/>
          </a:xfrm>
        </p:grpSpPr>
        <p:grpSp>
          <p:nvGrpSpPr>
            <p:cNvPr id="15" name="Group 14"/>
            <p:cNvGrpSpPr/>
            <p:nvPr/>
          </p:nvGrpSpPr>
          <p:grpSpPr>
            <a:xfrm>
              <a:off x="131792" y="2861733"/>
              <a:ext cx="3141134" cy="2095100"/>
              <a:chOff x="131792" y="2861733"/>
              <a:chExt cx="3141134" cy="2095100"/>
            </a:xfrm>
          </p:grpSpPr>
          <p:pic>
            <p:nvPicPr>
              <p:cNvPr id="13" name="Picture 12" descr="NOE.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134" y="2861733"/>
                <a:ext cx="3052792" cy="1651000"/>
              </a:xfrm>
              <a:prstGeom prst="rect">
                <a:avLst/>
              </a:prstGeom>
            </p:spPr>
          </p:pic>
          <p:sp>
            <p:nvSpPr>
              <p:cNvPr id="14" name="Rectangle 13"/>
              <p:cNvSpPr/>
              <p:nvPr/>
            </p:nvSpPr>
            <p:spPr>
              <a:xfrm>
                <a:off x="131792" y="4587501"/>
                <a:ext cx="3141134" cy="369332"/>
              </a:xfrm>
              <a:prstGeom prst="rect">
                <a:avLst/>
              </a:prstGeom>
            </p:spPr>
            <p:txBody>
              <a:bodyPr wrap="square">
                <a:spAutoFit/>
              </a:bodyPr>
              <a:lstStyle/>
              <a:p>
                <a:r>
                  <a:rPr lang="en-US" sz="900" dirty="0"/>
                  <a:t>http://</a:t>
                </a:r>
                <a:r>
                  <a:rPr lang="en-US" sz="900" dirty="0" err="1"/>
                  <a:t>www.chem.wisc.edu</a:t>
                </a:r>
                <a:r>
                  <a:rPr lang="en-US" sz="900" dirty="0"/>
                  <a:t>/areas/</a:t>
                </a:r>
                <a:r>
                  <a:rPr lang="en-US" sz="900" dirty="0" err="1"/>
                  <a:t>reich</a:t>
                </a:r>
                <a:r>
                  <a:rPr lang="en-US" sz="900" dirty="0"/>
                  <a:t>/</a:t>
                </a:r>
                <a:r>
                  <a:rPr lang="en-US" sz="900" dirty="0" err="1"/>
                  <a:t>nmr</a:t>
                </a:r>
                <a:r>
                  <a:rPr lang="en-US" sz="900" dirty="0"/>
                  <a:t>/08-tech-02-</a:t>
                </a:r>
                <a:r>
                  <a:rPr lang="en-US" sz="900" dirty="0" smtClean="0"/>
                  <a:t>noe.htm</a:t>
                </a:r>
                <a:r>
                  <a:rPr lang="en-US" sz="900" baseline="30000" dirty="0" smtClean="0">
                    <a:solidFill>
                      <a:srgbClr val="FF0000"/>
                    </a:solidFill>
                  </a:rPr>
                  <a:t>4</a:t>
                </a:r>
                <a:endParaRPr lang="en-US" sz="900" baseline="30000" dirty="0">
                  <a:solidFill>
                    <a:srgbClr val="FF0000"/>
                  </a:solidFill>
                </a:endParaRPr>
              </a:p>
            </p:txBody>
          </p:sp>
        </p:grpSp>
        <p:sp>
          <p:nvSpPr>
            <p:cNvPr id="16" name="TextBox 15"/>
            <p:cNvSpPr txBox="1"/>
            <p:nvPr/>
          </p:nvSpPr>
          <p:spPr>
            <a:xfrm>
              <a:off x="3556000" y="3395133"/>
              <a:ext cx="4969933" cy="1200329"/>
            </a:xfrm>
            <a:prstGeom prst="rect">
              <a:avLst/>
            </a:prstGeom>
            <a:noFill/>
          </p:spPr>
          <p:txBody>
            <a:bodyPr wrap="square" rtlCol="0">
              <a:spAutoFit/>
            </a:bodyPr>
            <a:lstStyle/>
            <a:p>
              <a:r>
                <a:rPr lang="en-US" dirty="0" smtClean="0"/>
                <a:t>These techniques use the Nuclear </a:t>
              </a:r>
              <a:r>
                <a:rPr lang="en-US" dirty="0" err="1" smtClean="0"/>
                <a:t>Overhauser</a:t>
              </a:r>
              <a:r>
                <a:rPr lang="en-US" dirty="0" smtClean="0"/>
                <a:t> Effect</a:t>
              </a:r>
              <a:r>
                <a:rPr lang="en-US" baseline="30000" dirty="0" smtClean="0">
                  <a:solidFill>
                    <a:srgbClr val="FF0000"/>
                  </a:solidFill>
                </a:rPr>
                <a:t>3</a:t>
              </a:r>
              <a:r>
                <a:rPr lang="en-US" dirty="0" smtClean="0"/>
                <a:t> or NOE to examine the electronic communication between neighboring nuclei in a magnetic field.  </a:t>
              </a:r>
              <a:endParaRPr lang="en-US" dirty="0"/>
            </a:p>
          </p:txBody>
        </p:sp>
      </p:grpSp>
      <p:grpSp>
        <p:nvGrpSpPr>
          <p:cNvPr id="22" name="Group 21"/>
          <p:cNvGrpSpPr/>
          <p:nvPr/>
        </p:nvGrpSpPr>
        <p:grpSpPr>
          <a:xfrm>
            <a:off x="364066" y="4651362"/>
            <a:ext cx="8365067" cy="2138902"/>
            <a:chOff x="364066" y="4651362"/>
            <a:chExt cx="8365067" cy="2138902"/>
          </a:xfrm>
        </p:grpSpPr>
        <p:grpSp>
          <p:nvGrpSpPr>
            <p:cNvPr id="20" name="Group 19"/>
            <p:cNvGrpSpPr/>
            <p:nvPr/>
          </p:nvGrpSpPr>
          <p:grpSpPr>
            <a:xfrm>
              <a:off x="364066" y="4651362"/>
              <a:ext cx="6891867" cy="2138902"/>
              <a:chOff x="364066" y="4651362"/>
              <a:chExt cx="6891867" cy="2138902"/>
            </a:xfrm>
          </p:grpSpPr>
          <p:pic>
            <p:nvPicPr>
              <p:cNvPr id="18" name="Picture 17" descr="2DNMRprotei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066" y="4651362"/>
                <a:ext cx="3471333" cy="2138902"/>
              </a:xfrm>
              <a:prstGeom prst="rect">
                <a:avLst/>
              </a:prstGeom>
            </p:spPr>
          </p:pic>
          <p:sp>
            <p:nvSpPr>
              <p:cNvPr id="19" name="Rectangle 18"/>
              <p:cNvSpPr/>
              <p:nvPr/>
            </p:nvSpPr>
            <p:spPr>
              <a:xfrm>
                <a:off x="2683933" y="6559432"/>
                <a:ext cx="4572000" cy="230832"/>
              </a:xfrm>
              <a:prstGeom prst="rect">
                <a:avLst/>
              </a:prstGeom>
            </p:spPr>
            <p:txBody>
              <a:bodyPr>
                <a:spAutoFit/>
              </a:bodyPr>
              <a:lstStyle/>
              <a:p>
                <a:r>
                  <a:rPr lang="en-US" sz="900" dirty="0"/>
                  <a:t>http://</a:t>
                </a:r>
                <a:r>
                  <a:rPr lang="en-US" sz="900" dirty="0" err="1"/>
                  <a:t>www.ibpc.fr</a:t>
                </a:r>
                <a:r>
                  <a:rPr lang="en-US" sz="900" dirty="0"/>
                  <a:t>/UMR7099/themes/theme4/theme4-exemplesen.htm</a:t>
                </a:r>
              </a:p>
            </p:txBody>
          </p:sp>
        </p:grpSp>
        <p:sp>
          <p:nvSpPr>
            <p:cNvPr id="21" name="TextBox 20"/>
            <p:cNvSpPr txBox="1"/>
            <p:nvPr/>
          </p:nvSpPr>
          <p:spPr>
            <a:xfrm>
              <a:off x="4089399" y="4936066"/>
              <a:ext cx="4639734" cy="1200329"/>
            </a:xfrm>
            <a:prstGeom prst="rect">
              <a:avLst/>
            </a:prstGeom>
            <a:noFill/>
          </p:spPr>
          <p:txBody>
            <a:bodyPr wrap="square" rtlCol="0">
              <a:spAutoFit/>
            </a:bodyPr>
            <a:lstStyle/>
            <a:p>
              <a:r>
                <a:rPr lang="en-US" dirty="0" smtClean="0"/>
                <a:t>Data is fitted by simulation, with knowledge of the primary structure.  Cross-peaks in the spectrum can give distances and angles between nuclei.</a:t>
              </a:r>
              <a:endParaRPr lang="en-US" dirty="0"/>
            </a:p>
          </p:txBody>
        </p:sp>
      </p:grpSp>
    </p:spTree>
    <p:extLst>
      <p:ext uri="{BB962C8B-B14F-4D97-AF65-F5344CB8AC3E}">
        <p14:creationId xmlns:p14="http://schemas.microsoft.com/office/powerpoint/2010/main" val="3497908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4333" y="440267"/>
            <a:ext cx="4491134"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Chemical Exchange Saturation Transfer (CEST)</a:t>
            </a:r>
            <a:endParaRPr lang="en-US" dirty="0"/>
          </a:p>
        </p:txBody>
      </p:sp>
      <p:grpSp>
        <p:nvGrpSpPr>
          <p:cNvPr id="9" name="Group 8"/>
          <p:cNvGrpSpPr/>
          <p:nvPr/>
        </p:nvGrpSpPr>
        <p:grpSpPr>
          <a:xfrm>
            <a:off x="0" y="1024479"/>
            <a:ext cx="4055532" cy="2208217"/>
            <a:chOff x="1" y="719667"/>
            <a:chExt cx="2939171" cy="1770535"/>
          </a:xfrm>
        </p:grpSpPr>
        <p:sp>
          <p:nvSpPr>
            <p:cNvPr id="7" name="Rectangle 6"/>
            <p:cNvSpPr/>
            <p:nvPr/>
          </p:nvSpPr>
          <p:spPr>
            <a:xfrm>
              <a:off x="245532" y="2194074"/>
              <a:ext cx="2693640" cy="296128"/>
            </a:xfrm>
            <a:prstGeom prst="rect">
              <a:avLst/>
            </a:prstGeom>
          </p:spPr>
          <p:txBody>
            <a:bodyPr wrap="square">
              <a:spAutoFit/>
            </a:bodyPr>
            <a:lstStyle/>
            <a:p>
              <a:r>
                <a:rPr lang="en-US" sz="900" dirty="0"/>
                <a:t>http://</a:t>
              </a:r>
              <a:r>
                <a:rPr lang="en-US" sz="900" dirty="0" err="1"/>
                <a:t>openi.nlm.nih.gov</a:t>
              </a:r>
              <a:r>
                <a:rPr lang="en-US" sz="900" dirty="0"/>
                <a:t>/</a:t>
              </a:r>
              <a:r>
                <a:rPr lang="en-US" sz="900" dirty="0" err="1"/>
                <a:t>detailedresult.php?img</a:t>
              </a:r>
              <a:r>
                <a:rPr lang="en-US" sz="900" dirty="0"/>
                <a:t>=3086609_thnov01p0083g11&amp;req=4</a:t>
              </a:r>
            </a:p>
          </p:txBody>
        </p:sp>
        <p:pic>
          <p:nvPicPr>
            <p:cNvPr id="8" name="Picture 7" descr="CE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19667"/>
              <a:ext cx="2853266" cy="1457586"/>
            </a:xfrm>
            <a:prstGeom prst="rect">
              <a:avLst/>
            </a:prstGeom>
          </p:spPr>
        </p:pic>
      </p:grpSp>
      <p:sp>
        <p:nvSpPr>
          <p:cNvPr id="2" name="TextBox 1"/>
          <p:cNvSpPr txBox="1"/>
          <p:nvPr/>
        </p:nvSpPr>
        <p:spPr>
          <a:xfrm>
            <a:off x="350298" y="3460580"/>
            <a:ext cx="8517466" cy="2862323"/>
          </a:xfrm>
          <a:prstGeom prst="rect">
            <a:avLst/>
          </a:prstGeom>
          <a:noFill/>
        </p:spPr>
        <p:txBody>
          <a:bodyPr wrap="square" rtlCol="0">
            <a:spAutoFit/>
          </a:bodyPr>
          <a:lstStyle/>
          <a:p>
            <a:r>
              <a:rPr lang="en-US" dirty="0"/>
              <a:t>CEST is an advance in MRI technology that opens the doorway to using diamagnetic imaging agents.   In CEST (and </a:t>
            </a:r>
            <a:r>
              <a:rPr lang="en-US" dirty="0" err="1"/>
              <a:t>ParaCEST</a:t>
            </a:r>
            <a:r>
              <a:rPr lang="en-US" dirty="0"/>
              <a:t>), solvent protons</a:t>
            </a:r>
            <a:r>
              <a:rPr lang="en-US" baseline="30000" dirty="0">
                <a:solidFill>
                  <a:srgbClr val="FF0000"/>
                </a:solidFill>
              </a:rPr>
              <a:t>1</a:t>
            </a:r>
            <a:r>
              <a:rPr lang="en-US" dirty="0"/>
              <a:t> (of which there are many) can exchange with the bound solute protons of an agent.  Chemical exchange via ligand substitution reactions can carry induced magnetization along with it.  Thus the protons of an imaging agent can be magnetized and the magnetization transferred to the protons in the bulk </a:t>
            </a:r>
            <a:r>
              <a:rPr lang="en-US" dirty="0" smtClean="0"/>
              <a:t>sample.  </a:t>
            </a:r>
            <a:r>
              <a:rPr lang="en-US" dirty="0"/>
              <a:t>In </a:t>
            </a:r>
            <a:r>
              <a:rPr lang="en-US" dirty="0" err="1"/>
              <a:t>ParaCEST</a:t>
            </a:r>
            <a:r>
              <a:rPr lang="en-US" dirty="0"/>
              <a:t>, you have the added advantage of a paramagnetic shift that moves the imaging agents proton signal far up- or down-field, away from that of the bulk protons allowing cleaner saturation of the agent protons. CEST does not replace more traditional T1 and T2 agents</a:t>
            </a:r>
            <a:r>
              <a:rPr lang="en-US" baseline="30000" dirty="0">
                <a:solidFill>
                  <a:srgbClr val="FF0000"/>
                </a:solidFill>
              </a:rPr>
              <a:t>2</a:t>
            </a:r>
            <a:endParaRPr lang="en-US" dirty="0"/>
          </a:p>
          <a:p>
            <a:endParaRPr lang="en-US" dirty="0"/>
          </a:p>
        </p:txBody>
      </p:sp>
      <p:grpSp>
        <p:nvGrpSpPr>
          <p:cNvPr id="6" name="Group 5"/>
          <p:cNvGrpSpPr/>
          <p:nvPr/>
        </p:nvGrpSpPr>
        <p:grpSpPr>
          <a:xfrm>
            <a:off x="4097896" y="978986"/>
            <a:ext cx="4986867" cy="3853488"/>
            <a:chOff x="4097896" y="978986"/>
            <a:chExt cx="4986867" cy="3853488"/>
          </a:xfrm>
        </p:grpSpPr>
        <p:pic>
          <p:nvPicPr>
            <p:cNvPr id="5" name="Picture 4" descr="CEST animatio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7896" y="978986"/>
              <a:ext cx="4986867" cy="3853488"/>
            </a:xfrm>
            <a:prstGeom prst="rect">
              <a:avLst/>
            </a:prstGeom>
          </p:spPr>
        </p:pic>
        <p:sp>
          <p:nvSpPr>
            <p:cNvPr id="3" name="TextBox 2"/>
            <p:cNvSpPr txBox="1"/>
            <p:nvPr/>
          </p:nvSpPr>
          <p:spPr>
            <a:xfrm>
              <a:off x="8746065" y="4351867"/>
              <a:ext cx="279430" cy="230832"/>
            </a:xfrm>
            <a:prstGeom prst="rect">
              <a:avLst/>
            </a:prstGeom>
            <a:noFill/>
          </p:spPr>
          <p:txBody>
            <a:bodyPr wrap="square" rtlCol="0">
              <a:spAutoFit/>
            </a:bodyPr>
            <a:lstStyle/>
            <a:p>
              <a:r>
                <a:rPr lang="en-US" sz="900" dirty="0">
                  <a:solidFill>
                    <a:srgbClr val="FF0000"/>
                  </a:solidFill>
                </a:rPr>
                <a:t>3</a:t>
              </a:r>
              <a:endParaRPr lang="en-US" sz="900" dirty="0">
                <a:solidFill>
                  <a:srgbClr val="FF0000"/>
                </a:solidFill>
              </a:endParaRPr>
            </a:p>
          </p:txBody>
        </p:sp>
      </p:grpSp>
      <p:grpSp>
        <p:nvGrpSpPr>
          <p:cNvPr id="14" name="Group 13"/>
          <p:cNvGrpSpPr/>
          <p:nvPr/>
        </p:nvGrpSpPr>
        <p:grpSpPr>
          <a:xfrm>
            <a:off x="406400" y="4528711"/>
            <a:ext cx="8517466" cy="2308324"/>
            <a:chOff x="406400" y="4528711"/>
            <a:chExt cx="8517466" cy="2308324"/>
          </a:xfrm>
        </p:grpSpPr>
        <p:grpSp>
          <p:nvGrpSpPr>
            <p:cNvPr id="12" name="Group 11"/>
            <p:cNvGrpSpPr/>
            <p:nvPr/>
          </p:nvGrpSpPr>
          <p:grpSpPr>
            <a:xfrm>
              <a:off x="406400" y="4528711"/>
              <a:ext cx="8517466" cy="2308324"/>
              <a:chOff x="406400" y="4528711"/>
              <a:chExt cx="8517466" cy="2308324"/>
            </a:xfrm>
          </p:grpSpPr>
          <p:pic>
            <p:nvPicPr>
              <p:cNvPr id="10" name="Picture 9" descr="CEST agen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400" y="4866341"/>
                <a:ext cx="3339031" cy="1397000"/>
              </a:xfrm>
              <a:prstGeom prst="rect">
                <a:avLst/>
              </a:prstGeom>
            </p:spPr>
          </p:pic>
          <p:sp>
            <p:nvSpPr>
              <p:cNvPr id="11" name="Rectangle 10"/>
              <p:cNvSpPr/>
              <p:nvPr/>
            </p:nvSpPr>
            <p:spPr>
              <a:xfrm>
                <a:off x="4351866" y="4528711"/>
                <a:ext cx="4572000" cy="2308324"/>
              </a:xfrm>
              <a:prstGeom prst="rect">
                <a:avLst/>
              </a:prstGeom>
            </p:spPr>
            <p:txBody>
              <a:bodyPr>
                <a:spAutoFit/>
              </a:bodyPr>
              <a:lstStyle/>
              <a:p>
                <a:r>
                  <a:rPr lang="en-US" dirty="0"/>
                  <a:t>The design of CEST agents is a beautiful problem in classical coordination chemistry.  Many factors must be </a:t>
                </a:r>
                <a:r>
                  <a:rPr lang="en-US" dirty="0" smtClean="0"/>
                  <a:t>considered.</a:t>
                </a:r>
              </a:p>
              <a:p>
                <a:pPr marL="285750" indent="-285750">
                  <a:buFont typeface="Arial"/>
                  <a:buChar char="•"/>
                </a:pPr>
                <a:r>
                  <a:rPr lang="en-US" dirty="0" smtClean="0"/>
                  <a:t>Complex </a:t>
                </a:r>
                <a:r>
                  <a:rPr lang="en-US" dirty="0"/>
                  <a:t>dissociation (for toxicity); </a:t>
                </a:r>
                <a:r>
                  <a:rPr lang="en-US" dirty="0" smtClean="0"/>
                  <a:t>K</a:t>
                </a:r>
                <a:r>
                  <a:rPr lang="en-US" baseline="-25000" dirty="0" smtClean="0"/>
                  <a:t>D</a:t>
                </a:r>
                <a:r>
                  <a:rPr lang="en-US" baseline="30000" dirty="0" smtClean="0">
                    <a:solidFill>
                      <a:srgbClr val="FF0000"/>
                    </a:solidFill>
                  </a:rPr>
                  <a:t>4</a:t>
                </a:r>
                <a:endParaRPr lang="en-US" baseline="30000" dirty="0" smtClean="0">
                  <a:solidFill>
                    <a:srgbClr val="FF0000"/>
                  </a:solidFill>
                </a:endParaRPr>
              </a:p>
              <a:p>
                <a:pPr marL="285750" indent="-285750">
                  <a:buFont typeface="Arial"/>
                  <a:buChar char="•"/>
                </a:pPr>
                <a:r>
                  <a:rPr lang="en-US" dirty="0"/>
                  <a:t>Number of Bound water </a:t>
                </a:r>
                <a:r>
                  <a:rPr lang="en-US" dirty="0" smtClean="0"/>
                  <a:t>ligands</a:t>
                </a:r>
                <a:r>
                  <a:rPr lang="en-US" baseline="30000" dirty="0" smtClean="0">
                    <a:solidFill>
                      <a:srgbClr val="FF0000"/>
                    </a:solidFill>
                  </a:rPr>
                  <a:t>5</a:t>
                </a:r>
                <a:r>
                  <a:rPr lang="en-US" dirty="0" smtClean="0"/>
                  <a:t> </a:t>
                </a:r>
                <a:endParaRPr lang="en-US" dirty="0"/>
              </a:p>
              <a:p>
                <a:pPr marL="285750" indent="-285750">
                  <a:buFont typeface="Arial"/>
                  <a:buChar char="•"/>
                </a:pPr>
                <a:r>
                  <a:rPr lang="en-US" dirty="0" smtClean="0"/>
                  <a:t>Exchange </a:t>
                </a:r>
                <a:r>
                  <a:rPr lang="en-US" dirty="0"/>
                  <a:t>kinetics of water </a:t>
                </a:r>
                <a:r>
                  <a:rPr lang="en-US" dirty="0" smtClean="0"/>
                  <a:t>ligands</a:t>
                </a:r>
                <a:r>
                  <a:rPr lang="en-US" baseline="30000" dirty="0" smtClean="0">
                    <a:solidFill>
                      <a:srgbClr val="FF0000"/>
                    </a:solidFill>
                  </a:rPr>
                  <a:t>6</a:t>
                </a:r>
                <a:endParaRPr lang="en-US" baseline="30000" dirty="0">
                  <a:solidFill>
                    <a:srgbClr val="FF0000"/>
                  </a:solidFill>
                </a:endParaRPr>
              </a:p>
              <a:p>
                <a:pPr marL="285750" indent="-285750">
                  <a:buFont typeface="Arial"/>
                  <a:buChar char="•"/>
                </a:pPr>
                <a:r>
                  <a:rPr lang="en-US" dirty="0" smtClean="0"/>
                  <a:t>Permeability </a:t>
                </a:r>
                <a:r>
                  <a:rPr lang="en-US" dirty="0"/>
                  <a:t>in </a:t>
                </a:r>
                <a:r>
                  <a:rPr lang="en-US" dirty="0" smtClean="0"/>
                  <a:t>tissue</a:t>
                </a:r>
                <a:r>
                  <a:rPr lang="en-US" baseline="30000" dirty="0" smtClean="0">
                    <a:solidFill>
                      <a:srgbClr val="FF0000"/>
                    </a:solidFill>
                  </a:rPr>
                  <a:t>7</a:t>
                </a:r>
                <a:endParaRPr lang="en-US" baseline="30000" dirty="0">
                  <a:solidFill>
                    <a:srgbClr val="FF0000"/>
                  </a:solidFill>
                </a:endParaRPr>
              </a:p>
              <a:p>
                <a:endParaRPr lang="en-US" dirty="0"/>
              </a:p>
            </p:txBody>
          </p:sp>
        </p:grpSp>
        <p:sp>
          <p:nvSpPr>
            <p:cNvPr id="13" name="Rectangle 12"/>
            <p:cNvSpPr/>
            <p:nvPr/>
          </p:nvSpPr>
          <p:spPr>
            <a:xfrm>
              <a:off x="406400" y="6270376"/>
              <a:ext cx="3530598" cy="230832"/>
            </a:xfrm>
            <a:prstGeom prst="rect">
              <a:avLst/>
            </a:prstGeom>
          </p:spPr>
          <p:txBody>
            <a:bodyPr wrap="square">
              <a:spAutoFit/>
            </a:bodyPr>
            <a:lstStyle/>
            <a:p>
              <a:r>
                <a:rPr lang="en-US" sz="900" dirty="0"/>
                <a:t>http://</a:t>
              </a:r>
              <a:r>
                <a:rPr lang="en-US" sz="900" dirty="0" err="1"/>
                <a:t>www.google.com</a:t>
              </a:r>
              <a:r>
                <a:rPr lang="en-US" sz="900" dirty="0"/>
                <a:t>/patents/WO2009060403A2?cl=en</a:t>
              </a:r>
            </a:p>
          </p:txBody>
        </p:sp>
      </p:grpSp>
    </p:spTree>
    <p:extLst>
      <p:ext uri="{BB962C8B-B14F-4D97-AF65-F5344CB8AC3E}">
        <p14:creationId xmlns:p14="http://schemas.microsoft.com/office/powerpoint/2010/main" val="1789308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8350" y="-61977"/>
            <a:ext cx="5939561" cy="1899334"/>
            <a:chOff x="128350" y="-61977"/>
            <a:chExt cx="5939561" cy="1899334"/>
          </a:xfrm>
        </p:grpSpPr>
        <p:sp>
          <p:nvSpPr>
            <p:cNvPr id="4" name="TextBox 3"/>
            <p:cNvSpPr txBox="1"/>
            <p:nvPr/>
          </p:nvSpPr>
          <p:spPr>
            <a:xfrm>
              <a:off x="2695323" y="416528"/>
              <a:ext cx="3372588"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Electron Paramagnetic Resonance</a:t>
              </a:r>
              <a:endParaRPr lang="en-US" dirty="0"/>
            </a:p>
          </p:txBody>
        </p:sp>
        <p:pic>
          <p:nvPicPr>
            <p:cNvPr id="5"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50" y="-61977"/>
              <a:ext cx="2026558" cy="189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nvGrpSpPr>
          <p:cNvPr id="11" name="Group 10"/>
          <p:cNvGrpSpPr/>
          <p:nvPr/>
        </p:nvGrpSpPr>
        <p:grpSpPr>
          <a:xfrm>
            <a:off x="2593995" y="1020003"/>
            <a:ext cx="6133716" cy="2332053"/>
            <a:chOff x="2593995" y="1020003"/>
            <a:chExt cx="6133716" cy="2332053"/>
          </a:xfrm>
        </p:grpSpPr>
        <p:sp>
          <p:nvSpPr>
            <p:cNvPr id="6" name="TextBox 5"/>
            <p:cNvSpPr txBox="1"/>
            <p:nvPr/>
          </p:nvSpPr>
          <p:spPr>
            <a:xfrm>
              <a:off x="2593995" y="1020003"/>
              <a:ext cx="6133716" cy="646331"/>
            </a:xfrm>
            <a:prstGeom prst="rect">
              <a:avLst/>
            </a:prstGeom>
            <a:noFill/>
          </p:spPr>
          <p:txBody>
            <a:bodyPr wrap="square" rtlCol="0">
              <a:spAutoFit/>
            </a:bodyPr>
            <a:lstStyle/>
            <a:p>
              <a:r>
                <a:rPr lang="en-US" dirty="0" smtClean="0"/>
                <a:t>Magnetic radiation is applied to a sample to induce an electron spin “flip”</a:t>
              </a:r>
              <a:r>
                <a:rPr lang="en-US" baseline="30000" dirty="0" smtClean="0"/>
                <a:t>1</a:t>
              </a:r>
              <a:endParaRPr lang="en-US" baseline="30000" dirty="0"/>
            </a:p>
          </p:txBody>
        </p:sp>
        <p:grpSp>
          <p:nvGrpSpPr>
            <p:cNvPr id="9" name="Group 8"/>
            <p:cNvGrpSpPr/>
            <p:nvPr/>
          </p:nvGrpSpPr>
          <p:grpSpPr>
            <a:xfrm>
              <a:off x="3865677" y="1533130"/>
              <a:ext cx="3253259" cy="1818926"/>
              <a:chOff x="3865677" y="1533130"/>
              <a:chExt cx="3253259" cy="1818926"/>
            </a:xfrm>
          </p:grpSpPr>
          <p:pic>
            <p:nvPicPr>
              <p:cNvPr id="7" name="Picture 6" descr="spinandsplitt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486" y="1533130"/>
                <a:ext cx="3058450" cy="1486349"/>
              </a:xfrm>
              <a:prstGeom prst="rect">
                <a:avLst/>
              </a:prstGeom>
            </p:spPr>
          </p:pic>
          <p:sp>
            <p:nvSpPr>
              <p:cNvPr id="8" name="Rectangle 7"/>
              <p:cNvSpPr/>
              <p:nvPr/>
            </p:nvSpPr>
            <p:spPr>
              <a:xfrm>
                <a:off x="3865677" y="3105835"/>
                <a:ext cx="3253259" cy="246221"/>
              </a:xfrm>
              <a:prstGeom prst="rect">
                <a:avLst/>
              </a:prstGeom>
            </p:spPr>
            <p:txBody>
              <a:bodyPr wrap="square">
                <a:spAutoFit/>
              </a:bodyPr>
              <a:lstStyle/>
              <a:p>
                <a:r>
                  <a:rPr lang="en-US" sz="1000" dirty="0" smtClean="0"/>
                  <a:t>http://</a:t>
                </a:r>
                <a:r>
                  <a:rPr lang="en-US" sz="1000" dirty="0" err="1" smtClean="0"/>
                  <a:t>www.st-andrews.ac.uk</a:t>
                </a:r>
                <a:r>
                  <a:rPr lang="en-US" sz="1000" dirty="0" smtClean="0"/>
                  <a:t>/~</a:t>
                </a:r>
                <a:r>
                  <a:rPr lang="en-US" sz="1000" dirty="0" err="1" smtClean="0"/>
                  <a:t>mmwave</a:t>
                </a:r>
                <a:r>
                  <a:rPr lang="en-US" sz="1000" dirty="0" smtClean="0"/>
                  <a:t>/</a:t>
                </a:r>
                <a:r>
                  <a:rPr lang="en-US" sz="1000" dirty="0" err="1" smtClean="0"/>
                  <a:t>epr</a:t>
                </a:r>
                <a:r>
                  <a:rPr lang="en-US" sz="1000" dirty="0" smtClean="0"/>
                  <a:t>/what-is-</a:t>
                </a:r>
                <a:r>
                  <a:rPr lang="en-US" sz="1000" dirty="0" err="1" smtClean="0"/>
                  <a:t>epr</a:t>
                </a:r>
                <a:r>
                  <a:rPr lang="en-US" sz="1000" dirty="0" smtClean="0"/>
                  <a:t>/</a:t>
                </a:r>
                <a:endParaRPr lang="en-US" sz="1000" dirty="0"/>
              </a:p>
            </p:txBody>
          </p:sp>
        </p:grpSp>
      </p:grpSp>
      <p:pic>
        <p:nvPicPr>
          <p:cNvPr id="12" name="Picture 11" descr="spinandsplitt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50" y="1935898"/>
            <a:ext cx="2076779" cy="1009276"/>
          </a:xfrm>
          <a:prstGeom prst="rect">
            <a:avLst/>
          </a:prstGeom>
        </p:spPr>
      </p:pic>
      <p:grpSp>
        <p:nvGrpSpPr>
          <p:cNvPr id="15" name="Group 14"/>
          <p:cNvGrpSpPr/>
          <p:nvPr/>
        </p:nvGrpSpPr>
        <p:grpSpPr>
          <a:xfrm>
            <a:off x="2593995" y="1666334"/>
            <a:ext cx="6133716" cy="3087029"/>
            <a:chOff x="2593995" y="3701733"/>
            <a:chExt cx="6133716" cy="3087029"/>
          </a:xfrm>
        </p:grpSpPr>
        <p:pic>
          <p:nvPicPr>
            <p:cNvPr id="13" name="Picture 12" descr="is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9843" y="4713523"/>
              <a:ext cx="2766985" cy="2075239"/>
            </a:xfrm>
            <a:prstGeom prst="rect">
              <a:avLst/>
            </a:prstGeom>
          </p:spPr>
        </p:pic>
        <p:sp>
          <p:nvSpPr>
            <p:cNvPr id="14" name="TextBox 13"/>
            <p:cNvSpPr txBox="1"/>
            <p:nvPr/>
          </p:nvSpPr>
          <p:spPr>
            <a:xfrm>
              <a:off x="2593995" y="3701733"/>
              <a:ext cx="6133716" cy="1200329"/>
            </a:xfrm>
            <a:prstGeom prst="rect">
              <a:avLst/>
            </a:prstGeom>
            <a:noFill/>
          </p:spPr>
          <p:txBody>
            <a:bodyPr wrap="square" rtlCol="0">
              <a:spAutoFit/>
            </a:bodyPr>
            <a:lstStyle/>
            <a:p>
              <a:r>
                <a:rPr lang="en-US" dirty="0" smtClean="0"/>
                <a:t>When the energy of the field matches the energy of the transition, the energy is absorbed and a spin flip occurs.  The g value is characteristic of the system. This is an absorbance, but EPR data is typically displayed as a derivative plot.  </a:t>
              </a:r>
              <a:endParaRPr lang="en-US" dirty="0"/>
            </a:p>
          </p:txBody>
        </p:sp>
      </p:grpSp>
      <p:grpSp>
        <p:nvGrpSpPr>
          <p:cNvPr id="20" name="Group 19"/>
          <p:cNvGrpSpPr/>
          <p:nvPr/>
        </p:nvGrpSpPr>
        <p:grpSpPr>
          <a:xfrm>
            <a:off x="324250" y="3019479"/>
            <a:ext cx="1557915" cy="1306936"/>
            <a:chOff x="1621247" y="3961777"/>
            <a:chExt cx="1557915" cy="1306936"/>
          </a:xfrm>
        </p:grpSpPr>
        <p:pic>
          <p:nvPicPr>
            <p:cNvPr id="18" name="Picture 17" descr="is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247" y="4100277"/>
              <a:ext cx="1557915" cy="1168436"/>
            </a:xfrm>
            <a:prstGeom prst="rect">
              <a:avLst/>
            </a:prstGeom>
          </p:spPr>
        </p:pic>
        <p:sp>
          <p:nvSpPr>
            <p:cNvPr id="19" name="TextBox 18"/>
            <p:cNvSpPr txBox="1"/>
            <p:nvPr/>
          </p:nvSpPr>
          <p:spPr>
            <a:xfrm>
              <a:off x="1688799" y="3961777"/>
              <a:ext cx="1454244" cy="276999"/>
            </a:xfrm>
            <a:prstGeom prst="rect">
              <a:avLst/>
            </a:prstGeom>
            <a:noFill/>
          </p:spPr>
          <p:txBody>
            <a:bodyPr wrap="none" rtlCol="0">
              <a:spAutoFit/>
            </a:bodyPr>
            <a:lstStyle/>
            <a:p>
              <a:r>
                <a:rPr lang="en-US" sz="1200" dirty="0" smtClean="0"/>
                <a:t>Isotropic, </a:t>
              </a:r>
              <a:r>
                <a:rPr lang="en-US" sz="1200" dirty="0" err="1" smtClean="0"/>
                <a:t>g</a:t>
              </a:r>
              <a:r>
                <a:rPr lang="en-US" sz="1200" baseline="-25000" dirty="0" err="1" smtClean="0"/>
                <a:t>x</a:t>
              </a:r>
              <a:r>
                <a:rPr lang="en-US" sz="1200" dirty="0" smtClean="0"/>
                <a:t>=</a:t>
              </a:r>
              <a:r>
                <a:rPr lang="en-US" sz="1200" dirty="0" err="1" smtClean="0"/>
                <a:t>g</a:t>
              </a:r>
              <a:r>
                <a:rPr lang="en-US" sz="1200" baseline="-25000" dirty="0" err="1" smtClean="0"/>
                <a:t>y</a:t>
              </a:r>
              <a:r>
                <a:rPr lang="en-US" sz="1200" dirty="0" smtClean="0"/>
                <a:t>=g</a:t>
              </a:r>
              <a:r>
                <a:rPr lang="en-US" sz="1200" baseline="-25000" dirty="0" smtClean="0"/>
                <a:t>z</a:t>
              </a:r>
              <a:r>
                <a:rPr lang="en-US" sz="1200" baseline="30000" dirty="0" smtClean="0"/>
                <a:t>2</a:t>
              </a:r>
              <a:endParaRPr lang="en-US" sz="1200" baseline="30000" dirty="0"/>
            </a:p>
          </p:txBody>
        </p:sp>
      </p:grpSp>
      <p:grpSp>
        <p:nvGrpSpPr>
          <p:cNvPr id="25" name="Group 24"/>
          <p:cNvGrpSpPr/>
          <p:nvPr/>
        </p:nvGrpSpPr>
        <p:grpSpPr>
          <a:xfrm>
            <a:off x="1595148" y="2231793"/>
            <a:ext cx="6724633" cy="4189243"/>
            <a:chOff x="1616178" y="2248945"/>
            <a:chExt cx="6724633" cy="4189243"/>
          </a:xfrm>
        </p:grpSpPr>
        <p:pic>
          <p:nvPicPr>
            <p:cNvPr id="22" name="Picture 21" descr="axi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6178" y="3932223"/>
              <a:ext cx="3341287" cy="2505965"/>
            </a:xfrm>
            <a:prstGeom prst="rect">
              <a:avLst/>
            </a:prstGeom>
          </p:spPr>
        </p:pic>
        <p:sp>
          <p:nvSpPr>
            <p:cNvPr id="23" name="TextBox 22"/>
            <p:cNvSpPr txBox="1"/>
            <p:nvPr/>
          </p:nvSpPr>
          <p:spPr>
            <a:xfrm>
              <a:off x="2401011" y="2248945"/>
              <a:ext cx="5939800" cy="1754327"/>
            </a:xfrm>
            <a:prstGeom prst="rect">
              <a:avLst/>
            </a:prstGeom>
            <a:noFill/>
          </p:spPr>
          <p:txBody>
            <a:bodyPr wrap="square" rtlCol="0">
              <a:spAutoFit/>
            </a:bodyPr>
            <a:lstStyle/>
            <a:p>
              <a:r>
                <a:rPr lang="en-US" dirty="0" smtClean="0"/>
                <a:t>Recall that every atom surrounding the unpaired spin has moving electrons; moving electrons=current, and where there is a current there is a magnetic field.  These small magnets add and subtract from the field of the instrument to affect the g value.</a:t>
              </a:r>
              <a:r>
                <a:rPr lang="en-US" baseline="30000" dirty="0" smtClean="0"/>
                <a:t>3</a:t>
              </a:r>
              <a:r>
                <a:rPr lang="en-US" dirty="0" smtClean="0"/>
                <a:t>If the environment surrounding the unpaired spin is asymmetric, the signal is split.</a:t>
              </a:r>
              <a:endParaRPr lang="en-US" dirty="0"/>
            </a:p>
          </p:txBody>
        </p:sp>
        <p:pic>
          <p:nvPicPr>
            <p:cNvPr id="24" name="Picture 23" descr="rhombic.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7465" y="3932223"/>
              <a:ext cx="3267676" cy="2450757"/>
            </a:xfrm>
            <a:prstGeom prst="rect">
              <a:avLst/>
            </a:prstGeom>
          </p:spPr>
        </p:pic>
      </p:grpSp>
      <p:grpSp>
        <p:nvGrpSpPr>
          <p:cNvPr id="32" name="Group 31"/>
          <p:cNvGrpSpPr/>
          <p:nvPr/>
        </p:nvGrpSpPr>
        <p:grpSpPr>
          <a:xfrm>
            <a:off x="223778" y="5334390"/>
            <a:ext cx="1487876" cy="1344219"/>
            <a:chOff x="223778" y="5334390"/>
            <a:chExt cx="1487876" cy="1344219"/>
          </a:xfrm>
        </p:grpSpPr>
        <p:sp>
          <p:nvSpPr>
            <p:cNvPr id="27" name="TextBox 26"/>
            <p:cNvSpPr txBox="1"/>
            <p:nvPr/>
          </p:nvSpPr>
          <p:spPr>
            <a:xfrm>
              <a:off x="324250" y="5334390"/>
              <a:ext cx="1278786" cy="261610"/>
            </a:xfrm>
            <a:prstGeom prst="rect">
              <a:avLst/>
            </a:prstGeom>
            <a:noFill/>
          </p:spPr>
          <p:txBody>
            <a:bodyPr wrap="none" rtlCol="0">
              <a:spAutoFit/>
            </a:bodyPr>
            <a:lstStyle/>
            <a:p>
              <a:r>
                <a:rPr lang="en-US" sz="1100" dirty="0" smtClean="0"/>
                <a:t>Rhombic, g</a:t>
              </a:r>
              <a:r>
                <a:rPr lang="en-US" sz="1100" baseline="-25000" dirty="0" smtClean="0"/>
                <a:t>x</a:t>
              </a:r>
              <a:r>
                <a:rPr lang="en-US" sz="1100" dirty="0" smtClean="0"/>
                <a:t>≠g</a:t>
              </a:r>
              <a:r>
                <a:rPr lang="en-US" sz="1100" baseline="-25000" dirty="0" smtClean="0"/>
                <a:t>y</a:t>
              </a:r>
              <a:r>
                <a:rPr lang="en-US" sz="1100" dirty="0" smtClean="0"/>
                <a:t>≠g</a:t>
              </a:r>
              <a:r>
                <a:rPr lang="en-US" sz="1100" baseline="-25000" dirty="0" smtClean="0"/>
                <a:t>z</a:t>
              </a:r>
              <a:r>
                <a:rPr lang="en-US" sz="1100" baseline="30000" dirty="0" smtClean="0"/>
                <a:t>5</a:t>
              </a:r>
              <a:endParaRPr lang="en-US" sz="1100" baseline="30000" dirty="0"/>
            </a:p>
          </p:txBody>
        </p:sp>
        <p:pic>
          <p:nvPicPr>
            <p:cNvPr id="29" name="Picture 28" descr="rhombic.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778" y="5562702"/>
              <a:ext cx="1487876" cy="1115907"/>
            </a:xfrm>
            <a:prstGeom prst="rect">
              <a:avLst/>
            </a:prstGeom>
          </p:spPr>
        </p:pic>
      </p:grpSp>
      <p:grpSp>
        <p:nvGrpSpPr>
          <p:cNvPr id="31" name="Group 30"/>
          <p:cNvGrpSpPr/>
          <p:nvPr/>
        </p:nvGrpSpPr>
        <p:grpSpPr>
          <a:xfrm>
            <a:off x="429694" y="4213102"/>
            <a:ext cx="1275525" cy="1125327"/>
            <a:chOff x="429694" y="4213102"/>
            <a:chExt cx="1275525" cy="1125327"/>
          </a:xfrm>
        </p:grpSpPr>
        <p:pic>
          <p:nvPicPr>
            <p:cNvPr id="26" name="Picture 25" descr="axi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694" y="4441711"/>
              <a:ext cx="1275525" cy="896718"/>
            </a:xfrm>
            <a:prstGeom prst="rect">
              <a:avLst/>
            </a:prstGeom>
          </p:spPr>
        </p:pic>
        <p:sp>
          <p:nvSpPr>
            <p:cNvPr id="30" name="TextBox 29"/>
            <p:cNvSpPr txBox="1"/>
            <p:nvPr/>
          </p:nvSpPr>
          <p:spPr>
            <a:xfrm>
              <a:off x="569609" y="4213102"/>
              <a:ext cx="1034610" cy="538609"/>
            </a:xfrm>
            <a:prstGeom prst="rect">
              <a:avLst/>
            </a:prstGeom>
            <a:noFill/>
          </p:spPr>
          <p:txBody>
            <a:bodyPr wrap="none" rtlCol="0">
              <a:spAutoFit/>
            </a:bodyPr>
            <a:lstStyle/>
            <a:p>
              <a:r>
                <a:rPr lang="en-US" sz="1100" dirty="0" smtClean="0"/>
                <a:t>Axial, </a:t>
              </a:r>
              <a:r>
                <a:rPr lang="en-US" sz="1100" dirty="0" err="1" smtClean="0"/>
                <a:t>g</a:t>
              </a:r>
              <a:r>
                <a:rPr lang="en-US" sz="1100" baseline="-25000" dirty="0" err="1" smtClean="0"/>
                <a:t>x</a:t>
              </a:r>
              <a:r>
                <a:rPr lang="en-US" sz="1100" dirty="0"/>
                <a:t>=</a:t>
              </a:r>
              <a:r>
                <a:rPr lang="en-US" sz="1100" dirty="0" smtClean="0"/>
                <a:t>g</a:t>
              </a:r>
              <a:r>
                <a:rPr lang="en-US" sz="1100" baseline="-25000" dirty="0" smtClean="0"/>
                <a:t>y</a:t>
              </a:r>
              <a:r>
                <a:rPr lang="en-US" sz="1100" dirty="0" smtClean="0"/>
                <a:t>≠g</a:t>
              </a:r>
              <a:r>
                <a:rPr lang="en-US" sz="1100" baseline="-25000" dirty="0" smtClean="0"/>
                <a:t>z</a:t>
              </a:r>
              <a:r>
                <a:rPr lang="en-US" sz="1100" baseline="30000" dirty="0" smtClean="0"/>
                <a:t>4</a:t>
              </a:r>
            </a:p>
            <a:p>
              <a:endParaRPr lang="en-US" dirty="0"/>
            </a:p>
          </p:txBody>
        </p:sp>
      </p:grpSp>
      <p:grpSp>
        <p:nvGrpSpPr>
          <p:cNvPr id="39" name="Group 38"/>
          <p:cNvGrpSpPr/>
          <p:nvPr/>
        </p:nvGrpSpPr>
        <p:grpSpPr>
          <a:xfrm>
            <a:off x="2421467" y="838200"/>
            <a:ext cx="5698066" cy="4919134"/>
            <a:chOff x="2421467" y="838200"/>
            <a:chExt cx="5698066" cy="4919134"/>
          </a:xfrm>
        </p:grpSpPr>
        <p:sp>
          <p:nvSpPr>
            <p:cNvPr id="40" name="TextBox 39"/>
            <p:cNvSpPr txBox="1"/>
            <p:nvPr/>
          </p:nvSpPr>
          <p:spPr>
            <a:xfrm>
              <a:off x="2421467" y="838200"/>
              <a:ext cx="5698066" cy="2031325"/>
            </a:xfrm>
            <a:prstGeom prst="rect">
              <a:avLst/>
            </a:prstGeom>
            <a:noFill/>
          </p:spPr>
          <p:txBody>
            <a:bodyPr wrap="square" rtlCol="0">
              <a:spAutoFit/>
            </a:bodyPr>
            <a:lstStyle/>
            <a:p>
              <a:r>
                <a:rPr lang="en-US" dirty="0" smtClean="0"/>
                <a:t>When the nuclei in the neighborhood of the unpaired spins have I≠1/2, this sets up electron-nuclear hyperfine coupling, splitting the EPR signal even further into 2I+1 signals.</a:t>
              </a:r>
              <a:r>
                <a:rPr lang="en-US" baseline="30000" dirty="0" smtClean="0"/>
                <a:t>6  </a:t>
              </a:r>
              <a:r>
                <a:rPr lang="en-US" dirty="0" smtClean="0"/>
                <a:t>This can often be helpful in diagnosing the atoms involved in a paramagnetic center.  For, example since, copper has I=3/2, a signal with four hyperfine lines screams “copper” in an EPR spectrum.</a:t>
              </a:r>
              <a:endParaRPr lang="en-US" dirty="0"/>
            </a:p>
          </p:txBody>
        </p:sp>
        <p:pic>
          <p:nvPicPr>
            <p:cNvPr id="41" name="Picture 40" descr="hyperfine w EP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7332" y="2810934"/>
              <a:ext cx="3928533" cy="2946400"/>
            </a:xfrm>
            <a:prstGeom prst="rect">
              <a:avLst/>
            </a:prstGeom>
          </p:spPr>
        </p:pic>
      </p:grpSp>
    </p:spTree>
    <p:extLst>
      <p:ext uri="{BB962C8B-B14F-4D97-AF65-F5344CB8AC3E}">
        <p14:creationId xmlns:p14="http://schemas.microsoft.com/office/powerpoint/2010/main" val="2846064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5096</TotalTime>
  <Words>3572</Words>
  <Application>Microsoft Macintosh PowerPoint</Application>
  <PresentationFormat>On-screen Show (4:3)</PresentationFormat>
  <Paragraphs>133</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5(or 6)* slides about Biophysical Techniques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Michigan- Dearborn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Smith</dc:creator>
  <cp:lastModifiedBy>Sheila Smith</cp:lastModifiedBy>
  <cp:revision>166</cp:revision>
  <dcterms:created xsi:type="dcterms:W3CDTF">2014-07-07T15:36:53Z</dcterms:created>
  <dcterms:modified xsi:type="dcterms:W3CDTF">2014-07-12T18:10:52Z</dcterms:modified>
</cp:coreProperties>
</file>