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4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8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8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2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9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6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7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7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0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A5787-74C8-4471-B088-BAEEC3B054AE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51062-8793-4502-9460-AB738DCE8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3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5-ish Slides About Bridging Hydrides and [Cr(CO)</a:t>
            </a:r>
            <a:r>
              <a:rPr lang="en-US" sz="4000" baseline="-25000" dirty="0" smtClean="0"/>
              <a:t>5</a:t>
            </a:r>
            <a:r>
              <a:rPr lang="en-US" sz="4000" dirty="0" smtClean="0"/>
              <a:t>HCr(CO)</a:t>
            </a:r>
            <a:r>
              <a:rPr lang="en-US" sz="4000" baseline="-25000" dirty="0" smtClean="0"/>
              <a:t>5</a:t>
            </a:r>
            <a:r>
              <a:rPr lang="en-US" sz="4000" dirty="0" smtClean="0"/>
              <a:t>]</a:t>
            </a:r>
            <a:r>
              <a:rPr lang="en-US" sz="4000" baseline="30000" dirty="0" smtClean="0"/>
              <a:t>-1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Kyle A Grice</a:t>
            </a:r>
          </a:p>
          <a:p>
            <a:r>
              <a:rPr lang="en-US" dirty="0" smtClean="0"/>
              <a:t>DePaul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1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Bridging </a:t>
            </a:r>
            <a:r>
              <a:rPr lang="en-US" sz="3600" dirty="0"/>
              <a:t>H</a:t>
            </a:r>
            <a:r>
              <a:rPr lang="en-US" sz="3600" dirty="0" smtClean="0"/>
              <a:t>ydrides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M-H-M interactions are </a:t>
            </a:r>
            <a:r>
              <a:rPr lang="en-US" sz="2400" b="1" dirty="0" smtClean="0"/>
              <a:t>3-center-2 electron </a:t>
            </a:r>
            <a:r>
              <a:rPr lang="en-US" sz="2400" dirty="0" smtClean="0"/>
              <a:t>interactions. </a:t>
            </a:r>
          </a:p>
          <a:p>
            <a:endParaRPr lang="en-US" sz="2400" dirty="0"/>
          </a:p>
          <a:p>
            <a:r>
              <a:rPr lang="en-US" sz="2400" dirty="0" smtClean="0"/>
              <a:t>Formally, you can think of it as sharing 1 electron to each metal. (In the ionic counting method, hydride is a 2e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 donor)</a:t>
            </a:r>
          </a:p>
          <a:p>
            <a:endParaRPr lang="en-US" sz="2400" dirty="0"/>
          </a:p>
          <a:p>
            <a:r>
              <a:rPr lang="en-US" sz="2400" dirty="0" smtClean="0"/>
              <a:t>Commonly seen in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 (</a:t>
            </a:r>
            <a:r>
              <a:rPr lang="en-US" sz="2400" dirty="0" err="1" smtClean="0"/>
              <a:t>diborane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The bridging interaction stabilizes reactive fragments by donating some electron density from the hydride to a metal that really wants another ligand. </a:t>
            </a:r>
          </a:p>
          <a:p>
            <a:endParaRPr lang="en-US" sz="2400" dirty="0"/>
          </a:p>
          <a:p>
            <a:r>
              <a:rPr lang="en-US" sz="2400" dirty="0" smtClean="0"/>
              <a:t>Fundamentally, MO theory is the best way to see why the bridging interaction is stabilizing. </a:t>
            </a:r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430907"/>
              </p:ext>
            </p:extLst>
          </p:nvPr>
        </p:nvGraphicFramePr>
        <p:xfrm>
          <a:off x="5638800" y="3124200"/>
          <a:ext cx="16947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S ChemDraw Drawing" r:id="rId3" imgW="1157776" imgH="467525" progId="ChemDraw.Document.6.0">
                  <p:embed/>
                </p:oleObj>
              </mc:Choice>
              <mc:Fallback>
                <p:oleObj name="CS ChemDraw Drawing" r:id="rId3" imgW="1157776" imgH="46752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3124200"/>
                        <a:ext cx="1694737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075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[Cr(CO)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HCr(CO)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]</a:t>
            </a:r>
            <a:r>
              <a:rPr lang="en-US" sz="3600" baseline="30000" dirty="0" smtClean="0"/>
              <a:t>-1 </a:t>
            </a:r>
            <a:r>
              <a:rPr lang="en-US" sz="3600" dirty="0" smtClean="0"/>
              <a:t>Synthesis and Literature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SciFinder</a:t>
            </a:r>
            <a:r>
              <a:rPr lang="en-US" sz="2400" dirty="0" smtClean="0"/>
              <a:t> gives dozens of references involving this species.</a:t>
            </a:r>
            <a:r>
              <a:rPr lang="en-US" sz="2400" dirty="0" smtClean="0"/>
              <a:t> It has been studied for many decades.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From </a:t>
            </a:r>
            <a:r>
              <a:rPr lang="en-US" sz="2400" i="1" dirty="0" smtClean="0"/>
              <a:t>JACS</a:t>
            </a:r>
            <a:r>
              <a:rPr lang="en-US" sz="2400" dirty="0" smtClean="0"/>
              <a:t> </a:t>
            </a:r>
            <a:r>
              <a:rPr lang="en-US" sz="2400" b="1" dirty="0" smtClean="0"/>
              <a:t>1966</a:t>
            </a:r>
            <a:r>
              <a:rPr lang="en-US" sz="2400" dirty="0" smtClean="0"/>
              <a:t>, </a:t>
            </a:r>
            <a:r>
              <a:rPr lang="en-US" sz="2400" i="1" dirty="0" smtClean="0"/>
              <a:t>88</a:t>
            </a:r>
            <a:r>
              <a:rPr lang="en-US" sz="2400" dirty="0" smtClean="0"/>
              <a:t>, 367-368: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NMR shows hydride at -19.5 ppm </a:t>
            </a:r>
          </a:p>
          <a:p>
            <a:endParaRPr lang="en-US" sz="2400" dirty="0"/>
          </a:p>
          <a:p>
            <a:r>
              <a:rPr lang="en-US" sz="2400" dirty="0" smtClean="0"/>
              <a:t>X-ray Crystal structure shows D</a:t>
            </a:r>
            <a:r>
              <a:rPr lang="en-US" sz="2400" baseline="-25000" dirty="0" smtClean="0"/>
              <a:t>4h</a:t>
            </a:r>
            <a:r>
              <a:rPr lang="en-US" sz="2400" dirty="0" smtClean="0"/>
              <a:t> geometry (hydride wasn’t observed)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593018"/>
              </p:ext>
            </p:extLst>
          </p:nvPr>
        </p:nvGraphicFramePr>
        <p:xfrm>
          <a:off x="914400" y="2971800"/>
          <a:ext cx="7237416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S ChemDraw Drawing" r:id="rId3" imgW="5190423" imgH="1147218" progId="ChemDraw.Document.6.0">
                  <p:embed/>
                </p:oleObj>
              </mc:Choice>
              <mc:Fallback>
                <p:oleObj name="CS ChemDraw Drawing" r:id="rId3" imgW="5190423" imgH="11472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971800"/>
                        <a:ext cx="7237416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513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078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Electron Counting for [Cr(CO)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HCr(CO)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]</a:t>
            </a:r>
            <a:r>
              <a:rPr lang="en-US" sz="3600" baseline="30000" dirty="0" smtClean="0"/>
              <a:t>-1</a:t>
            </a:r>
            <a:endParaRPr lang="en-US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84" y="1371600"/>
            <a:ext cx="1782057" cy="140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1" y="4570173"/>
            <a:ext cx="3073804" cy="1659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066805"/>
            <a:ext cx="1983589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454" y="1291938"/>
            <a:ext cx="1498611" cy="148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3098861"/>
            <a:ext cx="2339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Cr(0), d</a:t>
            </a:r>
            <a:r>
              <a:rPr lang="en-US" baseline="30000" dirty="0" smtClean="0"/>
              <a:t>6</a:t>
            </a:r>
            <a:r>
              <a:rPr lang="en-US" dirty="0" smtClean="0"/>
              <a:t>, 18e</a:t>
            </a:r>
            <a:r>
              <a:rPr lang="en-US" baseline="30000" dirty="0" smtClean="0"/>
              <a:t>-</a:t>
            </a:r>
            <a:r>
              <a:rPr lang="en-US" dirty="0" smtClean="0"/>
              <a:t> complex</a:t>
            </a:r>
          </a:p>
          <a:p>
            <a:pPr algn="ctr"/>
            <a:r>
              <a:rPr lang="en-US" dirty="0" smtClean="0"/>
              <a:t>Air-stable</a:t>
            </a:r>
          </a:p>
          <a:p>
            <a:pPr algn="ctr"/>
            <a:r>
              <a:rPr lang="en-US" dirty="0" smtClean="0"/>
              <a:t>Commercially available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984" y="3098861"/>
            <a:ext cx="2364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Cr(0)</a:t>
            </a:r>
            <a:r>
              <a:rPr lang="en-US" dirty="0" smtClean="0"/>
              <a:t>, d</a:t>
            </a:r>
            <a:r>
              <a:rPr lang="en-US" baseline="30000" dirty="0" smtClean="0"/>
              <a:t>6</a:t>
            </a:r>
            <a:r>
              <a:rPr lang="en-US" dirty="0" smtClean="0"/>
              <a:t>, 18e</a:t>
            </a:r>
            <a:r>
              <a:rPr lang="en-US" baseline="30000" dirty="0" smtClean="0"/>
              <a:t>-</a:t>
            </a:r>
            <a:r>
              <a:rPr lang="en-US" dirty="0" smtClean="0"/>
              <a:t> complex</a:t>
            </a:r>
            <a:endParaRPr lang="en-US" dirty="0"/>
          </a:p>
          <a:p>
            <a:pPr algn="ctr"/>
            <a:r>
              <a:rPr lang="en-US" dirty="0" smtClean="0"/>
              <a:t>Can be formed from Cr(CO)</a:t>
            </a:r>
            <a:r>
              <a:rPr lang="en-US" baseline="-25000" dirty="0" smtClean="0"/>
              <a:t>5</a:t>
            </a:r>
            <a:r>
              <a:rPr lang="en-US" baseline="30000" dirty="0" smtClean="0"/>
              <a:t>2-</a:t>
            </a:r>
            <a:r>
              <a:rPr lang="en-US" dirty="0" smtClean="0"/>
              <a:t> and proton source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0" y="3098861"/>
            <a:ext cx="23642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Cr(0), d</a:t>
            </a:r>
            <a:r>
              <a:rPr lang="en-US" baseline="30000" dirty="0" smtClean="0"/>
              <a:t>6</a:t>
            </a:r>
            <a:r>
              <a:rPr lang="en-US" dirty="0" smtClean="0"/>
              <a:t>, </a:t>
            </a:r>
            <a:r>
              <a:rPr lang="en-US" b="1" dirty="0" smtClean="0"/>
              <a:t>16e</a:t>
            </a:r>
            <a:r>
              <a:rPr lang="en-US" b="1" baseline="30000" dirty="0" smtClean="0"/>
              <a:t>-</a:t>
            </a:r>
            <a:r>
              <a:rPr lang="en-US" b="1" dirty="0" smtClean="0"/>
              <a:t> </a:t>
            </a:r>
            <a:r>
              <a:rPr lang="en-US" dirty="0" smtClean="0"/>
              <a:t>fragment</a:t>
            </a:r>
          </a:p>
          <a:p>
            <a:pPr algn="ctr"/>
            <a:r>
              <a:rPr lang="en-US" dirty="0" smtClean="0"/>
              <a:t>Not isolable,</a:t>
            </a:r>
          </a:p>
          <a:p>
            <a:pPr algn="ctr"/>
            <a:r>
              <a:rPr lang="en-US" dirty="0" smtClean="0"/>
              <a:t>Very reactive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9722" y="4577876"/>
            <a:ext cx="23642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 be thought of as a combination of the two fragments above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Average of Cr(-1), d</a:t>
            </a:r>
            <a:r>
              <a:rPr lang="en-US" baseline="30000" dirty="0" smtClean="0"/>
              <a:t>7</a:t>
            </a:r>
            <a:r>
              <a:rPr lang="en-US" dirty="0" smtClean="0"/>
              <a:t>, 17e</a:t>
            </a:r>
            <a:r>
              <a:rPr lang="en-US" baseline="30000" dirty="0" smtClean="0"/>
              <a:t>-</a:t>
            </a:r>
            <a:r>
              <a:rPr lang="en-US" dirty="0" smtClean="0"/>
              <a:t> per Cr.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33693" y="5079278"/>
            <a:ext cx="23642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Bridging hydride stabilizes reactive 16e</a:t>
            </a:r>
            <a:r>
              <a:rPr lang="en-US" baseline="30000" dirty="0" smtClean="0"/>
              <a:t>-</a:t>
            </a:r>
            <a:r>
              <a:rPr lang="en-US" dirty="0" smtClean="0"/>
              <a:t> fragment</a:t>
            </a:r>
          </a:p>
        </p:txBody>
      </p:sp>
    </p:spTree>
    <p:extLst>
      <p:ext uri="{BB962C8B-B14F-4D97-AF65-F5344CB8AC3E}">
        <p14:creationId xmlns:p14="http://schemas.microsoft.com/office/powerpoint/2010/main" val="194019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DFT </a:t>
            </a:r>
            <a:r>
              <a:rPr lang="en-US" sz="3600" dirty="0" err="1" smtClean="0"/>
              <a:t>Calcs</a:t>
            </a:r>
            <a:r>
              <a:rPr lang="en-US" sz="3600" dirty="0" smtClean="0"/>
              <a:t> of [Cr(CO)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HCr(CO)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]</a:t>
            </a:r>
            <a:r>
              <a:rPr lang="en-US" sz="3600" baseline="30000" dirty="0" smtClean="0"/>
              <a:t>-1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Moderate-level calculation: Gas phase, B3LYP/6-31G(d) for C, O, H and LANL2DZ for Cr. Optimization and frequency calculation to verify that its at the bottom of a well in a potential energy surface.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Appears to be D</a:t>
            </a:r>
            <a:r>
              <a:rPr lang="en-US" sz="2400" baseline="-25000" dirty="0" smtClean="0"/>
              <a:t>4d</a:t>
            </a:r>
            <a:r>
              <a:rPr lang="en-US" sz="2400" dirty="0" smtClean="0"/>
              <a:t> symmetry, later I could try to </a:t>
            </a:r>
            <a:r>
              <a:rPr lang="en-US" sz="2400" dirty="0" err="1" smtClean="0"/>
              <a:t>calc</a:t>
            </a:r>
            <a:r>
              <a:rPr lang="en-US" sz="2400" dirty="0" smtClean="0"/>
              <a:t> D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h geometry too. 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85592"/>
            <a:ext cx="4105275" cy="303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685592"/>
            <a:ext cx="3162865" cy="2820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92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Frontier Orbitals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Highest Occupied Molecular Orbital (HOMO) is two degenerate orbitals related to M-C bonding (back-bonding to C-O antibonding orbitals)</a:t>
            </a:r>
          </a:p>
          <a:p>
            <a:r>
              <a:rPr lang="en-US" sz="2400" dirty="0" smtClean="0"/>
              <a:t>A pair of orbitals below that are similar. </a:t>
            </a:r>
          </a:p>
          <a:p>
            <a:r>
              <a:rPr lang="en-US" sz="2400" b="1" dirty="0" smtClean="0"/>
              <a:t>None show Cr-H interactions</a:t>
            </a:r>
            <a:endParaRPr lang="en-US" sz="2400" b="1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HOMO-6 (the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orbital below the HOMO) involves the hydride. It looks like d</a:t>
            </a:r>
            <a:r>
              <a:rPr lang="en-US" sz="2400" baseline="-25000" dirty="0" smtClean="0"/>
              <a:t>z2</a:t>
            </a:r>
            <a:r>
              <a:rPr lang="en-US" sz="2400" dirty="0" smtClean="0"/>
              <a:t> from each metal overlapping with the H 1s orbital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2600"/>
            <a:ext cx="2796934" cy="195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648200"/>
            <a:ext cx="2888673" cy="214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06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63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Possibilities for further DFT exploration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Try solvation and different DFT </a:t>
            </a:r>
            <a:r>
              <a:rPr lang="en-US" sz="2400" dirty="0" err="1" smtClean="0"/>
              <a:t>functionals</a:t>
            </a:r>
            <a:r>
              <a:rPr lang="en-US" sz="2400" dirty="0" smtClean="0"/>
              <a:t> and basis sets</a:t>
            </a:r>
          </a:p>
          <a:p>
            <a:endParaRPr lang="en-US" sz="2400" dirty="0" smtClean="0"/>
          </a:p>
          <a:p>
            <a:r>
              <a:rPr lang="en-US" sz="2400" dirty="0" smtClean="0"/>
              <a:t>Look at D</a:t>
            </a:r>
            <a:r>
              <a:rPr lang="en-US" sz="2400" baseline="-25000" dirty="0" smtClean="0"/>
              <a:t>4h</a:t>
            </a:r>
            <a:r>
              <a:rPr lang="en-US" sz="2400" dirty="0" smtClean="0"/>
              <a:t> symmetry and rotation around M-H-M axis</a:t>
            </a:r>
          </a:p>
          <a:p>
            <a:endParaRPr lang="en-US" sz="2400" dirty="0" smtClean="0"/>
          </a:p>
          <a:p>
            <a:r>
              <a:rPr lang="en-US" sz="2400" dirty="0" smtClean="0"/>
              <a:t>Look at intermediates for synthesis and get reaction energies</a:t>
            </a:r>
          </a:p>
          <a:p>
            <a:endParaRPr lang="en-US" sz="2400" dirty="0" smtClean="0"/>
          </a:p>
          <a:p>
            <a:r>
              <a:rPr lang="en-US" sz="2400" dirty="0" smtClean="0"/>
              <a:t>Examine Mo and W analogues</a:t>
            </a:r>
          </a:p>
          <a:p>
            <a:endParaRPr lang="en-US" sz="2400" dirty="0"/>
          </a:p>
          <a:p>
            <a:r>
              <a:rPr lang="en-US" sz="2400" dirty="0" smtClean="0"/>
              <a:t>Some more advanced DFT work has been done if you are curious to read more:  </a:t>
            </a:r>
            <a:r>
              <a:rPr lang="en-US" sz="2400" i="1" dirty="0" smtClean="0"/>
              <a:t>JACS</a:t>
            </a:r>
            <a:r>
              <a:rPr lang="en-US" sz="2400" dirty="0" smtClean="0"/>
              <a:t>, </a:t>
            </a:r>
            <a:r>
              <a:rPr lang="en-US" sz="2400" b="1" dirty="0" smtClean="0"/>
              <a:t>2005</a:t>
            </a:r>
            <a:r>
              <a:rPr lang="en-US" sz="2400" dirty="0" smtClean="0"/>
              <a:t>, </a:t>
            </a:r>
            <a:r>
              <a:rPr lang="en-US" sz="2400" i="1" dirty="0" smtClean="0"/>
              <a:t>127</a:t>
            </a:r>
            <a:r>
              <a:rPr lang="en-US" sz="2400" dirty="0" smtClean="0"/>
              <a:t>, 16494-16504, </a:t>
            </a:r>
            <a:r>
              <a:rPr lang="en-US" sz="2400" i="1" dirty="0" err="1" smtClean="0"/>
              <a:t>Inorg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Chim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Acta</a:t>
            </a:r>
            <a:r>
              <a:rPr lang="en-US" sz="2400" i="1" dirty="0" smtClean="0"/>
              <a:t> </a:t>
            </a:r>
            <a:r>
              <a:rPr lang="en-US" sz="2400" b="1" dirty="0" smtClean="0"/>
              <a:t>2005</a:t>
            </a:r>
            <a:r>
              <a:rPr lang="en-US" sz="2400" dirty="0" smtClean="0"/>
              <a:t>, </a:t>
            </a:r>
            <a:r>
              <a:rPr lang="en-US" sz="2400" i="1" dirty="0" smtClean="0"/>
              <a:t>358</a:t>
            </a:r>
            <a:r>
              <a:rPr lang="en-US" sz="2400" dirty="0" smtClean="0"/>
              <a:t>, 1442-1452, and </a:t>
            </a:r>
            <a:r>
              <a:rPr lang="en-US" sz="2400" i="1" dirty="0" smtClean="0"/>
              <a:t>J. Phys. Chem. A</a:t>
            </a:r>
            <a:r>
              <a:rPr lang="en-US" sz="2400" dirty="0" smtClean="0"/>
              <a:t> </a:t>
            </a:r>
            <a:r>
              <a:rPr lang="en-US" sz="2400" b="1" dirty="0" smtClean="0"/>
              <a:t>2001</a:t>
            </a:r>
            <a:r>
              <a:rPr lang="en-US" sz="2400" dirty="0" smtClean="0"/>
              <a:t>, </a:t>
            </a:r>
            <a:r>
              <a:rPr lang="en-US" sz="2400" i="1" dirty="0" smtClean="0"/>
              <a:t>105</a:t>
            </a:r>
            <a:r>
              <a:rPr lang="en-US" sz="2400" dirty="0" smtClean="0"/>
              <a:t>, 11134.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164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434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5-ish Slides About Bridging Hydrides and [Cr(CO)5HCr(CO)5]-1</vt:lpstr>
      <vt:lpstr>Bridging Hydrides </vt:lpstr>
      <vt:lpstr>[Cr(CO)5HCr(CO)5]-1 Synthesis and Literature</vt:lpstr>
      <vt:lpstr>Electron Counting for [Cr(CO)5HCr(CO)5]-1</vt:lpstr>
      <vt:lpstr>DFT Calcs of [Cr(CO)5HCr(CO)5]-1</vt:lpstr>
      <vt:lpstr>Frontier Orbitals </vt:lpstr>
      <vt:lpstr>Possibilities for further DFT exploration</vt:lpstr>
    </vt:vector>
  </TitlesOfParts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5-ish Slides About Bridging Hydrides and [Cr(CO)5HCr(CO)5]-1</dc:title>
  <dc:creator>Grice, Kyle</dc:creator>
  <cp:lastModifiedBy>Grice, Kyle</cp:lastModifiedBy>
  <cp:revision>10</cp:revision>
  <dcterms:created xsi:type="dcterms:W3CDTF">2019-01-31T16:08:12Z</dcterms:created>
  <dcterms:modified xsi:type="dcterms:W3CDTF">2019-01-31T18:29:43Z</dcterms:modified>
</cp:coreProperties>
</file>