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9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1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3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7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6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5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6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2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237B-2ED2-48B1-8038-4CD7B7E30A2A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8226C-821A-4220-AA74-B378CC587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6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5-ish Slides about </a:t>
            </a:r>
            <a:r>
              <a:rPr lang="en-US" dirty="0" err="1" smtClean="0"/>
              <a:t>Enemark-Feltham</a:t>
            </a:r>
            <a:r>
              <a:rPr lang="en-US" dirty="0" smtClean="0"/>
              <a:t> Notation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Kyle Grice</a:t>
            </a:r>
          </a:p>
          <a:p>
            <a:r>
              <a:rPr lang="en-US" dirty="0" smtClean="0"/>
              <a:t>DePaul University</a:t>
            </a:r>
          </a:p>
          <a:p>
            <a:r>
              <a:rPr lang="en-US" dirty="0" smtClean="0"/>
              <a:t>November 2018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80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Iron </a:t>
            </a:r>
            <a:r>
              <a:rPr lang="en-US" sz="3600" b="1" dirty="0" err="1" smtClean="0"/>
              <a:t>Nitrosyl</a:t>
            </a:r>
            <a:r>
              <a:rPr lang="en-US" sz="3600" b="1" dirty="0" smtClean="0"/>
              <a:t> Complexes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087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 ligands are </a:t>
            </a:r>
            <a:r>
              <a:rPr lang="en-US" sz="2400" i="1" dirty="0" smtClean="0"/>
              <a:t>redox</a:t>
            </a:r>
            <a:r>
              <a:rPr lang="en-US" sz="2400" dirty="0" smtClean="0"/>
              <a:t> </a:t>
            </a:r>
            <a:r>
              <a:rPr lang="en-US" sz="2400" i="1" dirty="0" smtClean="0"/>
              <a:t>non-innocent</a:t>
            </a:r>
            <a:r>
              <a:rPr lang="en-US" sz="2400" dirty="0" smtClean="0"/>
              <a:t>, which means NO has multiple accessible redox states under common conditions</a:t>
            </a:r>
          </a:p>
          <a:p>
            <a:endParaRPr lang="en-US" sz="2400" dirty="0"/>
          </a:p>
          <a:p>
            <a:r>
              <a:rPr lang="en-US" sz="2400" dirty="0" smtClean="0"/>
              <a:t>In addition, Iron has common several redox and spin-states (Fe</a:t>
            </a:r>
            <a:r>
              <a:rPr lang="en-US" sz="2400" baseline="30000" dirty="0" smtClean="0"/>
              <a:t>2+</a:t>
            </a:r>
            <a:r>
              <a:rPr lang="en-US" sz="2400" dirty="0"/>
              <a:t> </a:t>
            </a:r>
            <a:r>
              <a:rPr lang="en-US" sz="2400" dirty="0" smtClean="0"/>
              <a:t>vs. Fe</a:t>
            </a:r>
            <a:r>
              <a:rPr lang="en-US" sz="2400" baseline="30000" dirty="0" smtClean="0"/>
              <a:t>3+</a:t>
            </a:r>
            <a:r>
              <a:rPr lang="en-US" sz="2400" dirty="0" smtClean="0"/>
              <a:t>, high spin or low spin).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854579"/>
              </p:ext>
            </p:extLst>
          </p:nvPr>
        </p:nvGraphicFramePr>
        <p:xfrm>
          <a:off x="1066800" y="1371600"/>
          <a:ext cx="6705600" cy="1877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3413402" imgH="955025" progId="ChemDraw.Document.6.0">
                  <p:embed/>
                </p:oleObj>
              </mc:Choice>
              <mc:Fallback>
                <p:oleObj name="CS ChemDraw Drawing" r:id="rId3" imgW="3413402" imgH="95502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371600"/>
                        <a:ext cx="6705600" cy="1877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58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NO (Yes?)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55964"/>
            <a:ext cx="8839200" cy="5867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As a neutral molecule, NO is a radical with one unpaired electron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 has been found to be a neurotransmitter and </a:t>
            </a:r>
            <a:r>
              <a:rPr lang="en-US" sz="2400" dirty="0" err="1" smtClean="0"/>
              <a:t>vasodialator</a:t>
            </a:r>
            <a:endParaRPr lang="en-US" sz="2400" dirty="0" smtClean="0"/>
          </a:p>
          <a:p>
            <a:r>
              <a:rPr lang="en-US" sz="2400" dirty="0" smtClean="0"/>
              <a:t>There has been significant research in NO-releasing molecules (NORMs) for medical applications. 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697180"/>
              </p:ext>
            </p:extLst>
          </p:nvPr>
        </p:nvGraphicFramePr>
        <p:xfrm>
          <a:off x="1219200" y="1447800"/>
          <a:ext cx="565011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S ChemDraw Drawing" r:id="rId3" imgW="4180034" imgH="2875602" progId="ChemDraw.Document.6.0">
                  <p:embed/>
                </p:oleObj>
              </mc:Choice>
              <mc:Fallback>
                <p:oleObj name="CS ChemDraw Drawing" r:id="rId3" imgW="4180034" imgH="28756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447800"/>
                        <a:ext cx="5650117" cy="388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36941" y="3352800"/>
            <a:ext cx="2192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Bond Order: 2.5</a:t>
            </a:r>
          </a:p>
          <a:p>
            <a:r>
              <a:rPr lang="en-US" dirty="0" smtClean="0"/>
              <a:t>Bond Length: 115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Basics of </a:t>
            </a:r>
            <a:r>
              <a:rPr lang="en-US" sz="3600" b="1" dirty="0" err="1" smtClean="0"/>
              <a:t>Enemark-Feltham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{M-L}</a:t>
            </a:r>
            <a:r>
              <a:rPr lang="en-US" sz="2400" baseline="30000" dirty="0" smtClean="0"/>
              <a:t>X</a:t>
            </a:r>
            <a:r>
              <a:rPr lang="en-US" sz="2400" dirty="0" smtClean="0"/>
              <a:t> or {Fe-NO}</a:t>
            </a:r>
            <a:r>
              <a:rPr lang="en-US" sz="2400" baseline="30000" dirty="0" smtClean="0"/>
              <a:t>X</a:t>
            </a:r>
            <a:r>
              <a:rPr lang="en-US" sz="2400" dirty="0" smtClean="0"/>
              <a:t> where X is the </a:t>
            </a:r>
            <a:r>
              <a:rPr lang="en-US" sz="2400" i="1" dirty="0" smtClean="0"/>
              <a:t>sum</a:t>
            </a:r>
            <a:r>
              <a:rPr lang="en-US" sz="2400" dirty="0" smtClean="0"/>
              <a:t> of the metal valence and ligand </a:t>
            </a:r>
            <a:r>
              <a:rPr lang="el-GR" sz="2400" dirty="0" smtClean="0"/>
              <a:t>π</a:t>
            </a:r>
            <a:r>
              <a:rPr lang="en-US" sz="2400" dirty="0" smtClean="0"/>
              <a:t>* electrons.</a:t>
            </a:r>
          </a:p>
          <a:p>
            <a:endParaRPr lang="en-US" sz="2400" dirty="0"/>
          </a:p>
          <a:p>
            <a:r>
              <a:rPr lang="en-US" sz="2400" dirty="0" smtClean="0"/>
              <a:t>NO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has no </a:t>
            </a:r>
            <a:r>
              <a:rPr lang="el-GR" sz="2400" dirty="0"/>
              <a:t>π</a:t>
            </a:r>
            <a:r>
              <a:rPr lang="en-US" sz="2400" dirty="0"/>
              <a:t>* </a:t>
            </a:r>
            <a:r>
              <a:rPr lang="en-US" sz="2400" dirty="0" smtClean="0"/>
              <a:t>electrons, NO has 1, and NO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has 2.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Iron can be high spin or low spin in several oxidation states!</a:t>
            </a:r>
            <a:endParaRPr lang="en-US" sz="2400" dirty="0" smtClean="0"/>
          </a:p>
          <a:p>
            <a:pPr marL="0" indent="0">
              <a:buNone/>
            </a:pPr>
            <a:endParaRPr lang="en-US" sz="2400" i="1" baseline="30000" dirty="0"/>
          </a:p>
          <a:p>
            <a:r>
              <a:rPr lang="en-US" sz="2400" dirty="0" smtClean="0"/>
              <a:t>Nitroprusside is a blood-pressure lowering compound: </a:t>
            </a:r>
            <a:endParaRPr lang="en-US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766395"/>
              </p:ext>
            </p:extLst>
          </p:nvPr>
        </p:nvGraphicFramePr>
        <p:xfrm>
          <a:off x="838200" y="5181600"/>
          <a:ext cx="1987616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S ChemDraw Drawing" r:id="rId3" imgW="1267642" imgH="923173" progId="ChemDraw.Document.6.0">
                  <p:embed/>
                </p:oleObj>
              </mc:Choice>
              <mc:Fallback>
                <p:oleObj name="CS ChemDraw Drawing" r:id="rId3" imgW="1267642" imgH="9231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5181600"/>
                        <a:ext cx="1987616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276600" y="556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Enemark-Feltham</a:t>
            </a:r>
            <a:r>
              <a:rPr lang="en-US" sz="2400" dirty="0" smtClean="0"/>
              <a:t> Notation: {Fe-NO}</a:t>
            </a:r>
            <a:r>
              <a:rPr lang="en-US" sz="2400" baseline="30000" dirty="0"/>
              <a:t>6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8929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How do we get more detailed info?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593" y="911946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Often it is hard to determine the exact oxidation state.</a:t>
            </a:r>
            <a:endParaRPr lang="en-US" sz="2400" dirty="0"/>
          </a:p>
          <a:p>
            <a:r>
              <a:rPr lang="en-US" sz="2400" dirty="0" smtClean="0"/>
              <a:t>information can sometimes be obtained from the NO ligand:</a:t>
            </a:r>
          </a:p>
          <a:p>
            <a:pPr lvl="1"/>
            <a:r>
              <a:rPr lang="en-US" sz="2000" dirty="0" smtClean="0"/>
              <a:t>NO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ligands have shorter bonds because they have formally triple N-O bonds. They tend to be linear. </a:t>
            </a:r>
          </a:p>
          <a:p>
            <a:pPr lvl="1"/>
            <a:r>
              <a:rPr lang="en-US" sz="2000" dirty="0" smtClean="0"/>
              <a:t>NO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are bent due to the extra lone pair on the nitrogen. </a:t>
            </a:r>
          </a:p>
          <a:p>
            <a:pPr lvl="1"/>
            <a:r>
              <a:rPr lang="en-US" sz="2000" dirty="0" smtClean="0"/>
              <a:t>NO is in-between these two extremes in term s of length and angle</a:t>
            </a:r>
            <a:endParaRPr lang="en-US" sz="2000" dirty="0" smtClean="0"/>
          </a:p>
          <a:p>
            <a:pPr lvl="1"/>
            <a:r>
              <a:rPr lang="en-US" sz="2000" dirty="0" smtClean="0"/>
              <a:t>IR frequencies also help: 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234420"/>
              </p:ext>
            </p:extLst>
          </p:nvPr>
        </p:nvGraphicFramePr>
        <p:xfrm>
          <a:off x="533400" y="4724401"/>
          <a:ext cx="19875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S ChemDraw Drawing" r:id="rId3" imgW="1267642" imgH="923173" progId="ChemDraw.Document.6.0">
                  <p:embed/>
                </p:oleObj>
              </mc:Choice>
              <mc:Fallback>
                <p:oleObj name="CS ChemDraw Drawing" r:id="rId3" imgW="1267642" imgH="92317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1"/>
                        <a:ext cx="198755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1676400" y="5029201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3200400" y="4800600"/>
            <a:ext cx="591589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Linear Fe-N-O bonding and a short N-O distance. The molecule is diamagnetic too! </a:t>
            </a:r>
          </a:p>
          <a:p>
            <a:r>
              <a:rPr lang="en-US" sz="2400" dirty="0" smtClean="0"/>
              <a:t>This is low spin Fe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with a NO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ligand. 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352800"/>
            <a:ext cx="1828800" cy="103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36574" y="3853934"/>
            <a:ext cx="235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Bent: 1520 – 1690 cm</a:t>
            </a:r>
            <a:r>
              <a:rPr lang="en-US" baseline="30000" dirty="0" smtClean="0"/>
              <a:t>-1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853934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Linear: 1650 – 1900 cm</a:t>
            </a:r>
            <a:r>
              <a:rPr lang="en-US" baseline="30000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Beyond </a:t>
            </a:r>
            <a:r>
              <a:rPr lang="en-US" sz="3600" b="1" dirty="0" err="1" smtClean="0">
                <a:latin typeface="+mn-lt"/>
              </a:rPr>
              <a:t>Enemark-Feltham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 err="1" smtClean="0"/>
              <a:t>deconvolute</a:t>
            </a:r>
            <a:r>
              <a:rPr lang="en-US" dirty="0" smtClean="0"/>
              <a:t> the oxidation state of the iron and the NO, various methods can be used:</a:t>
            </a:r>
          </a:p>
          <a:p>
            <a:pPr lvl="1"/>
            <a:r>
              <a:rPr lang="en-US" dirty="0" smtClean="0"/>
              <a:t>Evidence from X-ray structures and IR</a:t>
            </a:r>
          </a:p>
          <a:p>
            <a:pPr lvl="1"/>
            <a:r>
              <a:rPr lang="en-US" dirty="0" smtClean="0"/>
              <a:t>DFT calculations</a:t>
            </a:r>
          </a:p>
          <a:p>
            <a:pPr lvl="1"/>
            <a:r>
              <a:rPr lang="en-US" dirty="0" smtClean="0"/>
              <a:t>Fe K-edge XAS</a:t>
            </a:r>
          </a:p>
          <a:p>
            <a:pPr lvl="1"/>
            <a:r>
              <a:rPr lang="en-US" dirty="0" smtClean="0"/>
              <a:t>Fe Mossbauer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322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CS ChemDraw Drawing</vt:lpstr>
      <vt:lpstr>5-ish Slides about Enemark-Feltham Notation</vt:lpstr>
      <vt:lpstr>Iron Nitrosyl Complexes </vt:lpstr>
      <vt:lpstr>NO (Yes?)</vt:lpstr>
      <vt:lpstr>Basics of Enemark-Feltham </vt:lpstr>
      <vt:lpstr>How do we get more detailed info?</vt:lpstr>
      <vt:lpstr>Beyond Enemark-Feltham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5-ish Slides about Enemark-Feltham Notation</dc:title>
  <dc:creator>Grice, Kyle</dc:creator>
  <cp:lastModifiedBy>Grice, Kyle</cp:lastModifiedBy>
  <cp:revision>7</cp:revision>
  <dcterms:created xsi:type="dcterms:W3CDTF">2018-06-25T02:43:01Z</dcterms:created>
  <dcterms:modified xsi:type="dcterms:W3CDTF">2018-11-09T02:52:29Z</dcterms:modified>
</cp:coreProperties>
</file>