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5185"/>
  </p:normalViewPr>
  <p:slideViewPr>
    <p:cSldViewPr snapToGrid="0" snapToObjects="1">
      <p:cViewPr varScale="1">
        <p:scale>
          <a:sx n="45" d="100"/>
          <a:sy n="45" d="100"/>
        </p:scale>
        <p:origin x="232"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section is typically presented during the second lecture, after we’ve briefly discussed historical examples of inorganic species. This brings students up to the 1800s, and the birth of colorful inorganic complexes as discrete molecules.</a:t>
            </a:r>
          </a:p>
        </p:txBody>
      </p:sp>
    </p:spTree>
    <p:extLst>
      <p:ext uri="{BB962C8B-B14F-4D97-AF65-F5344CB8AC3E}">
        <p14:creationId xmlns:p14="http://schemas.microsoft.com/office/powerpoint/2010/main" val="2703891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Several Co complexes of ammonia known (though not 3:1 ratio, required </a:t>
            </a:r>
            <a:r>
              <a:rPr lang="en-US" dirty="0" err="1"/>
              <a:t>Ir</a:t>
            </a:r>
            <a:r>
              <a:rPr lang="en-US" dirty="0"/>
              <a:t> analogue) – connect that this is the same group as Co</a:t>
            </a:r>
          </a:p>
          <a:p>
            <a:r>
              <a:rPr lang="en-US" dirty="0"/>
              <a:t>Gravimetric analysis by treating with Ag+ and electrical conductivity helped establish that there were differences between compounds. </a:t>
            </a:r>
          </a:p>
          <a:p>
            <a:r>
              <a:rPr lang="en-US" dirty="0" err="1"/>
              <a:t>Blomstrand</a:t>
            </a:r>
            <a:r>
              <a:rPr lang="en-US" dirty="0"/>
              <a:t> proposed valency for metal complexes based on recent discoveries that hydrocarbons formed chains, and number of halogens found for simple salts (e.g. CoCl3). </a:t>
            </a:r>
          </a:p>
        </p:txBody>
      </p:sp>
    </p:spTree>
    <p:extLst>
      <p:ext uri="{BB962C8B-B14F-4D97-AF65-F5344CB8AC3E}">
        <p14:creationId xmlns:p14="http://schemas.microsoft.com/office/powerpoint/2010/main" val="3397163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Blomstrand’s</a:t>
            </a:r>
            <a:r>
              <a:rPr lang="en-US" dirty="0"/>
              <a:t> student </a:t>
            </a:r>
            <a:r>
              <a:rPr lang="en-US" dirty="0" err="1"/>
              <a:t>Jørgensen</a:t>
            </a:r>
            <a:r>
              <a:rPr lang="en-US" dirty="0"/>
              <a:t> modified the chain theory to explain the difference in observed speed of halide precipitation. Closer to metal = slower precipitation.</a:t>
            </a:r>
          </a:p>
          <a:p>
            <a:r>
              <a:rPr lang="en-US" dirty="0"/>
              <a:t>Does not account for why there are multiple types of NH</a:t>
            </a:r>
            <a:r>
              <a:rPr lang="en-US" baseline="-25000" dirty="0"/>
              <a:t>3</a:t>
            </a:r>
            <a:r>
              <a:rPr lang="en-US" dirty="0"/>
              <a:t> chains, both “divalent.”</a:t>
            </a:r>
          </a:p>
          <a:p>
            <a:r>
              <a:rPr lang="en-US" dirty="0"/>
              <a:t>Deeply upsetting to see pentavalent N, but just suspend your horror for now.</a:t>
            </a:r>
          </a:p>
          <a:p>
            <a:endParaRPr lang="en-US" dirty="0"/>
          </a:p>
          <a:p>
            <a:r>
              <a:rPr lang="en-US" dirty="0"/>
              <a:t>Typically ask students to predict the readiness of precipitation for Cl atoms not circled. Could also cover 5:1 or 3:1 complex with a white box and ask students to draw structure given info in previous table. </a:t>
            </a:r>
          </a:p>
        </p:txBody>
      </p:sp>
    </p:spTree>
    <p:extLst>
      <p:ext uri="{BB962C8B-B14F-4D97-AF65-F5344CB8AC3E}">
        <p14:creationId xmlns:p14="http://schemas.microsoft.com/office/powerpoint/2010/main" val="168843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Account for both the number of ligands and charge. </a:t>
            </a:r>
          </a:p>
          <a:p>
            <a:r>
              <a:rPr lang="en-US" dirty="0"/>
              <a:t>“Primary valence” still determined by number of halides, as seen for simple salts. May or may not be directly bound.</a:t>
            </a:r>
          </a:p>
          <a:p>
            <a:r>
              <a:rPr lang="en-US" dirty="0"/>
              <a:t>“Secondary valence” (</a:t>
            </a:r>
            <a:r>
              <a:rPr lang="en-US" i="1" dirty="0" err="1"/>
              <a:t>nebenvalenzen</a:t>
            </a:r>
            <a:r>
              <a:rPr lang="en-US" dirty="0"/>
              <a:t>) accounts for the different ratios of ammonia. No info about 3D shape implied here.</a:t>
            </a:r>
          </a:p>
          <a:p>
            <a:r>
              <a:rPr lang="en-US" dirty="0"/>
              <a:t>Note modern accepted shorthand using [ and ] to indicate the inner coordination sphere (secondary valence).</a:t>
            </a:r>
          </a:p>
          <a:p>
            <a:endParaRPr lang="en-US" dirty="0"/>
          </a:p>
          <a:p>
            <a:r>
              <a:rPr lang="en-US" dirty="0"/>
              <a:t>Typically ask students to draw the 5:1 complex from previous slide using the formalism shown here, with shorthand formula. Possible as homework depending on stopping point.</a:t>
            </a:r>
          </a:p>
        </p:txBody>
      </p:sp>
    </p:spTree>
    <p:extLst>
      <p:ext uri="{BB962C8B-B14F-4D97-AF65-F5344CB8AC3E}">
        <p14:creationId xmlns:p14="http://schemas.microsoft.com/office/powerpoint/2010/main" val="2215521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Shape of 3D isomers – use papercraft (fold trigonal prism and octahedron) to compare shapes. Can be done before class.</a:t>
            </a:r>
          </a:p>
          <a:p>
            <a:r>
              <a:rPr lang="en-US" dirty="0"/>
              <a:t>Have students color corners to compare the isomers and decide which are the same/different. </a:t>
            </a:r>
          </a:p>
          <a:p>
            <a:r>
              <a:rPr lang="en-US" dirty="0"/>
              <a:t>Mention that we don’t always focus on counterions, ignoring some here.</a:t>
            </a:r>
          </a:p>
        </p:txBody>
      </p:sp>
    </p:spTree>
    <p:extLst>
      <p:ext uri="{BB962C8B-B14F-4D97-AF65-F5344CB8AC3E}">
        <p14:creationId xmlns:p14="http://schemas.microsoft.com/office/powerpoint/2010/main" val="3687476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Only the green </a:t>
            </a:r>
            <a:r>
              <a:rPr lang="en-US" i="1" dirty="0"/>
              <a:t>trans-</a:t>
            </a:r>
            <a:r>
              <a:rPr lang="en-US" dirty="0"/>
              <a:t>[CoCl</a:t>
            </a:r>
            <a:r>
              <a:rPr lang="en-US" baseline="-25000" dirty="0"/>
              <a:t>2</a:t>
            </a:r>
            <a:r>
              <a:rPr lang="en-US" dirty="0"/>
              <a:t>(NH</a:t>
            </a:r>
            <a:r>
              <a:rPr lang="en-US" baseline="-25000" dirty="0"/>
              <a:t>3</a:t>
            </a:r>
            <a:r>
              <a:rPr lang="en-US" dirty="0"/>
              <a:t>)</a:t>
            </a:r>
            <a:r>
              <a:rPr lang="en-US" baseline="-25000" dirty="0"/>
              <a:t>4</a:t>
            </a:r>
            <a:r>
              <a:rPr lang="en-US" dirty="0"/>
              <a:t>]Cl complex was observed, though Werner’s model predicted that there would be a </a:t>
            </a:r>
            <a:r>
              <a:rPr lang="en-US" i="1" dirty="0"/>
              <a:t>cis</a:t>
            </a:r>
            <a:r>
              <a:rPr lang="en-US" dirty="0"/>
              <a:t> analogue. </a:t>
            </a:r>
          </a:p>
          <a:p>
            <a:endParaRPr lang="en-US" dirty="0"/>
          </a:p>
          <a:p>
            <a:r>
              <a:rPr lang="en-US" dirty="0"/>
              <a:t>Changing reaction conditions and using a bidentate precursor permitted access to the </a:t>
            </a:r>
            <a:r>
              <a:rPr lang="en-US" i="1" dirty="0"/>
              <a:t>cis</a:t>
            </a:r>
            <a:r>
              <a:rPr lang="en-US" dirty="0"/>
              <a:t> analogue at low temperatures, avoiding the rearrangement to thermodynamically preferred </a:t>
            </a:r>
            <a:r>
              <a:rPr lang="en-US" i="1" dirty="0"/>
              <a:t>trans</a:t>
            </a:r>
            <a:r>
              <a:rPr lang="en-US" dirty="0"/>
              <a:t> complex. </a:t>
            </a:r>
          </a:p>
          <a:p>
            <a:r>
              <a:rPr lang="en-US" dirty="0"/>
              <a:t>Connection to synthetic trickery permitting access to local minima (rather than blasting away) – elegance in modern inorganic/</a:t>
            </a:r>
            <a:r>
              <a:rPr lang="en-US"/>
              <a:t>organometallic synthesis!</a:t>
            </a:r>
            <a:endParaRPr lang="en-US" dirty="0"/>
          </a:p>
        </p:txBody>
      </p:sp>
    </p:spTree>
    <p:extLst>
      <p:ext uri="{BB962C8B-B14F-4D97-AF65-F5344CB8AC3E}">
        <p14:creationId xmlns:p14="http://schemas.microsoft.com/office/powerpoint/2010/main" val="251551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Urea used to prepare ammonia</a:t>
            </a:r>
          </a:p>
          <a:p>
            <a:r>
              <a:rPr lang="en-US" dirty="0"/>
              <a:t>Implies that there is something special about living systems – connections to organic vs. synthetic compounds and the identical nature of species with the same chemical composition, regardless of source.</a:t>
            </a:r>
          </a:p>
          <a:p>
            <a:endParaRPr lang="en-US" dirty="0"/>
          </a:p>
          <a:p>
            <a:r>
              <a:rPr lang="en-US" dirty="0"/>
              <a:t>Show physical model and mention delta and </a:t>
            </a:r>
            <a:r>
              <a:rPr lang="en-US" dirty="0" err="1"/>
              <a:t>lamda</a:t>
            </a:r>
            <a:r>
              <a:rPr lang="en-US" dirty="0"/>
              <a:t> isomers. Will return to this in greater detail later. Connect this to point chirality in organic compounds (Kahn-Ingold-Prelog is not the only way something can be chiral). </a:t>
            </a:r>
          </a:p>
        </p:txBody>
      </p:sp>
    </p:spTree>
    <p:extLst>
      <p:ext uri="{BB962C8B-B14F-4D97-AF65-F5344CB8AC3E}">
        <p14:creationId xmlns:p14="http://schemas.microsoft.com/office/powerpoint/2010/main" val="4111164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7" Type="http://schemas.openxmlformats.org/officeDocument/2006/relationships/hyperlink" Target="http://creativecommons.org/about/licens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b-wile@onu.edu" TargetMode="External"/><Relationship Id="rId5" Type="http://schemas.openxmlformats.org/officeDocument/2006/relationships/image" Target="../media/image3.tif"/><Relationship Id="rId4" Type="http://schemas.openxmlformats.org/officeDocument/2006/relationships/image" Target="../media/image2.t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nobelprize.org/prizes/chemistry/1913/werner/biographica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tif"/><Relationship Id="rId4" Type="http://schemas.openxmlformats.org/officeDocument/2006/relationships/image" Target="../media/image13.tif"/></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Blomstrand, Jørgensen, and Werner"/>
          <p:cNvSpPr txBox="1">
            <a:spLocks noGrp="1"/>
          </p:cNvSpPr>
          <p:nvPr>
            <p:ph type="ctrTitle"/>
          </p:nvPr>
        </p:nvSpPr>
        <p:spPr>
          <a:xfrm>
            <a:off x="956832" y="2604655"/>
            <a:ext cx="22470336" cy="2255139"/>
          </a:xfrm>
          <a:prstGeom prst="rect">
            <a:avLst/>
          </a:prstGeom>
        </p:spPr>
        <p:txBody>
          <a:bodyPr>
            <a:normAutofit/>
          </a:bodyPr>
          <a:lstStyle>
            <a:lvl1pPr defTabSz="775969">
              <a:defRPr sz="10528"/>
            </a:lvl1pPr>
          </a:lstStyle>
          <a:p>
            <a:r>
              <a:rPr dirty="0" err="1"/>
              <a:t>Blomstrand</a:t>
            </a:r>
            <a:r>
              <a:rPr dirty="0"/>
              <a:t>, </a:t>
            </a:r>
            <a:r>
              <a:rPr dirty="0" err="1"/>
              <a:t>Jørgensen</a:t>
            </a:r>
            <a:r>
              <a:rPr dirty="0"/>
              <a:t>, and Werner</a:t>
            </a:r>
          </a:p>
        </p:txBody>
      </p:sp>
      <p:sp>
        <p:nvSpPr>
          <p:cNvPr id="120" name="Five slides about"/>
          <p:cNvSpPr txBox="1">
            <a:spLocks noGrp="1"/>
          </p:cNvSpPr>
          <p:nvPr>
            <p:ph type="subTitle" sz="quarter" idx="1"/>
          </p:nvPr>
        </p:nvSpPr>
        <p:spPr>
          <a:xfrm>
            <a:off x="1778000" y="1646766"/>
            <a:ext cx="20828000" cy="1587501"/>
          </a:xfrm>
          <a:prstGeom prst="rect">
            <a:avLst/>
          </a:prstGeom>
        </p:spPr>
        <p:txBody>
          <a:bodyPr/>
          <a:lstStyle/>
          <a:p>
            <a:r>
              <a:rPr dirty="0"/>
              <a:t>Five slides about</a:t>
            </a:r>
          </a:p>
        </p:txBody>
      </p:sp>
      <p:pic>
        <p:nvPicPr>
          <p:cNvPr id="121" name="Image" descr="Image"/>
          <p:cNvPicPr>
            <a:picLocks noChangeAspect="1"/>
          </p:cNvPicPr>
          <p:nvPr/>
        </p:nvPicPr>
        <p:blipFill>
          <a:blip r:embed="rId3"/>
          <a:srcRect t="5176" b="8053"/>
          <a:stretch>
            <a:fillRect/>
          </a:stretch>
        </p:blipFill>
        <p:spPr>
          <a:xfrm>
            <a:off x="18356079" y="5329580"/>
            <a:ext cx="5335974" cy="6794565"/>
          </a:xfrm>
          <a:prstGeom prst="rect">
            <a:avLst/>
          </a:prstGeom>
          <a:ln w="12700">
            <a:miter lim="400000"/>
          </a:ln>
        </p:spPr>
      </p:pic>
      <p:pic>
        <p:nvPicPr>
          <p:cNvPr id="122" name="Image" descr="Image"/>
          <p:cNvPicPr>
            <a:picLocks noChangeAspect="1"/>
          </p:cNvPicPr>
          <p:nvPr/>
        </p:nvPicPr>
        <p:blipFill>
          <a:blip r:embed="rId4"/>
          <a:srcRect/>
          <a:stretch>
            <a:fillRect/>
          </a:stretch>
        </p:blipFill>
        <p:spPr>
          <a:xfrm>
            <a:off x="1219200" y="5518493"/>
            <a:ext cx="6664118" cy="6416817"/>
          </a:xfrm>
          <a:prstGeom prst="rect">
            <a:avLst/>
          </a:prstGeom>
          <a:ln w="12700">
            <a:miter lim="400000"/>
          </a:ln>
        </p:spPr>
      </p:pic>
      <p:pic>
        <p:nvPicPr>
          <p:cNvPr id="123" name="Image" descr="Image"/>
          <p:cNvPicPr>
            <a:picLocks noChangeAspect="1"/>
          </p:cNvPicPr>
          <p:nvPr/>
        </p:nvPicPr>
        <p:blipFill>
          <a:blip r:embed="rId5"/>
          <a:stretch>
            <a:fillRect/>
          </a:stretch>
        </p:blipFill>
        <p:spPr>
          <a:xfrm>
            <a:off x="9685866" y="5518493"/>
            <a:ext cx="4761913" cy="6416676"/>
          </a:xfrm>
          <a:prstGeom prst="rect">
            <a:avLst/>
          </a:prstGeom>
          <a:ln w="12700">
            <a:miter lim="400000"/>
          </a:ln>
        </p:spPr>
      </p:pic>
      <p:sp>
        <p:nvSpPr>
          <p:cNvPr id="2" name="TextBox 1">
            <a:extLst>
              <a:ext uri="{FF2B5EF4-FFF2-40B4-BE49-F238E27FC236}">
                <a16:creationId xmlns:a16="http://schemas.microsoft.com/office/drawing/2014/main" id="{DEAA56EC-691D-AD49-9289-87CF9B8908B3}"/>
              </a:ext>
            </a:extLst>
          </p:cNvPr>
          <p:cNvSpPr txBox="1"/>
          <p:nvPr/>
        </p:nvSpPr>
        <p:spPr>
          <a:xfrm>
            <a:off x="571500" y="12561000"/>
            <a:ext cx="2312055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0" dirty="0"/>
              <a:t>Created by Bradley M. Wile, Ohio Northern University, </a:t>
            </a:r>
            <a:r>
              <a:rPr lang="en-US" sz="2000" b="0" dirty="0">
                <a:hlinkClick r:id="rId6"/>
              </a:rPr>
              <a:t>b-wile@onu.edu</a:t>
            </a:r>
            <a:r>
              <a:rPr lang="en-US" sz="2000" b="0" dirty="0"/>
              <a:t> and posted on </a:t>
            </a:r>
            <a:r>
              <a:rPr lang="en-US" sz="2000" b="0" dirty="0" err="1"/>
              <a:t>VIPEr</a:t>
            </a:r>
            <a:r>
              <a:rPr lang="en-US" sz="2000" b="0" dirty="0"/>
              <a:t> (</a:t>
            </a:r>
            <a:r>
              <a:rPr lang="en-US" sz="2000" b="0" dirty="0" err="1"/>
              <a:t>www.ionicviper.org</a:t>
            </a:r>
            <a:r>
              <a:rPr lang="en-US" sz="2000" b="0" dirty="0"/>
              <a:t>) on 7/10/20, Copyright Bradley Wile, 2020. This work is licensed under the Creative Commons Attribution, Non-Commercial, Share Alike License. To view a copy of this license visit </a:t>
            </a:r>
            <a:r>
              <a:rPr lang="en-US" sz="2000" b="0" dirty="0">
                <a:hlinkClick r:id="rId7"/>
              </a:rPr>
              <a:t>http://creativecommons.org/about/license/</a:t>
            </a:r>
            <a:r>
              <a:rPr lang="en-US" sz="2000" b="0" dirty="0"/>
              <a:t> </a:t>
            </a:r>
            <a:endParaRPr kumimoji="0" lang="en-US" sz="20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Chain Theory (Blomstrand)"/>
          <p:cNvSpPr txBox="1">
            <a:spLocks noGrp="1"/>
          </p:cNvSpPr>
          <p:nvPr>
            <p:ph type="title"/>
          </p:nvPr>
        </p:nvSpPr>
        <p:spPr>
          <a:prstGeom prst="rect">
            <a:avLst/>
          </a:prstGeom>
        </p:spPr>
        <p:txBody>
          <a:bodyPr/>
          <a:lstStyle/>
          <a:p>
            <a:r>
              <a:t>Chain Theory (Blomstrand)</a:t>
            </a:r>
          </a:p>
        </p:txBody>
      </p:sp>
      <p:sp>
        <p:nvSpPr>
          <p:cNvPr id="126" name="Cobalt ammonates - Why the different conductivity/halide precipitation?…"/>
          <p:cNvSpPr txBox="1">
            <a:spLocks noGrp="1"/>
          </p:cNvSpPr>
          <p:nvPr>
            <p:ph type="body" sz="half" idx="1"/>
          </p:nvPr>
        </p:nvSpPr>
        <p:spPr>
          <a:xfrm>
            <a:off x="1689100" y="4803510"/>
            <a:ext cx="21005800" cy="5275264"/>
          </a:xfrm>
          <a:prstGeom prst="rect">
            <a:avLst/>
          </a:prstGeom>
        </p:spPr>
        <p:txBody>
          <a:bodyPr/>
          <a:lstStyle/>
          <a:p>
            <a:pPr>
              <a:spcBef>
                <a:spcPts val="4000"/>
              </a:spcBef>
            </a:pPr>
            <a:r>
              <a:t>Cobalt ammonates - Why the different conductivity/halide precipitation?</a:t>
            </a:r>
          </a:p>
          <a:p>
            <a:pPr lvl="1">
              <a:spcBef>
                <a:spcPts val="4000"/>
              </a:spcBef>
            </a:pPr>
            <a:r>
              <a:t>Proposed: Primary valence of metal dictates # of chains formed</a:t>
            </a:r>
          </a:p>
          <a:p>
            <a:pPr lvl="1">
              <a:spcBef>
                <a:spcPts val="4000"/>
              </a:spcBef>
            </a:pPr>
            <a:r>
              <a:t>By analogy to formation of hydrocarbon chains for organic species</a:t>
            </a:r>
          </a:p>
        </p:txBody>
      </p:sp>
      <p:graphicFrame>
        <p:nvGraphicFramePr>
          <p:cNvPr id="127" name="Table"/>
          <p:cNvGraphicFramePr/>
          <p:nvPr/>
        </p:nvGraphicFramePr>
        <p:xfrm>
          <a:off x="6474171" y="2489200"/>
          <a:ext cx="11435654" cy="3024680"/>
        </p:xfrm>
        <a:graphic>
          <a:graphicData uri="http://schemas.openxmlformats.org/drawingml/2006/table">
            <a:tbl>
              <a:tblPr bandRow="1">
                <a:tableStyleId>{4C3C2611-4C71-4FC5-86AE-919BDF0F9419}</a:tableStyleId>
              </a:tblPr>
              <a:tblGrid>
                <a:gridCol w="2618044">
                  <a:extLst>
                    <a:ext uri="{9D8B030D-6E8A-4147-A177-3AD203B41FA5}">
                      <a16:colId xmlns:a16="http://schemas.microsoft.com/office/drawing/2014/main" val="20000"/>
                    </a:ext>
                  </a:extLst>
                </a:gridCol>
                <a:gridCol w="2369004">
                  <a:extLst>
                    <a:ext uri="{9D8B030D-6E8A-4147-A177-3AD203B41FA5}">
                      <a16:colId xmlns:a16="http://schemas.microsoft.com/office/drawing/2014/main" val="20001"/>
                    </a:ext>
                  </a:extLst>
                </a:gridCol>
                <a:gridCol w="3721290">
                  <a:extLst>
                    <a:ext uri="{9D8B030D-6E8A-4147-A177-3AD203B41FA5}">
                      <a16:colId xmlns:a16="http://schemas.microsoft.com/office/drawing/2014/main" val="20002"/>
                    </a:ext>
                  </a:extLst>
                </a:gridCol>
                <a:gridCol w="2727316">
                  <a:extLst>
                    <a:ext uri="{9D8B030D-6E8A-4147-A177-3AD203B41FA5}">
                      <a16:colId xmlns:a16="http://schemas.microsoft.com/office/drawing/2014/main" val="20003"/>
                    </a:ext>
                  </a:extLst>
                </a:gridCol>
              </a:tblGrid>
              <a:tr h="956918">
                <a:tc>
                  <a:txBody>
                    <a:bodyPr/>
                    <a:lstStyle/>
                    <a:p>
                      <a:pPr defTabSz="914400">
                        <a:defRPr sz="2600" b="1">
                          <a:sym typeface="Helvetica Neue"/>
                        </a:defRPr>
                      </a:pPr>
                      <a:r>
                        <a:t>NH</a:t>
                      </a:r>
                      <a:r>
                        <a:rPr baseline="-5999"/>
                        <a:t>3</a:t>
                      </a:r>
                      <a:r>
                        <a:t>:Co Ratio</a:t>
                      </a:r>
                    </a:p>
                  </a:txBody>
                  <a:tcPr marL="50800" marR="50800" marT="50800" marB="50800" anchor="ctr" horzOverflow="overflow"/>
                </a:tc>
                <a:tc>
                  <a:txBody>
                    <a:bodyPr/>
                    <a:lstStyle/>
                    <a:p>
                      <a:pPr defTabSz="914400">
                        <a:defRPr sz="2600" b="1">
                          <a:sym typeface="Helvetica Neue"/>
                        </a:defRPr>
                      </a:pPr>
                      <a:endParaRPr/>
                    </a:p>
                  </a:txBody>
                  <a:tcPr marL="50800" marR="50800" marT="50800" marB="50800" anchor="ctr" horzOverflow="overflow"/>
                </a:tc>
                <a:tc>
                  <a:txBody>
                    <a:bodyPr/>
                    <a:lstStyle/>
                    <a:p>
                      <a:pPr defTabSz="914400">
                        <a:defRPr sz="1800"/>
                      </a:pPr>
                      <a:r>
                        <a:rPr sz="2600" b="1">
                          <a:sym typeface="Helvetica Neue"/>
                        </a:rPr>
                        <a:t>Conductivity</a:t>
                      </a:r>
                    </a:p>
                  </a:txBody>
                  <a:tcPr marL="50800" marR="50800" marT="50800" marB="50800" anchor="ctr" horzOverflow="overflow"/>
                </a:tc>
                <a:tc>
                  <a:txBody>
                    <a:bodyPr/>
                    <a:lstStyle/>
                    <a:p>
                      <a:pPr defTabSz="914400">
                        <a:defRPr sz="1800"/>
                      </a:pPr>
                      <a:r>
                        <a:rPr sz="2600" b="1">
                          <a:sym typeface="Helvetica Neue"/>
                        </a:rPr>
                        <a:t>Equivalents of Cl precipitated</a:t>
                      </a:r>
                    </a:p>
                  </a:txBody>
                  <a:tcPr marL="50800" marR="50800" marT="50800" marB="50800" anchor="ctr" horzOverflow="overflow"/>
                </a:tc>
                <a:extLst>
                  <a:ext uri="{0D108BD9-81ED-4DB2-BD59-A6C34878D82A}">
                    <a16:rowId xmlns:a16="http://schemas.microsoft.com/office/drawing/2014/main" val="10000"/>
                  </a:ext>
                </a:extLst>
              </a:tr>
              <a:tr h="571500">
                <a:tc>
                  <a:txBody>
                    <a:bodyPr/>
                    <a:lstStyle/>
                    <a:p>
                      <a:pPr defTabSz="914400">
                        <a:defRPr sz="1800"/>
                      </a:pPr>
                      <a:r>
                        <a:rPr sz="2600">
                          <a:sym typeface="Helvetica Neue"/>
                        </a:rPr>
                        <a:t>6:1</a:t>
                      </a:r>
                    </a:p>
                  </a:txBody>
                  <a:tcPr marL="50800" marR="50800" marT="50800" marB="50800" anchor="ctr" horzOverflow="overflow"/>
                </a:tc>
                <a:tc>
                  <a:txBody>
                    <a:bodyPr/>
                    <a:lstStyle/>
                    <a:p>
                      <a:pPr defTabSz="914400">
                        <a:defRPr sz="2600">
                          <a:sym typeface="Helvetica Neue"/>
                        </a:defRPr>
                      </a:pPr>
                      <a:r>
                        <a:t>CoCl</a:t>
                      </a:r>
                      <a:r>
                        <a:rPr baseline="-5999"/>
                        <a:t>3</a:t>
                      </a:r>
                      <a:r>
                        <a:t>・6NH</a:t>
                      </a:r>
                      <a:r>
                        <a:rPr baseline="-5999"/>
                        <a:t>3</a:t>
                      </a:r>
                    </a:p>
                  </a:txBody>
                  <a:tcPr marL="50800" marR="50800" marT="50800" marB="50800" anchor="ctr" horzOverflow="overflow"/>
                </a:tc>
                <a:tc>
                  <a:txBody>
                    <a:bodyPr/>
                    <a:lstStyle/>
                    <a:p>
                      <a:pPr defTabSz="914400">
                        <a:defRPr sz="1800"/>
                      </a:pPr>
                      <a:r>
                        <a:rPr sz="2600">
                          <a:sym typeface="Helvetica Neue"/>
                        </a:rPr>
                        <a:t>High</a:t>
                      </a:r>
                    </a:p>
                  </a:txBody>
                  <a:tcPr marL="50800" marR="50800" marT="50800" marB="50800" anchor="ctr" horzOverflow="overflow"/>
                </a:tc>
                <a:tc>
                  <a:txBody>
                    <a:bodyPr/>
                    <a:lstStyle/>
                    <a:p>
                      <a:pPr defTabSz="914400">
                        <a:defRPr sz="1800"/>
                      </a:pPr>
                      <a:r>
                        <a:rPr sz="2600">
                          <a:sym typeface="Helvetica Neue"/>
                        </a:rPr>
                        <a:t>3</a:t>
                      </a:r>
                    </a:p>
                  </a:txBody>
                  <a:tcPr marL="50800" marR="50800" marT="50800" marB="50800" anchor="ctr" horzOverflow="overflow"/>
                </a:tc>
                <a:extLst>
                  <a:ext uri="{0D108BD9-81ED-4DB2-BD59-A6C34878D82A}">
                    <a16:rowId xmlns:a16="http://schemas.microsoft.com/office/drawing/2014/main" val="10001"/>
                  </a:ext>
                </a:extLst>
              </a:tr>
              <a:tr h="498754">
                <a:tc>
                  <a:txBody>
                    <a:bodyPr/>
                    <a:lstStyle/>
                    <a:p>
                      <a:pPr defTabSz="914400">
                        <a:defRPr sz="1800"/>
                      </a:pPr>
                      <a:r>
                        <a:rPr sz="2600">
                          <a:sym typeface="Helvetica Neue"/>
                        </a:rPr>
                        <a:t>5:1</a:t>
                      </a:r>
                    </a:p>
                  </a:txBody>
                  <a:tcPr marL="50800" marR="50800" marT="50800" marB="50800" anchor="ctr" horzOverflow="overflow"/>
                </a:tc>
                <a:tc>
                  <a:txBody>
                    <a:bodyPr/>
                    <a:lstStyle/>
                    <a:p>
                      <a:pPr defTabSz="914400">
                        <a:defRPr sz="2600">
                          <a:sym typeface="Helvetica Neue"/>
                        </a:defRPr>
                      </a:pPr>
                      <a:r>
                        <a:t>CoCl</a:t>
                      </a:r>
                      <a:r>
                        <a:rPr baseline="-5999"/>
                        <a:t>3</a:t>
                      </a:r>
                      <a:r>
                        <a:t>・5NH</a:t>
                      </a:r>
                      <a:r>
                        <a:rPr baseline="-5999"/>
                        <a:t>3</a:t>
                      </a:r>
                    </a:p>
                  </a:txBody>
                  <a:tcPr marL="50800" marR="50800" marT="50800" marB="50800" anchor="ctr" horzOverflow="overflow"/>
                </a:tc>
                <a:tc>
                  <a:txBody>
                    <a:bodyPr/>
                    <a:lstStyle/>
                    <a:p>
                      <a:pPr defTabSz="914400">
                        <a:defRPr sz="1800"/>
                      </a:pPr>
                      <a:r>
                        <a:rPr sz="2600">
                          <a:sym typeface="Helvetica Neue"/>
                        </a:rPr>
                        <a:t>Medium</a:t>
                      </a:r>
                    </a:p>
                  </a:txBody>
                  <a:tcPr marL="50800" marR="50800" marT="50800" marB="50800" anchor="ctr" horzOverflow="overflow"/>
                </a:tc>
                <a:tc>
                  <a:txBody>
                    <a:bodyPr/>
                    <a:lstStyle/>
                    <a:p>
                      <a:pPr defTabSz="914400">
                        <a:defRPr sz="1800"/>
                      </a:pPr>
                      <a:r>
                        <a:rPr sz="2600">
                          <a:sym typeface="Helvetica Neue"/>
                        </a:rPr>
                        <a:t>2</a:t>
                      </a:r>
                    </a:p>
                  </a:txBody>
                  <a:tcPr marL="50800" marR="50800" marT="50800" marB="50800" anchor="ctr" horzOverflow="overflow"/>
                </a:tc>
                <a:extLst>
                  <a:ext uri="{0D108BD9-81ED-4DB2-BD59-A6C34878D82A}">
                    <a16:rowId xmlns:a16="http://schemas.microsoft.com/office/drawing/2014/main" val="10002"/>
                  </a:ext>
                </a:extLst>
              </a:tr>
              <a:tr h="498754">
                <a:tc>
                  <a:txBody>
                    <a:bodyPr/>
                    <a:lstStyle/>
                    <a:p>
                      <a:pPr defTabSz="914400">
                        <a:defRPr sz="1800"/>
                      </a:pPr>
                      <a:r>
                        <a:rPr sz="2600">
                          <a:sym typeface="Helvetica Neue"/>
                        </a:rPr>
                        <a:t>4:1</a:t>
                      </a:r>
                    </a:p>
                  </a:txBody>
                  <a:tcPr marL="50800" marR="50800" marT="50800" marB="50800" anchor="ctr" horzOverflow="overflow"/>
                </a:tc>
                <a:tc>
                  <a:txBody>
                    <a:bodyPr/>
                    <a:lstStyle/>
                    <a:p>
                      <a:pPr defTabSz="914400">
                        <a:defRPr sz="2600">
                          <a:sym typeface="Helvetica Neue"/>
                        </a:defRPr>
                      </a:pPr>
                      <a:r>
                        <a:t>CoCl</a:t>
                      </a:r>
                      <a:r>
                        <a:rPr baseline="-5999"/>
                        <a:t>3</a:t>
                      </a:r>
                      <a:r>
                        <a:t>・4NH</a:t>
                      </a:r>
                      <a:r>
                        <a:rPr baseline="-5999"/>
                        <a:t>3</a:t>
                      </a:r>
                    </a:p>
                  </a:txBody>
                  <a:tcPr marL="50800" marR="50800" marT="50800" marB="50800" anchor="ctr" horzOverflow="overflow"/>
                </a:tc>
                <a:tc>
                  <a:txBody>
                    <a:bodyPr/>
                    <a:lstStyle/>
                    <a:p>
                      <a:pPr defTabSz="914400">
                        <a:defRPr sz="1800"/>
                      </a:pPr>
                      <a:r>
                        <a:rPr sz="2600">
                          <a:sym typeface="Helvetica Neue"/>
                        </a:rPr>
                        <a:t>Low</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extLst>
                  <a:ext uri="{0D108BD9-81ED-4DB2-BD59-A6C34878D82A}">
                    <a16:rowId xmlns:a16="http://schemas.microsoft.com/office/drawing/2014/main" val="10003"/>
                  </a:ext>
                </a:extLst>
              </a:tr>
              <a:tr h="498754">
                <a:tc>
                  <a:txBody>
                    <a:bodyPr/>
                    <a:lstStyle/>
                    <a:p>
                      <a:pPr defTabSz="914400">
                        <a:defRPr sz="1800"/>
                      </a:pPr>
                      <a:r>
                        <a:rPr sz="2600">
                          <a:sym typeface="Helvetica Neue"/>
                        </a:rPr>
                        <a:t>3:1</a:t>
                      </a:r>
                    </a:p>
                  </a:txBody>
                  <a:tcPr marL="50800" marR="50800" marT="50800" marB="50800" anchor="ctr" horzOverflow="overflow"/>
                </a:tc>
                <a:tc>
                  <a:txBody>
                    <a:bodyPr/>
                    <a:lstStyle/>
                    <a:p>
                      <a:pPr defTabSz="914400">
                        <a:defRPr sz="2600">
                          <a:sym typeface="Helvetica Neue"/>
                        </a:defRPr>
                      </a:pPr>
                      <a:r>
                        <a:t>IrCl</a:t>
                      </a:r>
                      <a:r>
                        <a:rPr baseline="-5999"/>
                        <a:t>3</a:t>
                      </a:r>
                      <a:r>
                        <a:t>・3NH</a:t>
                      </a:r>
                      <a:r>
                        <a:rPr baseline="-5999"/>
                        <a:t>3</a:t>
                      </a:r>
                    </a:p>
                  </a:txBody>
                  <a:tcPr marL="50800" marR="50800" marT="50800" marB="50800" anchor="ctr" horzOverflow="overflow"/>
                </a:tc>
                <a:tc>
                  <a:txBody>
                    <a:bodyPr/>
                    <a:lstStyle/>
                    <a:p>
                      <a:pPr defTabSz="914400">
                        <a:defRPr sz="1800"/>
                      </a:pPr>
                      <a:r>
                        <a:rPr sz="2600">
                          <a:sym typeface="Helvetica Neue"/>
                        </a:rPr>
                        <a:t>None</a:t>
                      </a:r>
                    </a:p>
                  </a:txBody>
                  <a:tcPr marL="50800" marR="50800" marT="50800" marB="50800" anchor="ctr" horzOverflow="overflow"/>
                </a:tc>
                <a:tc>
                  <a:txBody>
                    <a:bodyPr/>
                    <a:lstStyle/>
                    <a:p>
                      <a:pPr defTabSz="914400">
                        <a:defRPr sz="1800"/>
                      </a:pPr>
                      <a:r>
                        <a:rPr sz="2600">
                          <a:sym typeface="Helvetica Neue"/>
                        </a:rPr>
                        <a:t>0</a:t>
                      </a:r>
                    </a:p>
                  </a:txBody>
                  <a:tcPr marL="50800" marR="50800" marT="50800" marB="50800" anchor="ctr" horzOverflow="overflow"/>
                </a:tc>
                <a:extLst>
                  <a:ext uri="{0D108BD9-81ED-4DB2-BD59-A6C34878D82A}">
                    <a16:rowId xmlns:a16="http://schemas.microsoft.com/office/drawing/2014/main" val="10004"/>
                  </a:ext>
                </a:extLst>
              </a:tr>
            </a:tbl>
          </a:graphicData>
        </a:graphic>
      </p:graphicFrame>
      <p:pic>
        <p:nvPicPr>
          <p:cNvPr id="128" name="Image" descr="Image"/>
          <p:cNvPicPr>
            <a:picLocks noChangeAspect="1"/>
          </p:cNvPicPr>
          <p:nvPr/>
        </p:nvPicPr>
        <p:blipFill>
          <a:blip r:embed="rId3"/>
          <a:stretch>
            <a:fillRect/>
          </a:stretch>
        </p:blipFill>
        <p:spPr>
          <a:xfrm>
            <a:off x="2921000" y="10317060"/>
            <a:ext cx="8700328" cy="725029"/>
          </a:xfrm>
          <a:prstGeom prst="rect">
            <a:avLst/>
          </a:prstGeom>
          <a:ln w="12700">
            <a:miter lim="400000"/>
          </a:ln>
        </p:spPr>
      </p:pic>
      <p:pic>
        <p:nvPicPr>
          <p:cNvPr id="129" name="Image" descr="Image"/>
          <p:cNvPicPr>
            <a:picLocks noChangeAspect="1"/>
          </p:cNvPicPr>
          <p:nvPr/>
        </p:nvPicPr>
        <p:blipFill>
          <a:blip r:embed="rId4"/>
          <a:stretch>
            <a:fillRect/>
          </a:stretch>
        </p:blipFill>
        <p:spPr>
          <a:xfrm>
            <a:off x="15280969" y="9726083"/>
            <a:ext cx="5316868" cy="1885071"/>
          </a:xfrm>
          <a:prstGeom prst="rect">
            <a:avLst/>
          </a:prstGeom>
          <a:ln w="12700">
            <a:miter lim="400000"/>
          </a:ln>
        </p:spPr>
      </p:pic>
      <p:sp>
        <p:nvSpPr>
          <p:cNvPr id="130" name="Oval"/>
          <p:cNvSpPr/>
          <p:nvPr/>
        </p:nvSpPr>
        <p:spPr>
          <a:xfrm>
            <a:off x="2870200" y="10275159"/>
            <a:ext cx="1270000" cy="808832"/>
          </a:xfrm>
          <a:prstGeom prst="ellipse">
            <a:avLst/>
          </a:prstGeom>
          <a:ln w="63500">
            <a:solidFill>
              <a:schemeClr val="accent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1" name="Oval"/>
          <p:cNvSpPr/>
          <p:nvPr/>
        </p:nvSpPr>
        <p:spPr>
          <a:xfrm>
            <a:off x="6636163" y="10275159"/>
            <a:ext cx="1270001" cy="808832"/>
          </a:xfrm>
          <a:prstGeom prst="ellipse">
            <a:avLst/>
          </a:prstGeom>
          <a:ln w="63500">
            <a:solidFill>
              <a:schemeClr val="accent3">
                <a:hueOff val="362282"/>
                <a:satOff val="31803"/>
                <a:lumOff val="-18242"/>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2" name="Monovalent"/>
          <p:cNvSpPr txBox="1"/>
          <p:nvPr/>
        </p:nvSpPr>
        <p:spPr>
          <a:xfrm>
            <a:off x="1230248" y="11826337"/>
            <a:ext cx="2111503"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1"/>
                </a:solidFill>
              </a:defRPr>
            </a:lvl1pPr>
          </a:lstStyle>
          <a:p>
            <a:r>
              <a:t>Monovalent</a:t>
            </a:r>
          </a:p>
        </p:txBody>
      </p:sp>
      <p:sp>
        <p:nvSpPr>
          <p:cNvPr id="133" name="Divalent"/>
          <p:cNvSpPr txBox="1"/>
          <p:nvPr/>
        </p:nvSpPr>
        <p:spPr>
          <a:xfrm>
            <a:off x="7985813" y="11394197"/>
            <a:ext cx="1483234"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3">
                    <a:hueOff val="362282"/>
                    <a:satOff val="31803"/>
                    <a:lumOff val="-18242"/>
                  </a:schemeClr>
                </a:solidFill>
              </a:defRPr>
            </a:lvl1pPr>
          </a:lstStyle>
          <a:p>
            <a:r>
              <a:t>Divalent</a:t>
            </a:r>
          </a:p>
        </p:txBody>
      </p:sp>
      <p:sp>
        <p:nvSpPr>
          <p:cNvPr id="134" name="Line"/>
          <p:cNvSpPr/>
          <p:nvPr/>
        </p:nvSpPr>
        <p:spPr>
          <a:xfrm flipH="1" flipV="1">
            <a:off x="7679266" y="11015420"/>
            <a:ext cx="290117" cy="537277"/>
          </a:xfrm>
          <a:prstGeom prst="line">
            <a:avLst/>
          </a:prstGeom>
          <a:ln w="50800">
            <a:solidFill>
              <a:schemeClr val="accent3">
                <a:hueOff val="362282"/>
                <a:satOff val="31803"/>
                <a:lumOff val="-18242"/>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5" name="Line"/>
          <p:cNvSpPr/>
          <p:nvPr/>
        </p:nvSpPr>
        <p:spPr>
          <a:xfrm flipV="1">
            <a:off x="3173743" y="11112804"/>
            <a:ext cx="348391" cy="713137"/>
          </a:xfrm>
          <a:prstGeom prst="line">
            <a:avLst/>
          </a:prstGeom>
          <a:ln w="50800">
            <a:solidFill>
              <a:schemeClr val="accent1"/>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6" name="Oval"/>
          <p:cNvSpPr/>
          <p:nvPr/>
        </p:nvSpPr>
        <p:spPr>
          <a:xfrm>
            <a:off x="17532763" y="10899203"/>
            <a:ext cx="1270001" cy="808832"/>
          </a:xfrm>
          <a:prstGeom prst="ellipse">
            <a:avLst/>
          </a:prstGeom>
          <a:ln w="63500">
            <a:solidFill>
              <a:schemeClr val="accent3">
                <a:hueOff val="362282"/>
                <a:satOff val="31803"/>
                <a:lumOff val="-18242"/>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7" name="Divalent"/>
          <p:cNvSpPr txBox="1"/>
          <p:nvPr/>
        </p:nvSpPr>
        <p:spPr>
          <a:xfrm>
            <a:off x="18882413" y="12018241"/>
            <a:ext cx="1483234"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3">
                    <a:hueOff val="362282"/>
                    <a:satOff val="31803"/>
                    <a:lumOff val="-18242"/>
                  </a:schemeClr>
                </a:solidFill>
              </a:defRPr>
            </a:lvl1pPr>
          </a:lstStyle>
          <a:p>
            <a:r>
              <a:t>Divalent</a:t>
            </a:r>
          </a:p>
        </p:txBody>
      </p:sp>
      <p:sp>
        <p:nvSpPr>
          <p:cNvPr id="138" name="Line"/>
          <p:cNvSpPr/>
          <p:nvPr/>
        </p:nvSpPr>
        <p:spPr>
          <a:xfrm flipH="1" flipV="1">
            <a:off x="18575866" y="11639464"/>
            <a:ext cx="290117" cy="537277"/>
          </a:xfrm>
          <a:prstGeom prst="line">
            <a:avLst/>
          </a:prstGeom>
          <a:ln w="50800">
            <a:solidFill>
              <a:schemeClr val="accent3">
                <a:hueOff val="362282"/>
                <a:satOff val="31803"/>
                <a:lumOff val="-18242"/>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9" name="Oval"/>
          <p:cNvSpPr/>
          <p:nvPr/>
        </p:nvSpPr>
        <p:spPr>
          <a:xfrm>
            <a:off x="15159848" y="10264202"/>
            <a:ext cx="1119850" cy="808833"/>
          </a:xfrm>
          <a:prstGeom prst="ellipse">
            <a:avLst/>
          </a:prstGeom>
          <a:ln w="63500">
            <a:solidFill>
              <a:schemeClr val="accent6">
                <a:satOff val="-15798"/>
                <a:lumOff val="-17517"/>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0" name="Trivalent"/>
          <p:cNvSpPr txBox="1"/>
          <p:nvPr/>
        </p:nvSpPr>
        <p:spPr>
          <a:xfrm>
            <a:off x="13527268" y="11357841"/>
            <a:ext cx="1525525"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6">
                    <a:satOff val="-15798"/>
                    <a:lumOff val="-17517"/>
                  </a:schemeClr>
                </a:solidFill>
              </a:defRPr>
            </a:lvl1pPr>
          </a:lstStyle>
          <a:p>
            <a:r>
              <a:t>Trivalent</a:t>
            </a:r>
          </a:p>
        </p:txBody>
      </p:sp>
      <p:sp>
        <p:nvSpPr>
          <p:cNvPr id="141" name="Line"/>
          <p:cNvSpPr/>
          <p:nvPr/>
        </p:nvSpPr>
        <p:spPr>
          <a:xfrm flipV="1">
            <a:off x="14933877" y="10818486"/>
            <a:ext cx="238391" cy="538485"/>
          </a:xfrm>
          <a:prstGeom prst="line">
            <a:avLst/>
          </a:prstGeom>
          <a:ln w="50800">
            <a:solidFill>
              <a:schemeClr val="accent6">
                <a:satOff val="-15798"/>
                <a:lumOff val="-17517"/>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Modified Chain Theory (Jørgensen)"/>
          <p:cNvSpPr txBox="1">
            <a:spLocks noGrp="1"/>
          </p:cNvSpPr>
          <p:nvPr>
            <p:ph type="title"/>
          </p:nvPr>
        </p:nvSpPr>
        <p:spPr>
          <a:prstGeom prst="rect">
            <a:avLst/>
          </a:prstGeom>
        </p:spPr>
        <p:txBody>
          <a:bodyPr/>
          <a:lstStyle>
            <a:lvl1pPr defTabSz="742950">
              <a:defRPr sz="10080"/>
            </a:lvl1pPr>
          </a:lstStyle>
          <a:p>
            <a:r>
              <a:t>Modified Chain Theory (Jørgensen)</a:t>
            </a:r>
          </a:p>
        </p:txBody>
      </p:sp>
      <p:sp>
        <p:nvSpPr>
          <p:cNvPr id="144" name="Account for differences in precipitation of Cl (gravimetric analysis)…"/>
          <p:cNvSpPr txBox="1">
            <a:spLocks noGrp="1"/>
          </p:cNvSpPr>
          <p:nvPr>
            <p:ph type="body" sz="half" idx="1"/>
          </p:nvPr>
        </p:nvSpPr>
        <p:spPr>
          <a:xfrm>
            <a:off x="1689100" y="2541720"/>
            <a:ext cx="21005800" cy="3784799"/>
          </a:xfrm>
          <a:prstGeom prst="rect">
            <a:avLst/>
          </a:prstGeom>
        </p:spPr>
        <p:txBody>
          <a:bodyPr/>
          <a:lstStyle/>
          <a:p>
            <a:pPr>
              <a:spcBef>
                <a:spcPts val="4000"/>
              </a:spcBef>
            </a:pPr>
            <a:r>
              <a:t>Account for differences in precipitation of Cl (gravimetric analysis)</a:t>
            </a:r>
          </a:p>
          <a:p>
            <a:pPr lvl="1">
              <a:spcBef>
                <a:spcPts val="4000"/>
              </a:spcBef>
            </a:pPr>
            <a:r>
              <a:t>Proposed: Cl atoms further from the metal center are more easily pptd</a:t>
            </a:r>
          </a:p>
          <a:p>
            <a:pPr lvl="1">
              <a:spcBef>
                <a:spcPts val="4000"/>
              </a:spcBef>
            </a:pPr>
            <a:r>
              <a:t>Does not account for different bonding environments for NH</a:t>
            </a:r>
            <a:r>
              <a:rPr baseline="-5999"/>
              <a:t>3</a:t>
            </a:r>
          </a:p>
        </p:txBody>
      </p:sp>
      <p:sp>
        <p:nvSpPr>
          <p:cNvPr id="145" name="Oval"/>
          <p:cNvSpPr/>
          <p:nvPr/>
        </p:nvSpPr>
        <p:spPr>
          <a:xfrm>
            <a:off x="5782733" y="7701292"/>
            <a:ext cx="704680" cy="705893"/>
          </a:xfrm>
          <a:prstGeom prst="ellipse">
            <a:avLst/>
          </a:prstGeom>
          <a:ln w="63500">
            <a:solidFill>
              <a:schemeClr val="accent4">
                <a:hueOff val="-1081314"/>
                <a:satOff val="4338"/>
                <a:lumOff val="-8931"/>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6" name="Resistant to precipitation"/>
          <p:cNvSpPr txBox="1"/>
          <p:nvPr/>
        </p:nvSpPr>
        <p:spPr>
          <a:xfrm>
            <a:off x="5963708" y="9196707"/>
            <a:ext cx="4362451"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4">
                    <a:hueOff val="-1081314"/>
                    <a:satOff val="4338"/>
                    <a:lumOff val="-8931"/>
                  </a:schemeClr>
                </a:solidFill>
              </a:defRPr>
            </a:lvl1pPr>
          </a:lstStyle>
          <a:p>
            <a:r>
              <a:t>Resistant to precipitation</a:t>
            </a:r>
          </a:p>
        </p:txBody>
      </p:sp>
      <p:sp>
        <p:nvSpPr>
          <p:cNvPr id="147" name="Line"/>
          <p:cNvSpPr/>
          <p:nvPr/>
        </p:nvSpPr>
        <p:spPr>
          <a:xfrm flipV="1">
            <a:off x="6135073" y="8454634"/>
            <a:ext cx="1" cy="769393"/>
          </a:xfrm>
          <a:prstGeom prst="line">
            <a:avLst/>
          </a:prstGeom>
          <a:ln w="50800">
            <a:solidFill>
              <a:schemeClr val="accent4">
                <a:hueOff val="-1081314"/>
                <a:satOff val="4338"/>
                <a:lumOff val="-8931"/>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48" name="Image" descr="Image"/>
          <p:cNvPicPr>
            <a:picLocks noChangeAspect="1"/>
          </p:cNvPicPr>
          <p:nvPr/>
        </p:nvPicPr>
        <p:blipFill>
          <a:blip r:embed="rId3"/>
          <a:stretch>
            <a:fillRect/>
          </a:stretch>
        </p:blipFill>
        <p:spPr>
          <a:xfrm>
            <a:off x="3676650" y="6637866"/>
            <a:ext cx="7682724" cy="1776354"/>
          </a:xfrm>
          <a:prstGeom prst="rect">
            <a:avLst/>
          </a:prstGeom>
          <a:ln w="12700">
            <a:miter lim="400000"/>
          </a:ln>
        </p:spPr>
      </p:pic>
      <p:pic>
        <p:nvPicPr>
          <p:cNvPr id="149" name="Image" descr="Image"/>
          <p:cNvPicPr>
            <a:picLocks noChangeAspect="1"/>
          </p:cNvPicPr>
          <p:nvPr/>
        </p:nvPicPr>
        <p:blipFill>
          <a:blip r:embed="rId4"/>
          <a:stretch>
            <a:fillRect/>
          </a:stretch>
        </p:blipFill>
        <p:spPr>
          <a:xfrm>
            <a:off x="13912710" y="6637866"/>
            <a:ext cx="7682724" cy="1776354"/>
          </a:xfrm>
          <a:prstGeom prst="rect">
            <a:avLst/>
          </a:prstGeom>
          <a:ln w="12700">
            <a:miter lim="400000"/>
          </a:ln>
        </p:spPr>
      </p:pic>
      <p:pic>
        <p:nvPicPr>
          <p:cNvPr id="150" name="Image" descr="Image"/>
          <p:cNvPicPr>
            <a:picLocks noChangeAspect="1"/>
          </p:cNvPicPr>
          <p:nvPr/>
        </p:nvPicPr>
        <p:blipFill>
          <a:blip r:embed="rId5"/>
          <a:stretch>
            <a:fillRect/>
          </a:stretch>
        </p:blipFill>
        <p:spPr>
          <a:xfrm>
            <a:off x="3676650" y="10249102"/>
            <a:ext cx="7682724" cy="1687535"/>
          </a:xfrm>
          <a:prstGeom prst="rect">
            <a:avLst/>
          </a:prstGeom>
          <a:ln w="12700">
            <a:miter lim="400000"/>
          </a:ln>
        </p:spPr>
      </p:pic>
      <p:pic>
        <p:nvPicPr>
          <p:cNvPr id="151" name="Image" descr="Image"/>
          <p:cNvPicPr>
            <a:picLocks noChangeAspect="1"/>
          </p:cNvPicPr>
          <p:nvPr/>
        </p:nvPicPr>
        <p:blipFill>
          <a:blip r:embed="rId6"/>
          <a:stretch>
            <a:fillRect/>
          </a:stretch>
        </p:blipFill>
        <p:spPr>
          <a:xfrm>
            <a:off x="14689864" y="10249102"/>
            <a:ext cx="6128416" cy="1687535"/>
          </a:xfrm>
          <a:prstGeom prst="rect">
            <a:avLst/>
          </a:prstGeom>
          <a:ln w="12700">
            <a:miter lim="400000"/>
          </a:ln>
        </p:spPr>
      </p:pic>
      <p:sp>
        <p:nvSpPr>
          <p:cNvPr id="152" name="Oval"/>
          <p:cNvSpPr/>
          <p:nvPr/>
        </p:nvSpPr>
        <p:spPr>
          <a:xfrm>
            <a:off x="10701866" y="7111840"/>
            <a:ext cx="704681" cy="705893"/>
          </a:xfrm>
          <a:prstGeom prst="ellipse">
            <a:avLst/>
          </a:prstGeom>
          <a:ln w="63500">
            <a:solidFill>
              <a:schemeClr val="accent2">
                <a:hueOff val="167855"/>
                <a:satOff val="17755"/>
                <a:lumOff val="-16671"/>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3" name="Readily precipitated"/>
          <p:cNvSpPr txBox="1"/>
          <p:nvPr/>
        </p:nvSpPr>
        <p:spPr>
          <a:xfrm>
            <a:off x="10873105" y="8565264"/>
            <a:ext cx="3501391"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2">
                    <a:hueOff val="167855"/>
                    <a:satOff val="17755"/>
                    <a:lumOff val="-16671"/>
                  </a:schemeClr>
                </a:solidFill>
              </a:defRPr>
            </a:lvl1pPr>
          </a:lstStyle>
          <a:p>
            <a:r>
              <a:t>Readily precipitated</a:t>
            </a:r>
          </a:p>
        </p:txBody>
      </p:sp>
      <p:sp>
        <p:nvSpPr>
          <p:cNvPr id="154" name="Line"/>
          <p:cNvSpPr/>
          <p:nvPr/>
        </p:nvSpPr>
        <p:spPr>
          <a:xfrm flipV="1">
            <a:off x="11054206" y="7865181"/>
            <a:ext cx="1" cy="769393"/>
          </a:xfrm>
          <a:prstGeom prst="line">
            <a:avLst/>
          </a:prstGeom>
          <a:ln w="50800">
            <a:solidFill>
              <a:schemeClr val="accent2">
                <a:hueOff val="167855"/>
                <a:satOff val="17755"/>
                <a:lumOff val="-16671"/>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5" name="Oval"/>
          <p:cNvSpPr/>
          <p:nvPr/>
        </p:nvSpPr>
        <p:spPr>
          <a:xfrm>
            <a:off x="4368800" y="11265759"/>
            <a:ext cx="704680" cy="705893"/>
          </a:xfrm>
          <a:prstGeom prst="ellipse">
            <a:avLst/>
          </a:prstGeom>
          <a:ln w="63500">
            <a:solidFill>
              <a:schemeClr val="accent5">
                <a:lumOff val="-29866"/>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6" name="Does not precipitate"/>
          <p:cNvSpPr txBox="1"/>
          <p:nvPr/>
        </p:nvSpPr>
        <p:spPr>
          <a:xfrm>
            <a:off x="4545520" y="12744241"/>
            <a:ext cx="3558160"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chemeClr val="accent5">
                    <a:lumOff val="-29866"/>
                  </a:schemeClr>
                </a:solidFill>
              </a:defRPr>
            </a:lvl1pPr>
          </a:lstStyle>
          <a:p>
            <a:r>
              <a:t>Does not precipitate</a:t>
            </a:r>
          </a:p>
        </p:txBody>
      </p:sp>
      <p:sp>
        <p:nvSpPr>
          <p:cNvPr id="157" name="Line"/>
          <p:cNvSpPr/>
          <p:nvPr/>
        </p:nvSpPr>
        <p:spPr>
          <a:xfrm flipV="1">
            <a:off x="4721139" y="12019101"/>
            <a:ext cx="1" cy="769393"/>
          </a:xfrm>
          <a:prstGeom prst="line">
            <a:avLst/>
          </a:prstGeom>
          <a:ln w="50800">
            <a:solidFill>
              <a:schemeClr val="accent5">
                <a:lumOff val="-29866"/>
              </a:schemeClr>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8" name="6:1"/>
          <p:cNvSpPr/>
          <p:nvPr/>
        </p:nvSpPr>
        <p:spPr>
          <a:xfrm>
            <a:off x="2734733" y="6427594"/>
            <a:ext cx="934641"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6:1</a:t>
            </a:r>
          </a:p>
        </p:txBody>
      </p:sp>
      <p:sp>
        <p:nvSpPr>
          <p:cNvPr id="159" name="4:1"/>
          <p:cNvSpPr/>
          <p:nvPr/>
        </p:nvSpPr>
        <p:spPr>
          <a:xfrm>
            <a:off x="2734733" y="9975127"/>
            <a:ext cx="934641"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4:1</a:t>
            </a:r>
          </a:p>
        </p:txBody>
      </p:sp>
      <p:sp>
        <p:nvSpPr>
          <p:cNvPr id="160" name="5:1"/>
          <p:cNvSpPr/>
          <p:nvPr/>
        </p:nvSpPr>
        <p:spPr>
          <a:xfrm>
            <a:off x="13326533" y="6427594"/>
            <a:ext cx="934642"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5:1</a:t>
            </a:r>
          </a:p>
        </p:txBody>
      </p:sp>
      <p:sp>
        <p:nvSpPr>
          <p:cNvPr id="161" name="3:1"/>
          <p:cNvSpPr/>
          <p:nvPr/>
        </p:nvSpPr>
        <p:spPr>
          <a:xfrm>
            <a:off x="13326533" y="9975127"/>
            <a:ext cx="934642"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3:1</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Primary &amp; Secondary Valence (Werner)"/>
          <p:cNvSpPr txBox="1">
            <a:spLocks noGrp="1"/>
          </p:cNvSpPr>
          <p:nvPr>
            <p:ph type="title"/>
          </p:nvPr>
        </p:nvSpPr>
        <p:spPr>
          <a:prstGeom prst="rect">
            <a:avLst/>
          </a:prstGeom>
        </p:spPr>
        <p:txBody>
          <a:bodyPr/>
          <a:lstStyle>
            <a:lvl1pPr defTabSz="676909">
              <a:defRPr sz="9184"/>
            </a:lvl1pPr>
          </a:lstStyle>
          <a:p>
            <a:r>
              <a:t>Primary &amp; Secondary Valence (Werner)</a:t>
            </a:r>
          </a:p>
        </p:txBody>
      </p:sp>
      <p:sp>
        <p:nvSpPr>
          <p:cNvPr id="164" name="Proposed: Both primary and secondary valence must be satisfied…"/>
          <p:cNvSpPr txBox="1">
            <a:spLocks noGrp="1"/>
          </p:cNvSpPr>
          <p:nvPr>
            <p:ph type="body" sz="half" idx="1"/>
          </p:nvPr>
        </p:nvSpPr>
        <p:spPr>
          <a:xfrm>
            <a:off x="1689100" y="2610974"/>
            <a:ext cx="21005800" cy="5043422"/>
          </a:xfrm>
          <a:prstGeom prst="rect">
            <a:avLst/>
          </a:prstGeom>
        </p:spPr>
        <p:txBody>
          <a:bodyPr/>
          <a:lstStyle/>
          <a:p>
            <a:pPr>
              <a:spcBef>
                <a:spcPts val="4000"/>
              </a:spcBef>
            </a:pPr>
            <a:r>
              <a:t>Proposed: Both primary and secondary valence must be satisfied</a:t>
            </a:r>
          </a:p>
          <a:p>
            <a:pPr lvl="1">
              <a:spcBef>
                <a:spcPts val="4000"/>
              </a:spcBef>
            </a:pPr>
            <a:r>
              <a:t>Primary valence (oxidation state) dictates charge</a:t>
            </a:r>
          </a:p>
          <a:p>
            <a:pPr lvl="1">
              <a:spcBef>
                <a:spcPts val="4000"/>
              </a:spcBef>
            </a:pPr>
            <a:r>
              <a:t>Secondary valence (coordination number) dictates shape, coord sphere</a:t>
            </a:r>
          </a:p>
          <a:p>
            <a:pPr>
              <a:spcBef>
                <a:spcPts val="4000"/>
              </a:spcBef>
            </a:pPr>
            <a:r>
              <a:t>No chains! Discrete complexes</a:t>
            </a:r>
          </a:p>
        </p:txBody>
      </p:sp>
      <p:pic>
        <p:nvPicPr>
          <p:cNvPr id="165" name="Image" descr="Image"/>
          <p:cNvPicPr>
            <a:picLocks noChangeAspect="1"/>
          </p:cNvPicPr>
          <p:nvPr/>
        </p:nvPicPr>
        <p:blipFill>
          <a:blip r:embed="rId3"/>
          <a:stretch>
            <a:fillRect/>
          </a:stretch>
        </p:blipFill>
        <p:spPr>
          <a:xfrm>
            <a:off x="5111750" y="8191500"/>
            <a:ext cx="5606001" cy="3110426"/>
          </a:xfrm>
          <a:prstGeom prst="rect">
            <a:avLst/>
          </a:prstGeom>
          <a:ln w="12700">
            <a:miter lim="400000"/>
          </a:ln>
        </p:spPr>
      </p:pic>
      <p:pic>
        <p:nvPicPr>
          <p:cNvPr id="166" name="Image" descr="Image"/>
          <p:cNvPicPr>
            <a:picLocks noChangeAspect="1"/>
          </p:cNvPicPr>
          <p:nvPr/>
        </p:nvPicPr>
        <p:blipFill>
          <a:blip r:embed="rId4"/>
          <a:stretch>
            <a:fillRect/>
          </a:stretch>
        </p:blipFill>
        <p:spPr>
          <a:xfrm>
            <a:off x="14698332" y="8219112"/>
            <a:ext cx="4267795" cy="2242401"/>
          </a:xfrm>
          <a:prstGeom prst="rect">
            <a:avLst/>
          </a:prstGeom>
          <a:ln w="12700">
            <a:miter lim="400000"/>
          </a:ln>
        </p:spPr>
      </p:pic>
      <p:sp>
        <p:nvSpPr>
          <p:cNvPr id="167" name="[Co(NH3)6]Cl3"/>
          <p:cNvSpPr txBox="1"/>
          <p:nvPr/>
        </p:nvSpPr>
        <p:spPr>
          <a:xfrm>
            <a:off x="6942920" y="11680867"/>
            <a:ext cx="2336293"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b="0"/>
            </a:pPr>
            <a:r>
              <a:t>[Co(NH</a:t>
            </a:r>
            <a:r>
              <a:rPr baseline="-5999"/>
              <a:t>3</a:t>
            </a:r>
            <a:r>
              <a:t>)</a:t>
            </a:r>
            <a:r>
              <a:rPr baseline="-5999"/>
              <a:t>6</a:t>
            </a:r>
            <a:r>
              <a:t>]Cl</a:t>
            </a:r>
            <a:r>
              <a:rPr baseline="-5999"/>
              <a:t>3</a:t>
            </a:r>
          </a:p>
        </p:txBody>
      </p:sp>
      <p:sp>
        <p:nvSpPr>
          <p:cNvPr id="168" name="Line"/>
          <p:cNvSpPr/>
          <p:nvPr/>
        </p:nvSpPr>
        <p:spPr>
          <a:xfrm flipV="1">
            <a:off x="1388533" y="4249645"/>
            <a:ext cx="542489" cy="542489"/>
          </a:xfrm>
          <a:prstGeom prst="line">
            <a:avLst/>
          </a:prstGeom>
          <a:ln w="38100">
            <a:solidFill>
              <a:srgbClr val="000000"/>
            </a:solidFill>
            <a:custDash>
              <a:ds d="200000" sp="2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9" name="Line"/>
          <p:cNvSpPr/>
          <p:nvPr/>
        </p:nvSpPr>
        <p:spPr>
          <a:xfrm flipV="1">
            <a:off x="1388533" y="5545045"/>
            <a:ext cx="542489" cy="542489"/>
          </a:xfrm>
          <a:prstGeom prst="line">
            <a:avLst/>
          </a:prstGeom>
          <a:ln w="38100">
            <a:solidFill>
              <a:srgbClr val="000000"/>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70" name="6:1"/>
          <p:cNvSpPr/>
          <p:nvPr/>
        </p:nvSpPr>
        <p:spPr>
          <a:xfrm>
            <a:off x="4461933" y="7900794"/>
            <a:ext cx="934641"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6:1</a:t>
            </a:r>
          </a:p>
        </p:txBody>
      </p:sp>
      <p:sp>
        <p:nvSpPr>
          <p:cNvPr id="171" name="4:1"/>
          <p:cNvSpPr/>
          <p:nvPr/>
        </p:nvSpPr>
        <p:spPr>
          <a:xfrm>
            <a:off x="14113933" y="7900794"/>
            <a:ext cx="934642" cy="548133"/>
          </a:xfrm>
          <a:prstGeom prst="rect">
            <a:avLst/>
          </a:prstGeom>
          <a:solidFill>
            <a:srgbClr val="0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defRPr sz="3200" b="0">
                <a:solidFill>
                  <a:srgbClr val="FFFFFF"/>
                </a:solidFill>
                <a:latin typeface="+mn-lt"/>
                <a:ea typeface="+mn-ea"/>
                <a:cs typeface="+mn-cs"/>
                <a:sym typeface="Helvetica Neue Medium"/>
              </a:defRPr>
            </a:lvl1pPr>
          </a:lstStyle>
          <a:p>
            <a:r>
              <a:t>4:1</a:t>
            </a:r>
          </a:p>
        </p:txBody>
      </p:sp>
      <p:sp>
        <p:nvSpPr>
          <p:cNvPr id="172" name="Line"/>
          <p:cNvSpPr/>
          <p:nvPr/>
        </p:nvSpPr>
        <p:spPr>
          <a:xfrm>
            <a:off x="6428845" y="8036907"/>
            <a:ext cx="642873" cy="2493905"/>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18"/>
                </a:lnTo>
                <a:lnTo>
                  <a:pt x="103" y="21600"/>
                </a:lnTo>
                <a:lnTo>
                  <a:pt x="21600" y="21557"/>
                </a:lnTo>
              </a:path>
            </a:pathLst>
          </a:custGeom>
          <a:ln w="50800">
            <a:solidFill>
              <a:schemeClr val="accent6">
                <a:satOff val="-15798"/>
                <a:lumOff val="-17517"/>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73" name="Line"/>
          <p:cNvSpPr/>
          <p:nvPr/>
        </p:nvSpPr>
        <p:spPr>
          <a:xfrm>
            <a:off x="8858184" y="8093268"/>
            <a:ext cx="696423" cy="2493906"/>
          </a:xfrm>
          <a:custGeom>
            <a:avLst/>
            <a:gdLst/>
            <a:ahLst/>
            <a:cxnLst>
              <a:cxn ang="0">
                <a:pos x="wd2" y="hd2"/>
              </a:cxn>
              <a:cxn ang="5400000">
                <a:pos x="wd2" y="hd2"/>
              </a:cxn>
              <a:cxn ang="10800000">
                <a:pos x="wd2" y="hd2"/>
              </a:cxn>
              <a:cxn ang="16200000">
                <a:pos x="wd2" y="hd2"/>
              </a:cxn>
            </a:cxnLst>
            <a:rect l="0" t="0" r="r" b="b"/>
            <a:pathLst>
              <a:path w="21600" h="21600" extrusionOk="0">
                <a:moveTo>
                  <a:pt x="196" y="0"/>
                </a:moveTo>
                <a:lnTo>
                  <a:pt x="21600" y="18"/>
                </a:lnTo>
                <a:lnTo>
                  <a:pt x="21497" y="21600"/>
                </a:lnTo>
                <a:lnTo>
                  <a:pt x="0" y="21557"/>
                </a:lnTo>
              </a:path>
            </a:pathLst>
          </a:custGeom>
          <a:ln w="50800">
            <a:solidFill>
              <a:schemeClr val="accent6">
                <a:satOff val="-15798"/>
                <a:lumOff val="-17517"/>
              </a:scheme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74" name="[Co(NH3)4Cl2]Cl"/>
          <p:cNvSpPr txBox="1"/>
          <p:nvPr/>
        </p:nvSpPr>
        <p:spPr>
          <a:xfrm>
            <a:off x="16305021" y="11679896"/>
            <a:ext cx="2695957"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b="0"/>
            </a:pPr>
            <a:r>
              <a:t>[Co(NH</a:t>
            </a:r>
            <a:r>
              <a:rPr baseline="-5999"/>
              <a:t>3</a:t>
            </a:r>
            <a:r>
              <a:t>)</a:t>
            </a:r>
            <a:r>
              <a:rPr baseline="-5999"/>
              <a:t>4</a:t>
            </a:r>
            <a:r>
              <a:t>Cl</a:t>
            </a:r>
            <a:r>
              <a:rPr baseline="-5999"/>
              <a:t>2</a:t>
            </a:r>
            <a:r>
              <a:t>]Cl</a:t>
            </a:r>
          </a:p>
        </p:txBody>
      </p:sp>
      <p:sp>
        <p:nvSpPr>
          <p:cNvPr id="175" name="Satisfies both primary and secondary valence"/>
          <p:cNvSpPr txBox="1"/>
          <p:nvPr/>
        </p:nvSpPr>
        <p:spPr>
          <a:xfrm>
            <a:off x="18569623" y="6907204"/>
            <a:ext cx="4493406" cy="10053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0">
                <a:solidFill>
                  <a:schemeClr val="accent1"/>
                </a:solidFill>
              </a:defRPr>
            </a:lvl1pPr>
          </a:lstStyle>
          <a:p>
            <a:r>
              <a:t>Satisfies both primary and secondary valence</a:t>
            </a:r>
          </a:p>
        </p:txBody>
      </p:sp>
      <p:sp>
        <p:nvSpPr>
          <p:cNvPr id="176" name="Line"/>
          <p:cNvSpPr/>
          <p:nvPr/>
        </p:nvSpPr>
        <p:spPr>
          <a:xfrm flipH="1">
            <a:off x="17898534" y="7348440"/>
            <a:ext cx="916681" cy="916681"/>
          </a:xfrm>
          <a:prstGeom prst="line">
            <a:avLst/>
          </a:prstGeom>
          <a:ln w="50800">
            <a:solidFill>
              <a:schemeClr val="accent1"/>
            </a:solidFill>
            <a:miter lim="400000"/>
            <a:tailEnd type="triangle"/>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77" name="Oval"/>
          <p:cNvSpPr/>
          <p:nvPr/>
        </p:nvSpPr>
        <p:spPr>
          <a:xfrm>
            <a:off x="17204266" y="8093973"/>
            <a:ext cx="704680" cy="705893"/>
          </a:xfrm>
          <a:prstGeom prst="ellipse">
            <a:avLst/>
          </a:prstGeom>
          <a:ln w="63500">
            <a:solidFill>
              <a:schemeClr val="accent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of CN=6 Complexes"/>
          <p:cNvSpPr txBox="1">
            <a:spLocks noGrp="1"/>
          </p:cNvSpPr>
          <p:nvPr>
            <p:ph type="title"/>
          </p:nvPr>
        </p:nvSpPr>
        <p:spPr>
          <a:prstGeom prst="rect">
            <a:avLst/>
          </a:prstGeom>
        </p:spPr>
        <p:txBody>
          <a:bodyPr/>
          <a:lstStyle/>
          <a:p>
            <a:r>
              <a:t>Shape of CN=6 Complexes</a:t>
            </a:r>
          </a:p>
        </p:txBody>
      </p:sp>
      <p:sp>
        <p:nvSpPr>
          <p:cNvPr id="180" name="How are these NH3 units arranged in three dimensions in the complex?…"/>
          <p:cNvSpPr txBox="1">
            <a:spLocks noGrp="1"/>
          </p:cNvSpPr>
          <p:nvPr>
            <p:ph type="body" sz="quarter" idx="1"/>
          </p:nvPr>
        </p:nvSpPr>
        <p:spPr>
          <a:xfrm>
            <a:off x="1689100" y="2610974"/>
            <a:ext cx="21005800" cy="2813256"/>
          </a:xfrm>
          <a:prstGeom prst="rect">
            <a:avLst/>
          </a:prstGeom>
        </p:spPr>
        <p:txBody>
          <a:bodyPr/>
          <a:lstStyle/>
          <a:p>
            <a:pPr>
              <a:spcBef>
                <a:spcPts val="4000"/>
              </a:spcBef>
            </a:pPr>
            <a:r>
              <a:t>How are these NH</a:t>
            </a:r>
            <a:r>
              <a:rPr baseline="-5999"/>
              <a:t>3</a:t>
            </a:r>
            <a:r>
              <a:t> units arranged in three dimensions in the complex?</a:t>
            </a:r>
          </a:p>
          <a:p>
            <a:pPr lvl="1">
              <a:spcBef>
                <a:spcPts val="4000"/>
              </a:spcBef>
            </a:pPr>
            <a:r>
              <a:t>How many isomers are expected (found)?</a:t>
            </a:r>
          </a:p>
        </p:txBody>
      </p:sp>
      <p:graphicFrame>
        <p:nvGraphicFramePr>
          <p:cNvPr id="181" name="Table"/>
          <p:cNvGraphicFramePr/>
          <p:nvPr/>
        </p:nvGraphicFramePr>
        <p:xfrm>
          <a:off x="3326548" y="8152196"/>
          <a:ext cx="17697033" cy="3024678"/>
        </p:xfrm>
        <a:graphic>
          <a:graphicData uri="http://schemas.openxmlformats.org/drawingml/2006/table">
            <a:tbl>
              <a:tblPr bandRow="1">
                <a:tableStyleId>{4C3C2611-4C71-4FC5-86AE-919BDF0F9419}</a:tableStyleId>
              </a:tblPr>
              <a:tblGrid>
                <a:gridCol w="3271320">
                  <a:extLst>
                    <a:ext uri="{9D8B030D-6E8A-4147-A177-3AD203B41FA5}">
                      <a16:colId xmlns:a16="http://schemas.microsoft.com/office/drawing/2014/main" val="20000"/>
                    </a:ext>
                  </a:extLst>
                </a:gridCol>
                <a:gridCol w="2960138">
                  <a:extLst>
                    <a:ext uri="{9D8B030D-6E8A-4147-A177-3AD203B41FA5}">
                      <a16:colId xmlns:a16="http://schemas.microsoft.com/office/drawing/2014/main" val="20001"/>
                    </a:ext>
                  </a:extLst>
                </a:gridCol>
                <a:gridCol w="4649857">
                  <a:extLst>
                    <a:ext uri="{9D8B030D-6E8A-4147-A177-3AD203B41FA5}">
                      <a16:colId xmlns:a16="http://schemas.microsoft.com/office/drawing/2014/main" val="20002"/>
                    </a:ext>
                  </a:extLst>
                </a:gridCol>
                <a:gridCol w="3407859">
                  <a:extLst>
                    <a:ext uri="{9D8B030D-6E8A-4147-A177-3AD203B41FA5}">
                      <a16:colId xmlns:a16="http://schemas.microsoft.com/office/drawing/2014/main" val="20003"/>
                    </a:ext>
                  </a:extLst>
                </a:gridCol>
                <a:gridCol w="3407859">
                  <a:extLst>
                    <a:ext uri="{9D8B030D-6E8A-4147-A177-3AD203B41FA5}">
                      <a16:colId xmlns:a16="http://schemas.microsoft.com/office/drawing/2014/main" val="20004"/>
                    </a:ext>
                  </a:extLst>
                </a:gridCol>
              </a:tblGrid>
              <a:tr h="654957">
                <a:tc>
                  <a:txBody>
                    <a:bodyPr/>
                    <a:lstStyle/>
                    <a:p>
                      <a:pPr defTabSz="914400">
                        <a:defRPr sz="2600">
                          <a:sym typeface="Helvetica Neue"/>
                        </a:defRPr>
                      </a:pPr>
                      <a:endParaRPr/>
                    </a:p>
                  </a:txBody>
                  <a:tcPr marL="50800" marR="50800" marT="50800" marB="50800" anchor="ctr" horzOverflow="overflow"/>
                </a:tc>
                <a:tc>
                  <a:txBody>
                    <a:bodyPr/>
                    <a:lstStyle/>
                    <a:p>
                      <a:pPr defTabSz="914400">
                        <a:defRPr sz="2600">
                          <a:sym typeface="Helvetica Neue"/>
                        </a:defRPr>
                      </a:pPr>
                      <a:endParaRPr/>
                    </a:p>
                  </a:txBody>
                  <a:tcPr marL="50800" marR="50800" marT="50800" marB="50800" anchor="ctr" horzOverflow="overflow"/>
                </a:tc>
                <a:tc>
                  <a:txBody>
                    <a:bodyPr/>
                    <a:lstStyle/>
                    <a:p>
                      <a:pPr defTabSz="914400">
                        <a:defRPr sz="1800"/>
                      </a:pPr>
                      <a:r>
                        <a:rPr sz="2600">
                          <a:sym typeface="Helvetica Neue"/>
                        </a:rPr>
                        <a:t>Hexagonal planar</a:t>
                      </a:r>
                    </a:p>
                  </a:txBody>
                  <a:tcPr marL="50800" marR="50800" marT="50800" marB="50800" anchor="ctr" horzOverflow="overflow"/>
                </a:tc>
                <a:tc>
                  <a:txBody>
                    <a:bodyPr/>
                    <a:lstStyle/>
                    <a:p>
                      <a:pPr defTabSz="914400">
                        <a:defRPr sz="1800"/>
                      </a:pPr>
                      <a:r>
                        <a:rPr sz="2600">
                          <a:sym typeface="Helvetica Neue"/>
                        </a:rPr>
                        <a:t>Trigonal prismatic</a:t>
                      </a:r>
                    </a:p>
                  </a:txBody>
                  <a:tcPr marL="50800" marR="50800" marT="50800" marB="50800" anchor="ctr" horzOverflow="overflow"/>
                </a:tc>
                <a:tc>
                  <a:txBody>
                    <a:bodyPr/>
                    <a:lstStyle/>
                    <a:p>
                      <a:pPr defTabSz="914400">
                        <a:defRPr sz="1800"/>
                      </a:pPr>
                      <a:r>
                        <a:rPr sz="2600">
                          <a:sym typeface="Helvetica Neue"/>
                        </a:rPr>
                        <a:t>Octahedral</a:t>
                      </a:r>
                    </a:p>
                  </a:txBody>
                  <a:tcPr marL="50800" marR="50800" marT="50800" marB="50800" anchor="ctr" horzOverflow="overflow"/>
                </a:tc>
                <a:extLst>
                  <a:ext uri="{0D108BD9-81ED-4DB2-BD59-A6C34878D82A}">
                    <a16:rowId xmlns:a16="http://schemas.microsoft.com/office/drawing/2014/main" val="10000"/>
                  </a:ext>
                </a:extLst>
              </a:tr>
              <a:tr h="654957">
                <a:tc>
                  <a:txBody>
                    <a:bodyPr/>
                    <a:lstStyle/>
                    <a:p>
                      <a:pPr defTabSz="914400">
                        <a:defRPr sz="1800"/>
                      </a:pPr>
                      <a:r>
                        <a:rPr sz="2600">
                          <a:sym typeface="Helvetica Neue"/>
                        </a:rPr>
                        <a:t>6:1</a:t>
                      </a:r>
                    </a:p>
                  </a:txBody>
                  <a:tcPr marL="50800" marR="50800" marT="50800" marB="50800" anchor="ctr" horzOverflow="overflow"/>
                </a:tc>
                <a:tc>
                  <a:txBody>
                    <a:bodyPr/>
                    <a:lstStyle/>
                    <a:p>
                      <a:pPr defTabSz="914400">
                        <a:defRPr sz="2600">
                          <a:sym typeface="Helvetica Neue"/>
                        </a:defRPr>
                      </a:pPr>
                      <a:r>
                        <a:t>[Co(NH</a:t>
                      </a:r>
                      <a:r>
                        <a:rPr baseline="-5999"/>
                        <a:t>3</a:t>
                      </a:r>
                      <a:r>
                        <a:t>)</a:t>
                      </a:r>
                      <a:r>
                        <a:rPr baseline="-5999"/>
                        <a:t>6</a:t>
                      </a:r>
                      <a:r>
                        <a:t>]Cl</a:t>
                      </a:r>
                      <a:r>
                        <a:rPr baseline="-5999"/>
                        <a:t>3</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extLst>
                  <a:ext uri="{0D108BD9-81ED-4DB2-BD59-A6C34878D82A}">
                    <a16:rowId xmlns:a16="http://schemas.microsoft.com/office/drawing/2014/main" val="10001"/>
                  </a:ext>
                </a:extLst>
              </a:tr>
              <a:tr h="571588">
                <a:tc>
                  <a:txBody>
                    <a:bodyPr/>
                    <a:lstStyle/>
                    <a:p>
                      <a:pPr defTabSz="914400">
                        <a:defRPr sz="1800"/>
                      </a:pPr>
                      <a:r>
                        <a:rPr sz="2600">
                          <a:sym typeface="Helvetica Neue"/>
                        </a:rPr>
                        <a:t>5:1</a:t>
                      </a:r>
                    </a:p>
                  </a:txBody>
                  <a:tcPr marL="50800" marR="50800" marT="50800" marB="50800" anchor="ctr" horzOverflow="overflow"/>
                </a:tc>
                <a:tc>
                  <a:txBody>
                    <a:bodyPr/>
                    <a:lstStyle/>
                    <a:p>
                      <a:pPr defTabSz="914400">
                        <a:defRPr sz="2600">
                          <a:sym typeface="Helvetica Neue"/>
                        </a:defRPr>
                      </a:pPr>
                      <a:r>
                        <a:t>[Co(NH</a:t>
                      </a:r>
                      <a:r>
                        <a:rPr baseline="-5999"/>
                        <a:t>3</a:t>
                      </a:r>
                      <a:r>
                        <a:t>)</a:t>
                      </a:r>
                      <a:r>
                        <a:rPr baseline="-5999"/>
                        <a:t>5</a:t>
                      </a:r>
                      <a:r>
                        <a:t>Cl]Cl</a:t>
                      </a:r>
                      <a:r>
                        <a:rPr baseline="-5999"/>
                        <a:t>2</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tc>
                  <a:txBody>
                    <a:bodyPr/>
                    <a:lstStyle/>
                    <a:p>
                      <a:pPr defTabSz="914400">
                        <a:defRPr sz="1800"/>
                      </a:pPr>
                      <a:r>
                        <a:rPr sz="2600">
                          <a:sym typeface="Helvetica Neue"/>
                        </a:rPr>
                        <a:t>1</a:t>
                      </a:r>
                    </a:p>
                  </a:txBody>
                  <a:tcPr marL="50800" marR="50800" marT="50800" marB="50800" anchor="ctr" horzOverflow="overflow"/>
                </a:tc>
                <a:extLst>
                  <a:ext uri="{0D108BD9-81ED-4DB2-BD59-A6C34878D82A}">
                    <a16:rowId xmlns:a16="http://schemas.microsoft.com/office/drawing/2014/main" val="10002"/>
                  </a:ext>
                </a:extLst>
              </a:tr>
              <a:tr h="571588">
                <a:tc>
                  <a:txBody>
                    <a:bodyPr/>
                    <a:lstStyle/>
                    <a:p>
                      <a:pPr defTabSz="914400">
                        <a:defRPr sz="1800"/>
                      </a:pPr>
                      <a:r>
                        <a:rPr sz="2600">
                          <a:sym typeface="Helvetica Neue"/>
                        </a:rPr>
                        <a:t>4:1</a:t>
                      </a:r>
                    </a:p>
                  </a:txBody>
                  <a:tcPr marL="50800" marR="50800" marT="50800" marB="50800" anchor="ctr" horzOverflow="overflow"/>
                </a:tc>
                <a:tc>
                  <a:txBody>
                    <a:bodyPr/>
                    <a:lstStyle/>
                    <a:p>
                      <a:pPr defTabSz="914400">
                        <a:defRPr sz="2600">
                          <a:sym typeface="Helvetica Neue"/>
                        </a:defRPr>
                      </a:pPr>
                      <a:r>
                        <a:t>[Co(NH</a:t>
                      </a:r>
                      <a:r>
                        <a:rPr baseline="-5999"/>
                        <a:t>3</a:t>
                      </a:r>
                      <a:r>
                        <a:t>)</a:t>
                      </a:r>
                      <a:r>
                        <a:rPr baseline="-5999"/>
                        <a:t>4</a:t>
                      </a:r>
                      <a:r>
                        <a:t>Cl</a:t>
                      </a:r>
                      <a:r>
                        <a:rPr baseline="-5999"/>
                        <a:t>2</a:t>
                      </a:r>
                      <a:r>
                        <a:t>]Cl</a:t>
                      </a:r>
                    </a:p>
                  </a:txBody>
                  <a:tcPr marL="50800" marR="50800" marT="50800" marB="50800" anchor="ctr" horzOverflow="overflow"/>
                </a:tc>
                <a:tc>
                  <a:txBody>
                    <a:bodyPr/>
                    <a:lstStyle/>
                    <a:p>
                      <a:pPr defTabSz="914400">
                        <a:defRPr sz="1800"/>
                      </a:pPr>
                      <a:r>
                        <a:rPr sz="2600">
                          <a:sym typeface="Helvetica Neue"/>
                        </a:rPr>
                        <a:t>3</a:t>
                      </a:r>
                    </a:p>
                  </a:txBody>
                  <a:tcPr marL="50800" marR="50800" marT="50800" marB="50800" anchor="ctr" horzOverflow="overflow"/>
                </a:tc>
                <a:tc>
                  <a:txBody>
                    <a:bodyPr/>
                    <a:lstStyle/>
                    <a:p>
                      <a:pPr defTabSz="914400">
                        <a:defRPr sz="1800"/>
                      </a:pPr>
                      <a:r>
                        <a:rPr sz="2600">
                          <a:sym typeface="Helvetica Neue"/>
                        </a:rPr>
                        <a:t>3</a:t>
                      </a:r>
                    </a:p>
                  </a:txBody>
                  <a:tcPr marL="50800" marR="50800" marT="50800" marB="50800" anchor="ctr" horzOverflow="overflow"/>
                </a:tc>
                <a:tc>
                  <a:txBody>
                    <a:bodyPr/>
                    <a:lstStyle/>
                    <a:p>
                      <a:pPr defTabSz="914400">
                        <a:defRPr sz="1800"/>
                      </a:pPr>
                      <a:r>
                        <a:rPr sz="2600">
                          <a:sym typeface="Helvetica Neue"/>
                        </a:rPr>
                        <a:t>2</a:t>
                      </a:r>
                    </a:p>
                  </a:txBody>
                  <a:tcPr marL="50800" marR="50800" marT="50800" marB="50800" anchor="ctr" horzOverflow="overflow"/>
                </a:tc>
                <a:extLst>
                  <a:ext uri="{0D108BD9-81ED-4DB2-BD59-A6C34878D82A}">
                    <a16:rowId xmlns:a16="http://schemas.microsoft.com/office/drawing/2014/main" val="10003"/>
                  </a:ext>
                </a:extLst>
              </a:tr>
              <a:tr h="571588">
                <a:tc>
                  <a:txBody>
                    <a:bodyPr/>
                    <a:lstStyle/>
                    <a:p>
                      <a:pPr defTabSz="914400">
                        <a:defRPr sz="1800"/>
                      </a:pPr>
                      <a:r>
                        <a:rPr sz="2600">
                          <a:sym typeface="Helvetica Neue"/>
                        </a:rPr>
                        <a:t>3:1</a:t>
                      </a:r>
                    </a:p>
                  </a:txBody>
                  <a:tcPr marL="50800" marR="50800" marT="50800" marB="50800" anchor="ctr" horzOverflow="overflow"/>
                </a:tc>
                <a:tc>
                  <a:txBody>
                    <a:bodyPr/>
                    <a:lstStyle/>
                    <a:p>
                      <a:pPr defTabSz="914400">
                        <a:defRPr sz="2600">
                          <a:sym typeface="Helvetica Neue"/>
                        </a:defRPr>
                      </a:pPr>
                      <a:r>
                        <a:t>[Ir(NH</a:t>
                      </a:r>
                      <a:r>
                        <a:rPr baseline="-5999"/>
                        <a:t>3</a:t>
                      </a:r>
                      <a:r>
                        <a:t>)</a:t>
                      </a:r>
                      <a:r>
                        <a:rPr baseline="-5999"/>
                        <a:t>3</a:t>
                      </a:r>
                      <a:r>
                        <a:t>Cl</a:t>
                      </a:r>
                      <a:r>
                        <a:rPr baseline="-5999"/>
                        <a:t>3</a:t>
                      </a:r>
                      <a:r>
                        <a:t>]</a:t>
                      </a:r>
                    </a:p>
                  </a:txBody>
                  <a:tcPr marL="50800" marR="50800" marT="50800" marB="50800" anchor="ctr" horzOverflow="overflow"/>
                </a:tc>
                <a:tc>
                  <a:txBody>
                    <a:bodyPr/>
                    <a:lstStyle/>
                    <a:p>
                      <a:pPr defTabSz="914400">
                        <a:defRPr sz="1800"/>
                      </a:pPr>
                      <a:r>
                        <a:rPr sz="2600">
                          <a:sym typeface="Helvetica Neue"/>
                        </a:rPr>
                        <a:t>3</a:t>
                      </a:r>
                    </a:p>
                  </a:txBody>
                  <a:tcPr marL="50800" marR="50800" marT="50800" marB="50800" anchor="ctr" horzOverflow="overflow"/>
                </a:tc>
                <a:tc>
                  <a:txBody>
                    <a:bodyPr/>
                    <a:lstStyle/>
                    <a:p>
                      <a:pPr defTabSz="914400">
                        <a:defRPr sz="1800"/>
                      </a:pPr>
                      <a:r>
                        <a:rPr sz="2600">
                          <a:sym typeface="Helvetica Neue"/>
                        </a:rPr>
                        <a:t>3</a:t>
                      </a:r>
                    </a:p>
                  </a:txBody>
                  <a:tcPr marL="50800" marR="50800" marT="50800" marB="50800" anchor="ctr" horzOverflow="overflow"/>
                </a:tc>
                <a:tc>
                  <a:txBody>
                    <a:bodyPr/>
                    <a:lstStyle/>
                    <a:p>
                      <a:pPr defTabSz="914400">
                        <a:defRPr sz="1800"/>
                      </a:pPr>
                      <a:r>
                        <a:rPr sz="2600">
                          <a:sym typeface="Helvetica Neue"/>
                        </a:rPr>
                        <a:t>2</a:t>
                      </a:r>
                    </a:p>
                  </a:txBody>
                  <a:tcPr marL="50800" marR="50800" marT="50800" marB="50800" anchor="ctr" horzOverflow="overflow"/>
                </a:tc>
                <a:extLst>
                  <a:ext uri="{0D108BD9-81ED-4DB2-BD59-A6C34878D82A}">
                    <a16:rowId xmlns:a16="http://schemas.microsoft.com/office/drawing/2014/main" val="10004"/>
                  </a:ext>
                </a:extLst>
              </a:tr>
            </a:tbl>
          </a:graphicData>
        </a:graphic>
      </p:graphicFrame>
      <p:sp>
        <p:nvSpPr>
          <p:cNvPr id="182" name="Rectangle"/>
          <p:cNvSpPr/>
          <p:nvPr/>
        </p:nvSpPr>
        <p:spPr>
          <a:xfrm>
            <a:off x="17703800" y="8152196"/>
            <a:ext cx="3335669" cy="3304581"/>
          </a:xfrm>
          <a:prstGeom prst="rect">
            <a:avLst/>
          </a:prstGeom>
          <a:ln w="63500">
            <a:solidFill>
              <a:schemeClr val="accent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83" name="Found"/>
          <p:cNvSpPr txBox="1"/>
          <p:nvPr/>
        </p:nvSpPr>
        <p:spPr>
          <a:xfrm>
            <a:off x="17124931" y="11538471"/>
            <a:ext cx="4493407"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0">
                <a:solidFill>
                  <a:schemeClr val="accent1"/>
                </a:solidFill>
              </a:defRPr>
            </a:lvl1pPr>
          </a:lstStyle>
          <a:p>
            <a:r>
              <a:t>Found</a:t>
            </a:r>
          </a:p>
        </p:txBody>
      </p:sp>
      <p:pic>
        <p:nvPicPr>
          <p:cNvPr id="184" name="Image" descr="Image"/>
          <p:cNvPicPr>
            <a:picLocks noChangeAspect="1"/>
          </p:cNvPicPr>
          <p:nvPr/>
        </p:nvPicPr>
        <p:blipFill>
          <a:blip r:embed="rId3"/>
          <a:stretch>
            <a:fillRect/>
          </a:stretch>
        </p:blipFill>
        <p:spPr>
          <a:xfrm>
            <a:off x="10875433" y="5743783"/>
            <a:ext cx="9780764" cy="2462534"/>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Debate Settled with [CoCl2(NH3)4]Cl"/>
          <p:cNvSpPr txBox="1">
            <a:spLocks noGrp="1"/>
          </p:cNvSpPr>
          <p:nvPr>
            <p:ph type="title"/>
          </p:nvPr>
        </p:nvSpPr>
        <p:spPr>
          <a:prstGeom prst="rect">
            <a:avLst/>
          </a:prstGeom>
        </p:spPr>
        <p:txBody>
          <a:bodyPr/>
          <a:lstStyle/>
          <a:p>
            <a:pPr defTabSz="742950">
              <a:defRPr sz="10080"/>
            </a:pPr>
            <a:r>
              <a:t>Debate Settled with [CoCl</a:t>
            </a:r>
            <a:r>
              <a:rPr baseline="-5999"/>
              <a:t>2</a:t>
            </a:r>
            <a:r>
              <a:t>(NH</a:t>
            </a:r>
            <a:r>
              <a:rPr baseline="-5999"/>
              <a:t>3</a:t>
            </a:r>
            <a:r>
              <a:t>)</a:t>
            </a:r>
            <a:r>
              <a:rPr baseline="-5999"/>
              <a:t>4</a:t>
            </a:r>
            <a:r>
              <a:t>]Cl</a:t>
            </a:r>
          </a:p>
        </p:txBody>
      </p:sp>
      <p:sp>
        <p:nvSpPr>
          <p:cNvPr id="187" name="Jørgensen - only one isomer (green) exists b/c chain!…"/>
          <p:cNvSpPr txBox="1">
            <a:spLocks noGrp="1"/>
          </p:cNvSpPr>
          <p:nvPr>
            <p:ph type="body" sz="half" idx="1"/>
          </p:nvPr>
        </p:nvSpPr>
        <p:spPr>
          <a:xfrm>
            <a:off x="1689100" y="2610974"/>
            <a:ext cx="15182421" cy="5287788"/>
          </a:xfrm>
          <a:prstGeom prst="rect">
            <a:avLst/>
          </a:prstGeom>
        </p:spPr>
        <p:txBody>
          <a:bodyPr/>
          <a:lstStyle/>
          <a:p>
            <a:pPr>
              <a:spcBef>
                <a:spcPts val="4000"/>
              </a:spcBef>
            </a:pPr>
            <a:r>
              <a:t>Jørgensen - only one isomer (green) exists b/c chain!</a:t>
            </a:r>
          </a:p>
          <a:p>
            <a:pPr>
              <a:spcBef>
                <a:spcPts val="4000"/>
              </a:spcBef>
            </a:pPr>
            <a:r>
              <a:t>Werner - there is a second isomer (</a:t>
            </a:r>
            <a:r>
              <a:rPr i="1"/>
              <a:t>cis</a:t>
            </a:r>
            <a:r>
              <a:t>), but we haven’t observed it under current conditions</a:t>
            </a:r>
          </a:p>
          <a:p>
            <a:pPr lvl="1">
              <a:spcBef>
                <a:spcPts val="4000"/>
              </a:spcBef>
            </a:pPr>
            <a:r>
              <a:t>Made violet (</a:t>
            </a:r>
            <a:r>
              <a:rPr i="1"/>
              <a:t>cis</a:t>
            </a:r>
            <a:r>
              <a:t>) isomer via bidentate precursor</a:t>
            </a:r>
          </a:p>
        </p:txBody>
      </p:sp>
      <p:sp>
        <p:nvSpPr>
          <p:cNvPr id="188" name="Alfred Werner – Biographical. NobelPrize.org. Nobel Media AB 2020. Thu. 9 Jul 2020. &lt;https://www.nobelprize.org/prizes/chemistry/1913/werner/biographical/&gt;"/>
          <p:cNvSpPr txBox="1"/>
          <p:nvPr/>
        </p:nvSpPr>
        <p:spPr>
          <a:xfrm>
            <a:off x="1696334" y="12954000"/>
            <a:ext cx="20043065" cy="4366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2200" b="0"/>
            </a:pPr>
            <a:r>
              <a:rPr dirty="0"/>
              <a:t>Alfred Werner – Biographical. </a:t>
            </a:r>
            <a:r>
              <a:rPr dirty="0" err="1"/>
              <a:t>NobelPrize.org</a:t>
            </a:r>
            <a:r>
              <a:rPr dirty="0"/>
              <a:t>. Nobel Media AB 2020. Thu. 9 Jul 2020. &lt;</a:t>
            </a:r>
            <a:r>
              <a:rPr u="sng" dirty="0">
                <a:hlinkClick r:id="rId3"/>
              </a:rPr>
              <a:t>https://www.nobelprize.org/prizes/chemistry/1913/werner/biographical/</a:t>
            </a:r>
            <a:r>
              <a:rPr dirty="0"/>
              <a:t>&gt;</a:t>
            </a:r>
          </a:p>
        </p:txBody>
      </p:sp>
      <p:pic>
        <p:nvPicPr>
          <p:cNvPr id="189" name="Trans-dichlorotetraamminecobalt(III).tiff" descr="Trans-dichlorotetraamminecobalt(III).tiff"/>
          <p:cNvPicPr>
            <a:picLocks noChangeAspect="1"/>
          </p:cNvPicPr>
          <p:nvPr/>
        </p:nvPicPr>
        <p:blipFill>
          <a:blip r:embed="rId4"/>
          <a:stretch>
            <a:fillRect/>
          </a:stretch>
        </p:blipFill>
        <p:spPr>
          <a:xfrm>
            <a:off x="17936633" y="2590255"/>
            <a:ext cx="5348364" cy="4267201"/>
          </a:xfrm>
          <a:prstGeom prst="rect">
            <a:avLst/>
          </a:prstGeom>
          <a:ln w="12700">
            <a:miter lim="400000"/>
          </a:ln>
        </p:spPr>
      </p:pic>
      <p:pic>
        <p:nvPicPr>
          <p:cNvPr id="190" name="Cis-dichlorotetraamminecobalt(III).tiff" descr="Cis-dichlorotetraamminecobalt(III).tiff"/>
          <p:cNvPicPr>
            <a:picLocks noChangeAspect="1"/>
          </p:cNvPicPr>
          <p:nvPr/>
        </p:nvPicPr>
        <p:blipFill>
          <a:blip r:embed="rId5"/>
          <a:stretch>
            <a:fillRect/>
          </a:stretch>
        </p:blipFill>
        <p:spPr>
          <a:xfrm>
            <a:off x="16912998" y="7663398"/>
            <a:ext cx="5194301" cy="4737770"/>
          </a:xfrm>
          <a:prstGeom prst="rect">
            <a:avLst/>
          </a:prstGeom>
          <a:ln w="12700">
            <a:miter lim="400000"/>
          </a:ln>
        </p:spPr>
      </p:pic>
      <p:sp>
        <p:nvSpPr>
          <p:cNvPr id="191" name="trans"/>
          <p:cNvSpPr txBox="1"/>
          <p:nvPr/>
        </p:nvSpPr>
        <p:spPr>
          <a:xfrm>
            <a:off x="16473255" y="4449789"/>
            <a:ext cx="954025" cy="548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i="1">
                <a:solidFill>
                  <a:schemeClr val="accent3">
                    <a:hueOff val="362282"/>
                    <a:satOff val="31803"/>
                    <a:lumOff val="-18242"/>
                  </a:schemeClr>
                </a:solidFill>
              </a:defRPr>
            </a:lvl1pPr>
          </a:lstStyle>
          <a:p>
            <a:r>
              <a:t>trans</a:t>
            </a:r>
          </a:p>
        </p:txBody>
      </p:sp>
      <p:sp>
        <p:nvSpPr>
          <p:cNvPr id="198" name="Connection Line"/>
          <p:cNvSpPr/>
          <p:nvPr/>
        </p:nvSpPr>
        <p:spPr>
          <a:xfrm>
            <a:off x="17416197" y="2715475"/>
            <a:ext cx="2824428" cy="1815235"/>
          </a:xfrm>
          <a:custGeom>
            <a:avLst/>
            <a:gdLst/>
            <a:ahLst/>
            <a:cxnLst>
              <a:cxn ang="0">
                <a:pos x="wd2" y="hd2"/>
              </a:cxn>
              <a:cxn ang="5400000">
                <a:pos x="wd2" y="hd2"/>
              </a:cxn>
              <a:cxn ang="10800000">
                <a:pos x="wd2" y="hd2"/>
              </a:cxn>
              <a:cxn ang="16200000">
                <a:pos x="wd2" y="hd2"/>
              </a:cxn>
            </a:cxnLst>
            <a:rect l="0" t="0" r="r" b="b"/>
            <a:pathLst>
              <a:path w="21600" h="17735" extrusionOk="0">
                <a:moveTo>
                  <a:pt x="0" y="17735"/>
                </a:moveTo>
                <a:cubicBezTo>
                  <a:pt x="4631" y="1045"/>
                  <a:pt x="11831" y="-3865"/>
                  <a:pt x="21600" y="3006"/>
                </a:cubicBezTo>
              </a:path>
            </a:pathLst>
          </a:custGeom>
          <a:ln w="50800">
            <a:solidFill>
              <a:schemeClr val="accent3">
                <a:hueOff val="362282"/>
                <a:satOff val="31803"/>
                <a:lumOff val="-18242"/>
              </a:schemeClr>
            </a:solidFill>
            <a:miter lim="400000"/>
            <a:tailEnd type="triangle"/>
          </a:ln>
        </p:spPr>
        <p:txBody>
          <a:bodyPr/>
          <a:lstStyle/>
          <a:p>
            <a:endParaRPr/>
          </a:p>
        </p:txBody>
      </p:sp>
      <p:sp>
        <p:nvSpPr>
          <p:cNvPr id="199" name="Connection Line"/>
          <p:cNvSpPr/>
          <p:nvPr/>
        </p:nvSpPr>
        <p:spPr>
          <a:xfrm>
            <a:off x="17416197" y="5047176"/>
            <a:ext cx="2878734" cy="1806591"/>
          </a:xfrm>
          <a:custGeom>
            <a:avLst/>
            <a:gdLst/>
            <a:ahLst/>
            <a:cxnLst>
              <a:cxn ang="0">
                <a:pos x="wd2" y="hd2"/>
              </a:cxn>
              <a:cxn ang="5400000">
                <a:pos x="wd2" y="hd2"/>
              </a:cxn>
              <a:cxn ang="10800000">
                <a:pos x="wd2" y="hd2"/>
              </a:cxn>
              <a:cxn ang="16200000">
                <a:pos x="wd2" y="hd2"/>
              </a:cxn>
            </a:cxnLst>
            <a:rect l="0" t="0" r="r" b="b"/>
            <a:pathLst>
              <a:path w="21600" h="18041" extrusionOk="0">
                <a:moveTo>
                  <a:pt x="0" y="0"/>
                </a:moveTo>
                <a:cubicBezTo>
                  <a:pt x="5569" y="16370"/>
                  <a:pt x="12769" y="21600"/>
                  <a:pt x="21600" y="15689"/>
                </a:cubicBezTo>
              </a:path>
            </a:pathLst>
          </a:custGeom>
          <a:ln w="50800">
            <a:solidFill>
              <a:schemeClr val="accent3">
                <a:hueOff val="362282"/>
                <a:satOff val="31803"/>
                <a:lumOff val="-18242"/>
              </a:schemeClr>
            </a:solidFill>
            <a:miter lim="400000"/>
            <a:tailEnd type="triangle"/>
          </a:ln>
        </p:spPr>
        <p:txBody>
          <a:bodyPr/>
          <a:lstStyle/>
          <a:p>
            <a:endParaRPr/>
          </a:p>
        </p:txBody>
      </p:sp>
      <p:sp>
        <p:nvSpPr>
          <p:cNvPr id="194" name="cis"/>
          <p:cNvSpPr txBox="1"/>
          <p:nvPr/>
        </p:nvSpPr>
        <p:spPr>
          <a:xfrm>
            <a:off x="22592031" y="8146888"/>
            <a:ext cx="586741" cy="548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i="1">
                <a:solidFill>
                  <a:schemeClr val="accent6">
                    <a:satOff val="-15798"/>
                    <a:lumOff val="-17517"/>
                  </a:schemeClr>
                </a:solidFill>
              </a:defRPr>
            </a:lvl1pPr>
          </a:lstStyle>
          <a:p>
            <a:r>
              <a:t>cis</a:t>
            </a:r>
          </a:p>
        </p:txBody>
      </p:sp>
      <p:sp>
        <p:nvSpPr>
          <p:cNvPr id="200" name="Connection Line"/>
          <p:cNvSpPr/>
          <p:nvPr/>
        </p:nvSpPr>
        <p:spPr>
          <a:xfrm>
            <a:off x="19707225" y="7457399"/>
            <a:ext cx="2835209" cy="716984"/>
          </a:xfrm>
          <a:custGeom>
            <a:avLst/>
            <a:gdLst/>
            <a:ahLst/>
            <a:cxnLst>
              <a:cxn ang="0">
                <a:pos x="wd2" y="hd2"/>
              </a:cxn>
              <a:cxn ang="5400000">
                <a:pos x="wd2" y="hd2"/>
              </a:cxn>
              <a:cxn ang="10800000">
                <a:pos x="wd2" y="hd2"/>
              </a:cxn>
              <a:cxn ang="16200000">
                <a:pos x="wd2" y="hd2"/>
              </a:cxn>
            </a:cxnLst>
            <a:rect l="0" t="0" r="r" b="b"/>
            <a:pathLst>
              <a:path w="21600" h="16523" extrusionOk="0">
                <a:moveTo>
                  <a:pt x="21600" y="16523"/>
                </a:moveTo>
                <a:cubicBezTo>
                  <a:pt x="10668" y="-2427"/>
                  <a:pt x="3468" y="-5077"/>
                  <a:pt x="0" y="8574"/>
                </a:cubicBezTo>
              </a:path>
            </a:pathLst>
          </a:custGeom>
          <a:ln w="50800">
            <a:solidFill>
              <a:schemeClr val="accent6">
                <a:satOff val="-15798"/>
                <a:lumOff val="-17517"/>
              </a:schemeClr>
            </a:solidFill>
            <a:miter lim="400000"/>
            <a:tailEnd type="triangle"/>
          </a:ln>
        </p:spPr>
        <p:txBody>
          <a:bodyPr/>
          <a:lstStyle/>
          <a:p>
            <a:endParaRPr/>
          </a:p>
        </p:txBody>
      </p:sp>
      <p:sp>
        <p:nvSpPr>
          <p:cNvPr id="201" name="Connection Line"/>
          <p:cNvSpPr/>
          <p:nvPr/>
        </p:nvSpPr>
        <p:spPr>
          <a:xfrm>
            <a:off x="21142821" y="8730282"/>
            <a:ext cx="1531277" cy="1646569"/>
          </a:xfrm>
          <a:custGeom>
            <a:avLst/>
            <a:gdLst/>
            <a:ahLst/>
            <a:cxnLst>
              <a:cxn ang="0">
                <a:pos x="wd2" y="hd2"/>
              </a:cxn>
              <a:cxn ang="5400000">
                <a:pos x="wd2" y="hd2"/>
              </a:cxn>
              <a:cxn ang="10800000">
                <a:pos x="wd2" y="hd2"/>
              </a:cxn>
              <a:cxn ang="16200000">
                <a:pos x="wd2" y="hd2"/>
              </a:cxn>
            </a:cxnLst>
            <a:rect l="0" t="0" r="r" b="b"/>
            <a:pathLst>
              <a:path w="21485" h="21600" extrusionOk="0">
                <a:moveTo>
                  <a:pt x="21484" y="0"/>
                </a:moveTo>
                <a:cubicBezTo>
                  <a:pt x="21600" y="10552"/>
                  <a:pt x="14439" y="17752"/>
                  <a:pt x="0" y="21600"/>
                </a:cubicBezTo>
              </a:path>
            </a:pathLst>
          </a:custGeom>
          <a:ln w="50800">
            <a:solidFill>
              <a:schemeClr val="accent6">
                <a:satOff val="-15798"/>
                <a:lumOff val="-17517"/>
              </a:schemeClr>
            </a:solidFill>
            <a:miter lim="400000"/>
            <a:tailEnd type="triangle"/>
          </a:ln>
        </p:spPr>
        <p:txBody>
          <a:bodyPr/>
          <a:lstStyle/>
          <a:p>
            <a:endParaRPr/>
          </a:p>
        </p:txBody>
      </p:sp>
      <p:pic>
        <p:nvPicPr>
          <p:cNvPr id="197" name="Image" descr="Image"/>
          <p:cNvPicPr>
            <a:picLocks noChangeAspect="1"/>
          </p:cNvPicPr>
          <p:nvPr/>
        </p:nvPicPr>
        <p:blipFill>
          <a:blip r:embed="rId6"/>
          <a:stretch>
            <a:fillRect/>
          </a:stretch>
        </p:blipFill>
        <p:spPr>
          <a:xfrm>
            <a:off x="3499960" y="7923408"/>
            <a:ext cx="11560701" cy="3853568"/>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Circle"/>
          <p:cNvSpPr/>
          <p:nvPr/>
        </p:nvSpPr>
        <p:spPr>
          <a:xfrm>
            <a:off x="16586200" y="6858000"/>
            <a:ext cx="1270000" cy="1270000"/>
          </a:xfrm>
          <a:prstGeom prst="ellipse">
            <a:avLst/>
          </a:prstGeom>
          <a:solidFill>
            <a:schemeClr val="accent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4" name="Chirality in Metal Complexes"/>
          <p:cNvSpPr txBox="1">
            <a:spLocks noGrp="1"/>
          </p:cNvSpPr>
          <p:nvPr>
            <p:ph type="title"/>
          </p:nvPr>
        </p:nvSpPr>
        <p:spPr>
          <a:prstGeom prst="rect">
            <a:avLst/>
          </a:prstGeom>
        </p:spPr>
        <p:txBody>
          <a:bodyPr/>
          <a:lstStyle/>
          <a:p>
            <a:r>
              <a:t>Chirality in Metal Complexes</a:t>
            </a:r>
          </a:p>
        </p:txBody>
      </p:sp>
      <p:sp>
        <p:nvSpPr>
          <p:cNvPr id="205" name="Jørgensen - Chirality arises from using ligands from organic sources…"/>
          <p:cNvSpPr txBox="1">
            <a:spLocks noGrp="1"/>
          </p:cNvSpPr>
          <p:nvPr>
            <p:ph type="body" sz="half" idx="1"/>
          </p:nvPr>
        </p:nvSpPr>
        <p:spPr>
          <a:xfrm>
            <a:off x="1689100" y="3149600"/>
            <a:ext cx="10640914" cy="6774558"/>
          </a:xfrm>
          <a:prstGeom prst="rect">
            <a:avLst/>
          </a:prstGeom>
        </p:spPr>
        <p:txBody>
          <a:bodyPr/>
          <a:lstStyle/>
          <a:p>
            <a:r>
              <a:t>Jørgensen - Chirality arises from using ligands from organic sources</a:t>
            </a:r>
          </a:p>
          <a:p>
            <a:r>
              <a:t>Werner - Prepared chiral inorganic complex &amp; demonstrated opposite rotation of plane polarized light</a:t>
            </a:r>
          </a:p>
        </p:txBody>
      </p:sp>
      <p:pic>
        <p:nvPicPr>
          <p:cNvPr id="206" name="Image" descr="Image"/>
          <p:cNvPicPr>
            <a:picLocks noChangeAspect="1"/>
          </p:cNvPicPr>
          <p:nvPr/>
        </p:nvPicPr>
        <p:blipFill>
          <a:blip r:embed="rId3"/>
          <a:stretch>
            <a:fillRect/>
          </a:stretch>
        </p:blipFill>
        <p:spPr>
          <a:xfrm>
            <a:off x="12344400" y="3443413"/>
            <a:ext cx="11641357" cy="8607174"/>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319</TotalTime>
  <Words>970</Words>
  <Application>Microsoft Macintosh PowerPoint</Application>
  <PresentationFormat>Custom</PresentationFormat>
  <Paragraphs>114</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Helvetica Neue</vt:lpstr>
      <vt:lpstr>Helvetica Neue Light</vt:lpstr>
      <vt:lpstr>Helvetica Neue Medium</vt:lpstr>
      <vt:lpstr>White</vt:lpstr>
      <vt:lpstr>Blomstrand, Jørgensen, and Werner</vt:lpstr>
      <vt:lpstr>Chain Theory (Blomstrand)</vt:lpstr>
      <vt:lpstr>Modified Chain Theory (Jørgensen)</vt:lpstr>
      <vt:lpstr>Primary &amp; Secondary Valence (Werner)</vt:lpstr>
      <vt:lpstr>Shape of CN=6 Complexes</vt:lpstr>
      <vt:lpstr>Debate Settled with [CoCl2(NH3)4]Cl</vt:lpstr>
      <vt:lpstr>Chirality in Metal Complexes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Blomstrand, Jørgensen, and Werner</dc:title>
  <cp:lastModifiedBy>Wile, Brad</cp:lastModifiedBy>
  <cp:revision>6</cp:revision>
  <dcterms:modified xsi:type="dcterms:W3CDTF">2020-07-10T20:39:37Z</dcterms:modified>
</cp:coreProperties>
</file>