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6" r:id="rId1"/>
  </p:sldMasterIdLst>
  <p:notesMasterIdLst>
    <p:notesMasterId r:id="rId12"/>
  </p:notesMasterIdLst>
  <p:sldIdLst>
    <p:sldId id="256" r:id="rId2"/>
    <p:sldId id="267" r:id="rId3"/>
    <p:sldId id="258" r:id="rId4"/>
    <p:sldId id="259" r:id="rId5"/>
    <p:sldId id="260" r:id="rId6"/>
    <p:sldId id="257" r:id="rId7"/>
    <p:sldId id="268" r:id="rId8"/>
    <p:sldId id="262" r:id="rId9"/>
    <p:sldId id="263" r:id="rId10"/>
    <p:sldId id="269" r:id="rId1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anose="020B0503020204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3893A8-9708-4F27-A962-9D0962D83726}" v="24" dt="2023-11-13T17:01:39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84" autoAdjust="0"/>
  </p:normalViewPr>
  <p:slideViewPr>
    <p:cSldViewPr>
      <p:cViewPr varScale="1">
        <p:scale>
          <a:sx n="69" d="100"/>
          <a:sy n="69" d="100"/>
        </p:scale>
        <p:origin x="70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Eikey" userId="45c91e296a61ccad" providerId="LiveId" clId="{E93893A8-9708-4F27-A962-9D0962D83726}"/>
    <pc:docChg chg="undo custSel addSld modSld">
      <pc:chgData name="Rebecca Eikey" userId="45c91e296a61ccad" providerId="LiveId" clId="{E93893A8-9708-4F27-A962-9D0962D83726}" dt="2023-12-11T18:31:14.527" v="430" actId="20577"/>
      <pc:docMkLst>
        <pc:docMk/>
      </pc:docMkLst>
      <pc:sldChg chg="modSp mod">
        <pc:chgData name="Rebecca Eikey" userId="45c91e296a61ccad" providerId="LiveId" clId="{E93893A8-9708-4F27-A962-9D0962D83726}" dt="2023-11-13T16:37:17.617" v="5" actId="20577"/>
        <pc:sldMkLst>
          <pc:docMk/>
          <pc:sldMk cId="0" sldId="259"/>
        </pc:sldMkLst>
        <pc:spChg chg="mod">
          <ac:chgData name="Rebecca Eikey" userId="45c91e296a61ccad" providerId="LiveId" clId="{E93893A8-9708-4F27-A962-9D0962D83726}" dt="2023-11-13T16:37:17.617" v="5" actId="20577"/>
          <ac:spMkLst>
            <pc:docMk/>
            <pc:sldMk cId="0" sldId="259"/>
            <ac:spMk id="16389" creationId="{3881BF29-C2F8-4B2E-A64F-2C1516627447}"/>
          </ac:spMkLst>
        </pc:spChg>
      </pc:sldChg>
      <pc:sldChg chg="modSp mod">
        <pc:chgData name="Rebecca Eikey" userId="45c91e296a61ccad" providerId="LiveId" clId="{E93893A8-9708-4F27-A962-9D0962D83726}" dt="2023-11-13T16:37:28.593" v="6" actId="20577"/>
        <pc:sldMkLst>
          <pc:docMk/>
          <pc:sldMk cId="2474463322" sldId="268"/>
        </pc:sldMkLst>
        <pc:spChg chg="mod">
          <ac:chgData name="Rebecca Eikey" userId="45c91e296a61ccad" providerId="LiveId" clId="{E93893A8-9708-4F27-A962-9D0962D83726}" dt="2023-11-13T16:37:28.593" v="6" actId="20577"/>
          <ac:spMkLst>
            <pc:docMk/>
            <pc:sldMk cId="2474463322" sldId="268"/>
            <ac:spMk id="3" creationId="{0D0712FD-2AEB-2C85-8D2F-9BFF26F0496F}"/>
          </ac:spMkLst>
        </pc:spChg>
      </pc:sldChg>
      <pc:sldChg chg="addSp delSp modSp new mod modClrScheme chgLayout modNotesTx">
        <pc:chgData name="Rebecca Eikey" userId="45c91e296a61ccad" providerId="LiveId" clId="{E93893A8-9708-4F27-A962-9D0962D83726}" dt="2023-12-11T18:31:14.527" v="430" actId="20577"/>
        <pc:sldMkLst>
          <pc:docMk/>
          <pc:sldMk cId="2741644310" sldId="269"/>
        </pc:sldMkLst>
        <pc:spChg chg="del mod ord">
          <ac:chgData name="Rebecca Eikey" userId="45c91e296a61ccad" providerId="LiveId" clId="{E93893A8-9708-4F27-A962-9D0962D83726}" dt="2023-11-13T16:37:50.588" v="8" actId="700"/>
          <ac:spMkLst>
            <pc:docMk/>
            <pc:sldMk cId="2741644310" sldId="269"/>
            <ac:spMk id="2" creationId="{5749F042-015E-B83C-C383-A137CBB1C29D}"/>
          </ac:spMkLst>
        </pc:spChg>
        <pc:spChg chg="del">
          <ac:chgData name="Rebecca Eikey" userId="45c91e296a61ccad" providerId="LiveId" clId="{E93893A8-9708-4F27-A962-9D0962D83726}" dt="2023-11-13T16:37:50.588" v="8" actId="700"/>
          <ac:spMkLst>
            <pc:docMk/>
            <pc:sldMk cId="2741644310" sldId="269"/>
            <ac:spMk id="3" creationId="{F5B4A99F-2A33-0249-7153-D54E2DC802B0}"/>
          </ac:spMkLst>
        </pc:spChg>
        <pc:spChg chg="del mod ord">
          <ac:chgData name="Rebecca Eikey" userId="45c91e296a61ccad" providerId="LiveId" clId="{E93893A8-9708-4F27-A962-9D0962D83726}" dt="2023-11-13T16:37:50.588" v="8" actId="700"/>
          <ac:spMkLst>
            <pc:docMk/>
            <pc:sldMk cId="2741644310" sldId="269"/>
            <ac:spMk id="4" creationId="{EEBBE7D4-08C4-BA3C-990B-7AB718E6003C}"/>
          </ac:spMkLst>
        </pc:spChg>
        <pc:spChg chg="del">
          <ac:chgData name="Rebecca Eikey" userId="45c91e296a61ccad" providerId="LiveId" clId="{E93893A8-9708-4F27-A962-9D0962D83726}" dt="2023-11-13T16:37:50.588" v="8" actId="700"/>
          <ac:spMkLst>
            <pc:docMk/>
            <pc:sldMk cId="2741644310" sldId="269"/>
            <ac:spMk id="5" creationId="{9AF23756-3503-DC26-71FC-432290964538}"/>
          </ac:spMkLst>
        </pc:spChg>
        <pc:spChg chg="add mod ord">
          <ac:chgData name="Rebecca Eikey" userId="45c91e296a61ccad" providerId="LiveId" clId="{E93893A8-9708-4F27-A962-9D0962D83726}" dt="2023-11-13T16:51:35.476" v="263" actId="20577"/>
          <ac:spMkLst>
            <pc:docMk/>
            <pc:sldMk cId="2741644310" sldId="269"/>
            <ac:spMk id="6" creationId="{49D3BBD3-36F0-1B89-F810-DE35A5BFB30C}"/>
          </ac:spMkLst>
        </pc:spChg>
        <pc:spChg chg="add del mod ord">
          <ac:chgData name="Rebecca Eikey" userId="45c91e296a61ccad" providerId="LiveId" clId="{E93893A8-9708-4F27-A962-9D0962D83726}" dt="2023-11-13T16:38:46.619" v="26" actId="931"/>
          <ac:spMkLst>
            <pc:docMk/>
            <pc:sldMk cId="2741644310" sldId="269"/>
            <ac:spMk id="7" creationId="{90C6E615-E0D7-5C19-6C72-61CF97378B37}"/>
          </ac:spMkLst>
        </pc:spChg>
        <pc:spChg chg="add del mod">
          <ac:chgData name="Rebecca Eikey" userId="45c91e296a61ccad" providerId="LiveId" clId="{E93893A8-9708-4F27-A962-9D0962D83726}" dt="2023-11-13T16:39:34.350" v="30" actId="478"/>
          <ac:spMkLst>
            <pc:docMk/>
            <pc:sldMk cId="2741644310" sldId="269"/>
            <ac:spMk id="10" creationId="{BFC26B63-70B1-580A-D057-9DDED5159E36}"/>
          </ac:spMkLst>
        </pc:spChg>
        <pc:spChg chg="add del mod">
          <ac:chgData name="Rebecca Eikey" userId="45c91e296a61ccad" providerId="LiveId" clId="{E93893A8-9708-4F27-A962-9D0962D83726}" dt="2023-11-13T16:40:09.219" v="31" actId="931"/>
          <ac:spMkLst>
            <pc:docMk/>
            <pc:sldMk cId="2741644310" sldId="269"/>
            <ac:spMk id="11" creationId="{FBCCCBDC-CDCE-E9CD-0A37-FF1518470455}"/>
          </ac:spMkLst>
        </pc:spChg>
        <pc:spChg chg="add mod">
          <ac:chgData name="Rebecca Eikey" userId="45c91e296a61ccad" providerId="LiveId" clId="{E93893A8-9708-4F27-A962-9D0962D83726}" dt="2023-12-11T18:31:14.527" v="430" actId="20577"/>
          <ac:spMkLst>
            <pc:docMk/>
            <pc:sldMk cId="2741644310" sldId="269"/>
            <ac:spMk id="14" creationId="{3F9660BE-6261-3D0D-CC61-087C5D562FA9}"/>
          </ac:spMkLst>
        </pc:spChg>
        <pc:spChg chg="add mod">
          <ac:chgData name="Rebecca Eikey" userId="45c91e296a61ccad" providerId="LiveId" clId="{E93893A8-9708-4F27-A962-9D0962D83726}" dt="2023-11-13T16:51:54.628" v="268" actId="113"/>
          <ac:spMkLst>
            <pc:docMk/>
            <pc:sldMk cId="2741644310" sldId="269"/>
            <ac:spMk id="15" creationId="{6AEECB02-B95D-8070-B8C8-0E8C8EDAC3BC}"/>
          </ac:spMkLst>
        </pc:spChg>
        <pc:spChg chg="add mod">
          <ac:chgData name="Rebecca Eikey" userId="45c91e296a61ccad" providerId="LiveId" clId="{E93893A8-9708-4F27-A962-9D0962D83726}" dt="2023-11-13T16:52:39.375" v="278" actId="1076"/>
          <ac:spMkLst>
            <pc:docMk/>
            <pc:sldMk cId="2741644310" sldId="269"/>
            <ac:spMk id="16" creationId="{43364379-9E23-6441-A545-E5A1E7EDF2D2}"/>
          </ac:spMkLst>
        </pc:spChg>
        <pc:spChg chg="add mod">
          <ac:chgData name="Rebecca Eikey" userId="45c91e296a61ccad" providerId="LiveId" clId="{E93893A8-9708-4F27-A962-9D0962D83726}" dt="2023-11-13T17:01:44.928" v="424" actId="1076"/>
          <ac:spMkLst>
            <pc:docMk/>
            <pc:sldMk cId="2741644310" sldId="269"/>
            <ac:spMk id="17" creationId="{2CDA82D2-B5AE-CB76-C17B-9318012BDDCB}"/>
          </ac:spMkLst>
        </pc:spChg>
        <pc:spChg chg="add mod">
          <ac:chgData name="Rebecca Eikey" userId="45c91e296a61ccad" providerId="LiveId" clId="{E93893A8-9708-4F27-A962-9D0962D83726}" dt="2023-11-13T17:01:57.668" v="425" actId="14100"/>
          <ac:spMkLst>
            <pc:docMk/>
            <pc:sldMk cId="2741644310" sldId="269"/>
            <ac:spMk id="18" creationId="{E28BC443-512C-4FE1-56D4-311CBAFC5B7E}"/>
          </ac:spMkLst>
        </pc:spChg>
        <pc:picChg chg="add del mod">
          <ac:chgData name="Rebecca Eikey" userId="45c91e296a61ccad" providerId="LiveId" clId="{E93893A8-9708-4F27-A962-9D0962D83726}" dt="2023-11-13T16:39:33.103" v="29" actId="478"/>
          <ac:picMkLst>
            <pc:docMk/>
            <pc:sldMk cId="2741644310" sldId="269"/>
            <ac:picMk id="9" creationId="{02CFE74B-AEFF-FE7E-E347-7C9922303F10}"/>
          </ac:picMkLst>
        </pc:picChg>
        <pc:picChg chg="add mod">
          <ac:chgData name="Rebecca Eikey" userId="45c91e296a61ccad" providerId="LiveId" clId="{E93893A8-9708-4F27-A962-9D0962D83726}" dt="2023-11-13T17:01:39.863" v="422" actId="1076"/>
          <ac:picMkLst>
            <pc:docMk/>
            <pc:sldMk cId="2741644310" sldId="269"/>
            <ac:picMk id="13" creationId="{3BC2B8B4-CC3B-6175-8E8D-51ED2DFE4CC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D3831-0587-4801-951B-5A40A7029D0A}" type="datetimeFigureOut">
              <a:rPr lang="en-US" smtClean="0"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61EE6-FDA1-456B-AA10-6F952E7D9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809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Cotton, F. A.; Harris, C. B. (1965). "The Crystal and Molecular Structure of Dipotassium </a:t>
            </a:r>
            <a:r>
              <a:rPr lang="en-US" dirty="0" err="1"/>
              <a:t>Octachlorodirhenate</a:t>
            </a:r>
            <a:r>
              <a:rPr lang="en-US" dirty="0"/>
              <a:t>(III) Dihydrate, K2[Re2Cl8]·2H2O". </a:t>
            </a:r>
            <a:r>
              <a:rPr lang="en-US" dirty="0" err="1"/>
              <a:t>Inorg</a:t>
            </a:r>
            <a:r>
              <a:rPr lang="en-US" dirty="0"/>
              <a:t>. Chem. 4 (3): 330–333. doi:10.1021/ic50025a015.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61EE6-FDA1-456B-AA10-6F952E7D98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9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Nguyen, </a:t>
            </a:r>
            <a:r>
              <a:rPr lang="en-US" dirty="0" err="1"/>
              <a:t>Tailuan</a:t>
            </a:r>
            <a:r>
              <a:rPr lang="en-US" dirty="0"/>
              <a:t>; Sutton, Andrew D.; </a:t>
            </a:r>
            <a:r>
              <a:rPr lang="en-US" dirty="0" err="1"/>
              <a:t>Brynda</a:t>
            </a:r>
            <a:r>
              <a:rPr lang="en-US" dirty="0"/>
              <a:t>, Marcin; </a:t>
            </a:r>
            <a:r>
              <a:rPr lang="en-US" dirty="0" err="1"/>
              <a:t>Fettinger</a:t>
            </a:r>
            <a:r>
              <a:rPr lang="en-US" dirty="0"/>
              <a:t>, James C.; Long, Gary J.; Power, Philip P. (2005). "Synthesis of a Stable Compound with Fivefold Bonding Between Two Chromium(I) Centers". Science. 310 (5749): 844–847. https://www.science.org/doi/10.1126/science.1116789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61EE6-FDA1-456B-AA10-6F952E7D98F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68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Roos</a:t>
            </a:r>
            <a:r>
              <a:rPr lang="en-US" dirty="0"/>
              <a:t>, Björn O.; </a:t>
            </a:r>
            <a:r>
              <a:rPr lang="en-US" dirty="0" err="1"/>
              <a:t>Borin</a:t>
            </a:r>
            <a:r>
              <a:rPr lang="en-US" dirty="0"/>
              <a:t>, Antonio C.; Laura Gagliardi (2007). "Reaching the Maximum Multiplicity of the Covalent Chemical Bond". </a:t>
            </a:r>
            <a:r>
              <a:rPr lang="en-US" dirty="0" err="1"/>
              <a:t>Angew</a:t>
            </a:r>
            <a:r>
              <a:rPr lang="en-US" dirty="0"/>
              <a:t>. Chem. Int. Ed. 46 (9): 1469–72. doi:10.1002/anie.200603600</a:t>
            </a:r>
          </a:p>
          <a:p>
            <a:endParaRPr lang="en-US" dirty="0"/>
          </a:p>
          <a:p>
            <a:r>
              <a:rPr lang="en-US" dirty="0"/>
              <a:t> Kraus, D.; Lorenz, M.; </a:t>
            </a:r>
            <a:r>
              <a:rPr lang="en-US" dirty="0" err="1"/>
              <a:t>Bondybey</a:t>
            </a:r>
            <a:r>
              <a:rPr lang="en-US" dirty="0"/>
              <a:t>, V. E. (2001). "On the dimers of the VIB group: a new NIR electronic state of Mo2". </a:t>
            </a:r>
            <a:r>
              <a:rPr lang="en-US" dirty="0" err="1"/>
              <a:t>PhysChemComm</a:t>
            </a:r>
            <a:r>
              <a:rPr lang="en-US" dirty="0"/>
              <a:t>. 4 (10): 44–48. doi:10.1039/b104063b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61EE6-FDA1-456B-AA10-6F952E7D98F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29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Nelson, D.J., Manzini, S., Urbina-Blanco, C.A., Nolan, S. P., “Key processes in ruthenium-</a:t>
            </a:r>
            <a:r>
              <a:rPr lang="en-US" dirty="0" err="1"/>
              <a:t>catalysed</a:t>
            </a:r>
            <a:r>
              <a:rPr lang="en-US" dirty="0"/>
              <a:t> olefin metathesis,“ Chem. </a:t>
            </a:r>
            <a:r>
              <a:rPr lang="en-US" dirty="0" err="1"/>
              <a:t>Commun</a:t>
            </a:r>
            <a:r>
              <a:rPr lang="en-US" dirty="0"/>
              <a:t>., 2014, 50, 10355-10375. DOI: 10.1039/C4CC02515F</a:t>
            </a:r>
          </a:p>
          <a:p>
            <a:endParaRPr lang="en-US" dirty="0"/>
          </a:p>
          <a:p>
            <a:r>
              <a:rPr lang="en-US" dirty="0"/>
              <a:t>https://pubs.rsc.org/en/content/articlehtml/2014/cc/c4cc02515f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61EE6-FDA1-456B-AA10-6F952E7D98F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6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91D920-E236-4D8F-B0D6-8FA4B50BAB16}"/>
              </a:ext>
            </a:extLst>
          </p:cNvPr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912CD7B-2A7F-4EEE-9265-DE862E1DCA8F}"/>
              </a:ext>
            </a:extLst>
          </p:cNvPr>
          <p:cNvCxnSpPr/>
          <p:nvPr/>
        </p:nvCxnSpPr>
        <p:spPr>
          <a:xfrm>
            <a:off x="1978025" y="37338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80AF641-8658-46CB-8758-4CEAEC65A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92BFE08-C8BE-4E55-BFE6-74E6ADD5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7F5ECC0-EBFC-4C4C-BA50-BAC61E25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7160E3-306E-415A-980B-B1567EADA0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540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64AA1-DA08-40AF-9774-19C34DCC8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6A62A-7FC6-4342-914C-2E93E8DF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CAC19-A59E-409E-A7EA-F94AAC07F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C5E9A-A555-4C07-9840-5F194C761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82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906E7-9A17-4740-83DF-FED8E21F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D9483-7836-4CBB-BA18-F233EC0E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3AE8-E4C2-4AB8-8FE1-CEE5A7CD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F70C9-5718-474C-9B4E-5EF9D6EC5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275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ECAC6426-2734-454F-82AD-9103A58261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CED4099-5132-4E5D-8978-EBB2A57F1B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05F0A482-079F-4C15-AD61-4C732DF6F4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3D333-4AC7-4AE2-9904-46982F8C75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004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B74A0A98-6848-4209-9B57-489A156641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0DA1413F-703D-47FD-8FE8-377D0A531F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2B958DDD-BA3B-4F89-A8D3-0B2E2882BC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D28FA-2641-4F7C-8C8F-28BC55BC5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9343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1F3BF0DF-957E-45E4-AEA6-1158EEEDD0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67DB6816-191F-4302-A008-E6457A656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F1FA1D1B-21E0-4D86-ADCB-98F6B7DC6F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442D9-2216-4BEB-867C-64CE34DF60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581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52C196A-FB62-4C29-919B-2928ADFC9C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1A680BE-5C89-432A-BAE6-036B75D27F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8350B0-9779-4BD1-BC9C-C9A00EDBE4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0B725-764C-46A6-93EC-C771A72DE3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368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A474C1C-02F8-42B8-A0B8-2D00D67211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268258C-515B-4249-AE2B-5DBF5811E2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FFB042E-DC39-4DCE-B746-08D1E9E889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B99A6-5FF2-4E6B-88B7-6E0A5030B2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2079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E452C-23FE-4CF1-AB46-05A00E72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643F5-7B9F-40CC-BCC2-C6C2E1308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0B1CD-100D-4398-886B-30D955A8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40CF9-AB94-4437-B571-3D80935DB5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44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81F80F-DA17-49E8-9E83-16B4C19CE451}"/>
              </a:ext>
            </a:extLst>
          </p:cNvPr>
          <p:cNvCxnSpPr/>
          <p:nvPr/>
        </p:nvCxnSpPr>
        <p:spPr>
          <a:xfrm>
            <a:off x="1981200" y="40211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32DA4E7-1221-4B96-BC2F-715C8578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CB675A-E601-4038-A9CD-A8F51D2C2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1D66AAE-5BCA-4AE2-BA5C-C078954D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BE240-E460-4917-AD38-E0ADDD8759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436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7001EE-039C-407F-9BE3-D8587AEFE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65AEF1E-FA27-47F0-8DF6-359CD0BCC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BCCB63-B61B-46F6-A953-D1DCD40CB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35A28-668F-424D-8D73-8438BDF486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6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0DA2AB-1C21-4770-B639-661AAD9E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943A8D-F733-42CE-9607-0E7DB29E9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800ED9-8962-45D1-9A3B-FDC303C1D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5990-BBF3-4383-8DA3-080C887FA7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335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F42498-CDA7-4995-B353-1212EAE1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055ED5F-CBD3-4FAF-8549-6E753932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0512AA-F73E-40B0-8F78-375C40294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6E4CF-2118-401D-93BE-3950F35756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128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8FA875F-A1BA-41E5-93A8-0D746853C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79032F3-2FDF-4A96-8820-4D04BBE3F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303F429-B0F4-4761-8D9F-24427AC4B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60D44-6713-4B99-A94E-F589397F59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4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99363E-D552-4022-98FE-D27E1434E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2A9F022-FAB9-499E-B36F-F1013E067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35E3AE-B8CA-4BFE-8BC4-C8209E54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10E58-5A20-4D24-AA7B-A6DD12466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8309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1FB5DB-9B86-4DA4-AA73-59FCEA797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1994BE-73E9-4B94-A095-3B7BBEAB0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E2F2A5-F94D-4EDA-90B4-C8261AE0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6DACF-E1BD-45A2-BF44-A743A3FB8E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31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99D06BF-FC03-4C57-A431-E0ABEB91E6C0}"/>
              </a:ext>
            </a:extLst>
          </p:cNvPr>
          <p:cNvSpPr>
            <a:spLocks noChangeAspect="1"/>
          </p:cNvSpPr>
          <p:nvPr/>
        </p:nvSpPr>
        <p:spPr>
          <a:xfrm>
            <a:off x="231775" y="244475"/>
            <a:ext cx="11723688" cy="63769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503B9E78-B757-4887-A1EE-115A1A059F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43000" y="609600"/>
            <a:ext cx="9875838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368E2EC4-BBF0-4DD3-A769-7051CA5AB7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43000" y="2057400"/>
            <a:ext cx="987266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52B05-8557-42F2-928B-61CE9FBEA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000" y="6224588"/>
            <a:ext cx="2328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55A24-8FAE-4616-91F9-542F1970E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49700" y="6224588"/>
            <a:ext cx="471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8A2F3-54E3-444B-AC20-C3704399D7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29738" y="6224588"/>
            <a:ext cx="17065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2D4BB3C-2AFA-4279-A6FA-7CCEA3BA4F6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10" r:id="rId2"/>
    <p:sldLayoutId id="214748392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21" r:id="rId12"/>
    <p:sldLayoutId id="2147483922" r:id="rId13"/>
    <p:sldLayoutId id="2147483923" r:id="rId14"/>
    <p:sldLayoutId id="2147483924" r:id="rId15"/>
    <p:sldLayoutId id="2147483925" r:id="rId16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anose="020B0503020204020204" pitchFamily="34" charset="0"/>
        </a:defRPr>
      </a:lvl9pPr>
    </p:titleStyle>
    <p:bodyStyle>
      <a:lvl1pPr marL="228600" indent="-182563" algn="l" rtl="0" fontAlgn="base">
        <a:lnSpc>
          <a:spcPct val="90000"/>
        </a:lnSpc>
        <a:spcBef>
          <a:spcPts val="1400"/>
        </a:spcBef>
        <a:spcAft>
          <a:spcPct val="0"/>
        </a:spcAft>
        <a:buClr>
          <a:schemeClr val="tx1"/>
        </a:buClr>
        <a:buSzPct val="80000"/>
        <a:buFont typeface="Corbel" panose="020B0503020204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anose="020B0503020204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anose="020B0503020204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anose="020B0503020204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about/license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pubs.rsc.org/en/content/articlehtml/2014/cc/c4cc02515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.libretexts.org/Courses/Heartland_Community_College/CHEM_120:_Fundamentals_of_Chemistry/03:_Molecules_and_Compounds/9.74:_Writing_Lewis_Structures_for_Covalent_Compound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/index.php?curid=1159465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8.wmf"/><Relationship Id="rId7" Type="http://schemas.openxmlformats.org/officeDocument/2006/relationships/image" Target="../media/image10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15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3D0E974-D7BC-4C7D-B271-83DE9DDEBC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09663" y="882650"/>
            <a:ext cx="9967912" cy="2925763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“Five” Slides About: Multiple Bonds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D9A9E92-3236-4B3F-86F4-68B6C0C01D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09738" y="3870325"/>
            <a:ext cx="8767762" cy="1387475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US" altLang="en-US" sz="2800" dirty="0"/>
              <a:t>Coordination Chemistry</a:t>
            </a:r>
          </a:p>
          <a:p>
            <a:r>
              <a:rPr lang="en-US" sz="2000" b="0" i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Created by </a:t>
            </a:r>
            <a:r>
              <a:rPr lang="en-US" sz="2000" b="0" i="1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Rebecca Eikey, Chestnut Hill College, eikeyr@chc.edu</a:t>
            </a:r>
            <a:r>
              <a:rPr lang="en-US" sz="2000" b="0" i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 and posted on </a:t>
            </a:r>
            <a:r>
              <a:rPr lang="en-US" sz="2000" b="0" i="0" dirty="0" err="1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VIPEr</a:t>
            </a:r>
            <a:r>
              <a:rPr lang="en-US" sz="2000" b="0" i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 on </a:t>
            </a:r>
            <a:r>
              <a:rPr lang="en-US" sz="2000" b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10/26</a:t>
            </a:r>
            <a:r>
              <a:rPr lang="en-US" sz="2000" dirty="0">
                <a:solidFill>
                  <a:srgbClr val="3B3B3B"/>
                </a:solidFill>
                <a:latin typeface="Courier New" panose="02070309020205020404" pitchFamily="49" charset="0"/>
              </a:rPr>
              <a:t>/</a:t>
            </a:r>
            <a:r>
              <a:rPr lang="en-US" sz="2000" b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2023</a:t>
            </a:r>
            <a:r>
              <a:rPr lang="en-US" sz="2000" b="0" i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, Copyright </a:t>
            </a:r>
            <a:r>
              <a:rPr lang="en-US" sz="2000" b="0" i="1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Rebecca Eikey, 2023</a:t>
            </a:r>
            <a:r>
              <a:rPr lang="en-US" sz="2000" b="0" i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. This work is licensed under the Creative Commons </a:t>
            </a:r>
            <a:r>
              <a:rPr lang="en-US" sz="2000"/>
              <a:t>CC BY-NC</a:t>
            </a:r>
            <a:r>
              <a:rPr lang="en-US" sz="2000">
                <a:solidFill>
                  <a:srgbClr val="3B3B3B"/>
                </a:solidFill>
                <a:latin typeface="Courier New" panose="02070309020205020404" pitchFamily="49" charset="0"/>
              </a:rPr>
              <a:t> </a:t>
            </a:r>
            <a:r>
              <a:rPr lang="en-US" sz="2000" b="0" i="0" dirty="0">
                <a:solidFill>
                  <a:srgbClr val="3B3B3B"/>
                </a:solidFill>
                <a:effectLst/>
                <a:latin typeface="Courier New" panose="02070309020205020404" pitchFamily="49" charset="0"/>
              </a:rPr>
              <a:t>License. To view a copy of this license visit </a:t>
            </a:r>
            <a:r>
              <a:rPr lang="en-US" sz="2000" b="0" i="0" u="none" strike="noStrike" dirty="0">
                <a:solidFill>
                  <a:srgbClr val="217E2C"/>
                </a:solidFill>
                <a:effectLst/>
                <a:latin typeface="Courier New" panose="02070309020205020404" pitchFamily="49" charset="0"/>
                <a:hlinkClick r:id="rId2"/>
              </a:rPr>
              <a:t>http://creativecommons.org/about/licenses/</a:t>
            </a:r>
            <a:endParaRPr lang="en-US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9D3BBD3-36F0-1B89-F810-DE35A5BFB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Ru-catalyzed Olefin Metathesis</a:t>
            </a:r>
          </a:p>
        </p:txBody>
      </p:sp>
      <p:pic>
        <p:nvPicPr>
          <p:cNvPr id="13" name="Content Placeholder 12" descr="A diagram of a chemical reaction&#10;&#10;Description automatically generated with medium confidence">
            <a:extLst>
              <a:ext uri="{FF2B5EF4-FFF2-40B4-BE49-F238E27FC236}">
                <a16:creationId xmlns:a16="http://schemas.microsoft.com/office/drawing/2014/main" id="{3BC2B8B4-CC3B-6175-8E8D-51ED2DFE4C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597190" y="2086270"/>
            <a:ext cx="9721567" cy="3400130"/>
          </a:xfr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F9660BE-6261-3D0D-CC61-087C5D562FA9}"/>
              </a:ext>
            </a:extLst>
          </p:cNvPr>
          <p:cNvSpPr txBox="1"/>
          <p:nvPr/>
        </p:nvSpPr>
        <p:spPr>
          <a:xfrm>
            <a:off x="1295400" y="5234786"/>
            <a:ext cx="98726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 tooltip="https://pubs.rsc.org/en/content/articlehtml/2014/cc/c4cc02515f"/>
              </a:rPr>
              <a:t>This </a:t>
            </a:r>
            <a:r>
              <a:rPr lang="en-US" sz="900">
                <a:hlinkClick r:id="rId4" tooltip="https://pubs.rsc.org/en/content/articlehtml/2014/cc/c4cc02515f"/>
              </a:rPr>
              <a:t>Photo</a:t>
            </a:r>
            <a:r>
              <a:rPr lang="en-US" sz="900"/>
              <a:t>  </a:t>
            </a:r>
            <a:r>
              <a:rPr lang="en-US" sz="900" dirty="0"/>
              <a:t>is licensed under </a:t>
            </a:r>
            <a:r>
              <a:rPr lang="en-US" sz="900" dirty="0">
                <a:hlinkClick r:id="rId5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AEECB02-B95D-8070-B8C8-0E8C8EDAC3BC}"/>
              </a:ext>
            </a:extLst>
          </p:cNvPr>
          <p:cNvSpPr txBox="1"/>
          <p:nvPr/>
        </p:nvSpPr>
        <p:spPr>
          <a:xfrm>
            <a:off x="775854" y="1669970"/>
            <a:ext cx="6310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Pre-catalysis </a:t>
            </a:r>
            <a:r>
              <a:rPr lang="en-US" b="1" dirty="0"/>
              <a:t>initiation</a:t>
            </a:r>
            <a:r>
              <a:rPr lang="en-US" dirty="0"/>
              <a:t> creates an active 14e- ruthenium species.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3364379-9E23-6441-A545-E5A1E7EDF2D2}"/>
              </a:ext>
            </a:extLst>
          </p:cNvPr>
          <p:cNvSpPr txBox="1"/>
          <p:nvPr/>
        </p:nvSpPr>
        <p:spPr>
          <a:xfrm>
            <a:off x="8839200" y="1901604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[2+2]cycloaddition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DA82D2-B5AE-CB76-C17B-9318012BDDCB}"/>
              </a:ext>
            </a:extLst>
          </p:cNvPr>
          <p:cNvSpPr txBox="1"/>
          <p:nvPr/>
        </p:nvSpPr>
        <p:spPr>
          <a:xfrm>
            <a:off x="10318757" y="3562940"/>
            <a:ext cx="15723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effectLst/>
                <a:latin typeface="Source Sans Pro" panose="020B0503030403020204" pitchFamily="34" charset="0"/>
              </a:rPr>
              <a:t>The design of </a:t>
            </a:r>
            <a:r>
              <a:rPr lang="en-US" b="0" i="1" dirty="0">
                <a:effectLst/>
                <a:latin typeface="Source Sans Pro" panose="020B0503030403020204" pitchFamily="34" charset="0"/>
              </a:rPr>
              <a:t>Z</a:t>
            </a:r>
            <a:r>
              <a:rPr lang="en-US" b="0" i="0" dirty="0">
                <a:effectLst/>
                <a:latin typeface="Source Sans Pro" panose="020B0503030403020204" pitchFamily="34" charset="0"/>
              </a:rPr>
              <a:t>-selective catalysts has been intentional.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8BC443-512C-4FE1-56D4-311CBAFC5B7E}"/>
              </a:ext>
            </a:extLst>
          </p:cNvPr>
          <p:cNvSpPr txBox="1"/>
          <p:nvPr/>
        </p:nvSpPr>
        <p:spPr>
          <a:xfrm>
            <a:off x="6934201" y="5546421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ource Sans Pro" panose="020B0503030403020204" pitchFamily="34" charset="0"/>
              </a:rPr>
              <a:t>Understanding reasons for decomposition has been another area of focus.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644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EA6F4A84-86C8-41A8-ACCE-983F4A740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64" y="609600"/>
            <a:ext cx="6993914" cy="1356360"/>
          </a:xfrm>
        </p:spPr>
        <p:txBody>
          <a:bodyPr>
            <a:normAutofit/>
          </a:bodyPr>
          <a:lstStyle/>
          <a:p>
            <a:r>
              <a:rPr lang="en-US" altLang="en-US" dirty="0"/>
              <a:t>Multiple Bonds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25A05-2190-42D7-BA96-747752E57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769" y="1979815"/>
            <a:ext cx="5529631" cy="4038600"/>
          </a:xfrm>
        </p:spPr>
        <p:txBody>
          <a:bodyPr rtlCol="0">
            <a:normAutofit/>
          </a:bodyPr>
          <a:lstStyle/>
          <a:p>
            <a:pPr marL="45720" indent="0" fontAlgn="auto">
              <a:spcAft>
                <a:spcPts val="0"/>
              </a:spcAft>
              <a:buFont typeface="Corbel" panose="020B0503020204020204" pitchFamily="34" charset="0"/>
              <a:buNone/>
              <a:defRPr/>
            </a:pPr>
            <a:r>
              <a:rPr lang="en-US" dirty="0"/>
              <a:t>We see double, and triple bonds are fairly common for the </a:t>
            </a:r>
            <a:r>
              <a:rPr lang="en-US" b="1" dirty="0"/>
              <a:t>main group </a:t>
            </a:r>
            <a:r>
              <a:rPr lang="en-US" dirty="0"/>
              <a:t>elements. </a:t>
            </a:r>
            <a:br>
              <a:rPr lang="en-US" dirty="0"/>
            </a:br>
            <a:endParaRPr lang="en-US" dirty="0"/>
          </a:p>
          <a:p>
            <a:pPr marL="45720" indent="0" fontAlgn="auto">
              <a:spcAft>
                <a:spcPts val="0"/>
              </a:spcAft>
              <a:buFont typeface="Corbel" panose="020B0503020204020204" pitchFamily="34" charset="0"/>
              <a:buNone/>
              <a:defRPr/>
            </a:pPr>
            <a:r>
              <a:rPr lang="en-US" dirty="0"/>
              <a:t>What about  the </a:t>
            </a:r>
            <a:r>
              <a:rPr lang="en-US" b="1" dirty="0"/>
              <a:t>transition metals</a:t>
            </a:r>
            <a:r>
              <a:rPr lang="en-US" dirty="0"/>
              <a:t>?</a:t>
            </a:r>
          </a:p>
          <a:p>
            <a:pPr marL="388620" indent="-342900" fontAlgn="auto">
              <a:spcAft>
                <a:spcPts val="0"/>
              </a:spcAft>
              <a:defRPr/>
            </a:pPr>
            <a:r>
              <a:rPr lang="en-US" dirty="0"/>
              <a:t>They can form multiple bonds </a:t>
            </a:r>
            <a:r>
              <a:rPr lang="en-US" b="1" dirty="0"/>
              <a:t>between metal centers.</a:t>
            </a:r>
          </a:p>
          <a:p>
            <a:pPr marL="388620" indent="-342900" fontAlgn="auto">
              <a:spcAft>
                <a:spcPts val="0"/>
              </a:spcAft>
              <a:defRPr/>
            </a:pPr>
            <a:r>
              <a:rPr lang="en-US" dirty="0"/>
              <a:t>They can also form multiple bonds </a:t>
            </a:r>
            <a:r>
              <a:rPr lang="en-US" b="1" dirty="0"/>
              <a:t>to ligands.</a:t>
            </a:r>
          </a:p>
          <a:p>
            <a:pPr marL="45720" indent="0" fontAlgn="auto">
              <a:spcAft>
                <a:spcPts val="0"/>
              </a:spcAft>
              <a:buFont typeface="Corbel" panose="020B0503020204020204" pitchFamily="34" charset="0"/>
              <a:buNone/>
              <a:defRPr/>
            </a:pPr>
            <a:endParaRPr lang="en-US" dirty="0"/>
          </a:p>
        </p:txBody>
      </p:sp>
      <p:pic>
        <p:nvPicPr>
          <p:cNvPr id="4" name="Picture 3" descr="A diagram of a chemical formulas showing multiple bonds. ">
            <a:extLst>
              <a:ext uri="{FF2B5EF4-FFF2-40B4-BE49-F238E27FC236}">
                <a16:creationId xmlns:a16="http://schemas.microsoft.com/office/drawing/2014/main" id="{3BE290DC-66BC-C190-73E0-E5B7066EF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200" y="2645669"/>
            <a:ext cx="6059280" cy="2514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79FE3A-6356-A44C-E976-6551967ACCB1}"/>
              </a:ext>
            </a:extLst>
          </p:cNvPr>
          <p:cNvSpPr txBox="1"/>
          <p:nvPr/>
        </p:nvSpPr>
        <p:spPr>
          <a:xfrm>
            <a:off x="8150137" y="5316968"/>
            <a:ext cx="350769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000" dirty="0">
                <a:latin typeface="+mn-lt"/>
                <a:hlinkClick r:id="rId3" tooltip="https://chem.libretexts.org/Courses/Heartland_Community_College/CHEM_120:_Fundamentals_of_Chemistry/03:_Molecules_and_Compounds/9.74:_Writing_Lewis_Structures_for_Covalent_Compound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1000" dirty="0">
                <a:latin typeface="+mn-lt"/>
              </a:rPr>
              <a:t> by Unknown Author is licensed under </a:t>
            </a:r>
            <a:r>
              <a:rPr lang="en-US" sz="1000" dirty="0">
                <a:latin typeface="+mn-lt"/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10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99AF6EE-B529-4818-8C10-BEBD93DF31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Bonds Between Transition Metals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D8948D71-8E64-4A19-AD3F-E07E051D122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149926" y="1789606"/>
            <a:ext cx="9441874" cy="1219200"/>
          </a:xfrm>
        </p:spPr>
        <p:txBody>
          <a:bodyPr/>
          <a:lstStyle/>
          <a:p>
            <a:r>
              <a:rPr lang="en-US" altLang="en-US" dirty="0"/>
              <a:t>Evidence of transition metals forming bonds between metal atoms was observed in the late 1950s. Since then, more have been created. </a:t>
            </a:r>
          </a:p>
        </p:txBody>
      </p:sp>
      <p:sp>
        <p:nvSpPr>
          <p:cNvPr id="15364" name="Rectangle 6">
            <a:extLst>
              <a:ext uri="{FF2B5EF4-FFF2-40B4-BE49-F238E27FC236}">
                <a16:creationId xmlns:a16="http://schemas.microsoft.com/office/drawing/2014/main" id="{075E34F2-960A-4E6A-BB03-A2718B81358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9067800" y="5574284"/>
            <a:ext cx="2758282" cy="419100"/>
          </a:xfrm>
        </p:spPr>
        <p:txBody>
          <a:bodyPr/>
          <a:lstStyle/>
          <a:p>
            <a:pPr marL="46037" indent="0">
              <a:buNone/>
            </a:pPr>
            <a:r>
              <a:rPr lang="en-US" altLang="en-US" dirty="0"/>
              <a:t>Bond Order = 2</a:t>
            </a:r>
          </a:p>
        </p:txBody>
      </p:sp>
      <p:graphicFrame>
        <p:nvGraphicFramePr>
          <p:cNvPr id="15365" name="Object 7">
            <a:extLst>
              <a:ext uri="{FF2B5EF4-FFF2-40B4-BE49-F238E27FC236}">
                <a16:creationId xmlns:a16="http://schemas.microsoft.com/office/drawing/2014/main" id="{C1C3E6C7-6A7A-430D-804E-CB5D32367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575990"/>
              </p:ext>
            </p:extLst>
          </p:nvPr>
        </p:nvGraphicFramePr>
        <p:xfrm>
          <a:off x="1115291" y="2780663"/>
          <a:ext cx="38862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2148840" imgH="1953260" progId="ChemDraw.Document.5.0">
                  <p:embed/>
                </p:oleObj>
              </mc:Choice>
              <mc:Fallback>
                <p:oleObj name="CS ChemDraw Drawing" r:id="rId2" imgW="2148840" imgH="1953260" progId="ChemDraw.Document.5.0">
                  <p:embed/>
                  <p:pic>
                    <p:nvPicPr>
                      <p:cNvPr id="15365" name="Object 7">
                        <a:extLst>
                          <a:ext uri="{FF2B5EF4-FFF2-40B4-BE49-F238E27FC236}">
                            <a16:creationId xmlns:a16="http://schemas.microsoft.com/office/drawing/2014/main" id="{C1C3E6C7-6A7A-430D-804E-CB5D323678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291" y="2780663"/>
                        <a:ext cx="3886200" cy="353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8">
            <a:extLst>
              <a:ext uri="{FF2B5EF4-FFF2-40B4-BE49-F238E27FC236}">
                <a16:creationId xmlns:a16="http://schemas.microsoft.com/office/drawing/2014/main" id="{A02CCA2B-75D5-41E6-AAD7-4106987F04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392775"/>
              </p:ext>
            </p:extLst>
          </p:nvPr>
        </p:nvGraphicFramePr>
        <p:xfrm>
          <a:off x="6934200" y="2780663"/>
          <a:ext cx="3810000" cy="297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851660" imgH="1445260" progId="ChemDraw.Document.5.0">
                  <p:embed/>
                </p:oleObj>
              </mc:Choice>
              <mc:Fallback>
                <p:oleObj name="CS ChemDraw Drawing" r:id="rId4" imgW="1851660" imgH="1445260" progId="ChemDraw.Document.5.0">
                  <p:embed/>
                  <p:pic>
                    <p:nvPicPr>
                      <p:cNvPr id="15366" name="Object 8">
                        <a:extLst>
                          <a:ext uri="{FF2B5EF4-FFF2-40B4-BE49-F238E27FC236}">
                            <a16:creationId xmlns:a16="http://schemas.microsoft.com/office/drawing/2014/main" id="{A02CCA2B-75D5-41E6-AAD7-4106987F04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780663"/>
                        <a:ext cx="3810000" cy="297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6">
            <a:extLst>
              <a:ext uri="{FF2B5EF4-FFF2-40B4-BE49-F238E27FC236}">
                <a16:creationId xmlns:a16="http://schemas.microsoft.com/office/drawing/2014/main" id="{D466FFE7-0B72-0EB2-040B-DDEEF9A08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883" y="4533089"/>
            <a:ext cx="2758282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182563" algn="l" rtl="0" fontAlgn="base">
              <a:lnSpc>
                <a:spcPct val="90000"/>
              </a:lnSpc>
              <a:spcBef>
                <a:spcPts val="14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Corbel" panose="020B0503020204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anose="020B0503020204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anose="020B0503020204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4888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79525" indent="-182563" algn="l" rtl="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anose="020B0503020204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037" indent="0" defTabSz="914400" eaLnBrk="1" hangingPunct="1">
              <a:buFont typeface="Corbel" panose="020B0503020204020204" pitchFamily="34" charset="0"/>
              <a:buNone/>
            </a:pPr>
            <a:r>
              <a:rPr lang="en-US" altLang="en-US" dirty="0"/>
              <a:t>Bond Order =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25B02-22FA-0DEA-355A-BEAFC090CE7E}"/>
              </a:ext>
            </a:extLst>
          </p:cNvPr>
          <p:cNvSpPr txBox="1"/>
          <p:nvPr/>
        </p:nvSpPr>
        <p:spPr>
          <a:xfrm>
            <a:off x="6858000" y="6269182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Images  By R. Eikey - Own work, CC BY-NC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DA01466-5332-4FED-9B7B-FADBAD8CA3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Multiple Between Transition Metals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98395790-5211-4B71-A8F0-B10F7AD75E42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992601" y="5478345"/>
            <a:ext cx="4754563" cy="533400"/>
          </a:xfrm>
        </p:spPr>
        <p:txBody>
          <a:bodyPr/>
          <a:lstStyle/>
          <a:p>
            <a:pPr marL="46037" indent="0">
              <a:buNone/>
            </a:pPr>
            <a:r>
              <a:rPr lang="en-US" altLang="en-US" dirty="0"/>
              <a:t>Bond Order = 3	</a:t>
            </a:r>
          </a:p>
        </p:txBody>
      </p:sp>
      <p:sp>
        <p:nvSpPr>
          <p:cNvPr id="16388" name="Rectangle 5">
            <a:extLst>
              <a:ext uri="{FF2B5EF4-FFF2-40B4-BE49-F238E27FC236}">
                <a16:creationId xmlns:a16="http://schemas.microsoft.com/office/drawing/2014/main" id="{FA0C7745-6314-4D94-A28B-23976DC8510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781800" y="5478345"/>
            <a:ext cx="4754563" cy="457200"/>
          </a:xfrm>
        </p:spPr>
        <p:txBody>
          <a:bodyPr/>
          <a:lstStyle/>
          <a:p>
            <a:pPr marL="46037" indent="0">
              <a:buNone/>
            </a:pPr>
            <a:r>
              <a:rPr lang="en-US" altLang="en-US" dirty="0"/>
              <a:t>Bond Order = 4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3881BF29-C2F8-4B2E-A64F-2C1516627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62" y="1757725"/>
            <a:ext cx="10222203" cy="145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ea typeface="ＭＳ Ｐゴシック" panose="020B0600070205080204" pitchFamily="34" charset="-128"/>
              </a:rPr>
              <a:t>In the early 1960s, F. Albert Cotton and associates provided evidence that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[Re</a:t>
            </a:r>
            <a:r>
              <a:rPr lang="en-US" altLang="en-US" sz="2000" b="1" baseline="-25000" dirty="0">
                <a:ea typeface="ＭＳ Ｐゴシック" panose="020B0600070205080204" pitchFamily="34" charset="-128"/>
              </a:rPr>
              <a:t>2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Cl</a:t>
            </a:r>
            <a:r>
              <a:rPr lang="en-US" altLang="en-US" sz="2000" b="1" baseline="-25000" dirty="0">
                <a:ea typeface="ＭＳ Ｐゴシック" panose="020B0600070205080204" pitchFamily="34" charset="-128"/>
              </a:rPr>
              <a:t>8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]</a:t>
            </a:r>
            <a:r>
              <a:rPr lang="en-US" altLang="en-US" sz="2000" b="1" baseline="30000" dirty="0">
                <a:ea typeface="ＭＳ Ｐゴシック" panose="020B0600070205080204" pitchFamily="34" charset="-128"/>
              </a:rPr>
              <a:t>2-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 ion contained a quadruple bond </a:t>
            </a:r>
            <a:r>
              <a:rPr lang="en-US" altLang="en-US" sz="2000" dirty="0">
                <a:ea typeface="ＭＳ Ｐゴシック" panose="020B0600070205080204" pitchFamily="34" charset="-128"/>
              </a:rPr>
              <a:t>between the metal centers.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ea typeface="ＭＳ Ｐゴシック" panose="020B0600070205080204" pitchFamily="34" charset="-128"/>
              </a:rPr>
              <a:t>This was something never seen before.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altLang="en-US" sz="2000" dirty="0">
                <a:ea typeface="ＭＳ Ｐゴシック" panose="020B0600070205080204" pitchFamily="34" charset="-128"/>
              </a:rPr>
              <a:t>Since then, many </a:t>
            </a:r>
            <a:r>
              <a:rPr lang="en-US" altLang="en-US" sz="2000" b="1" dirty="0">
                <a:ea typeface="ＭＳ Ｐゴシック" panose="020B0600070205080204" pitchFamily="34" charset="-128"/>
              </a:rPr>
              <a:t>quadruple bonded </a:t>
            </a:r>
            <a:r>
              <a:rPr lang="en-US" altLang="en-US" sz="2000" dirty="0">
                <a:ea typeface="ＭＳ Ｐゴシック" panose="020B0600070205080204" pitchFamily="34" charset="-128"/>
              </a:rPr>
              <a:t>transition metal complexes have been created (Re, W, Cr, Mo, Tc) . </a:t>
            </a:r>
          </a:p>
        </p:txBody>
      </p:sp>
      <p:graphicFrame>
        <p:nvGraphicFramePr>
          <p:cNvPr id="16390" name="Object 7">
            <a:extLst>
              <a:ext uri="{FF2B5EF4-FFF2-40B4-BE49-F238E27FC236}">
                <a16:creationId xmlns:a16="http://schemas.microsoft.com/office/drawing/2014/main" id="{8D4C795E-C4DF-4645-A026-5EFF459313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259502"/>
              </p:ext>
            </p:extLst>
          </p:nvPr>
        </p:nvGraphicFramePr>
        <p:xfrm>
          <a:off x="1524000" y="3265681"/>
          <a:ext cx="3581400" cy="215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1973580" imgH="1188720" progId="ChemDraw.Document.5.0">
                  <p:embed/>
                </p:oleObj>
              </mc:Choice>
              <mc:Fallback>
                <p:oleObj name="CS ChemDraw Drawing" r:id="rId3" imgW="1973580" imgH="1188720" progId="ChemDraw.Document.5.0">
                  <p:embed/>
                  <p:pic>
                    <p:nvPicPr>
                      <p:cNvPr id="16390" name="Object 7">
                        <a:extLst>
                          <a:ext uri="{FF2B5EF4-FFF2-40B4-BE49-F238E27FC236}">
                            <a16:creationId xmlns:a16="http://schemas.microsoft.com/office/drawing/2014/main" id="{8D4C795E-C4DF-4645-A026-5EFF459313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265681"/>
                        <a:ext cx="3581400" cy="215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8">
            <a:extLst>
              <a:ext uri="{FF2B5EF4-FFF2-40B4-BE49-F238E27FC236}">
                <a16:creationId xmlns:a16="http://schemas.microsoft.com/office/drawing/2014/main" id="{3F414D59-EE5B-47D9-BA72-98220EF053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107852"/>
              </p:ext>
            </p:extLst>
          </p:nvPr>
        </p:nvGraphicFramePr>
        <p:xfrm>
          <a:off x="6354763" y="3166914"/>
          <a:ext cx="3810000" cy="227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5" imgW="2585720" imgH="1541780" progId="ChemDraw.Document.5.0">
                  <p:embed/>
                </p:oleObj>
              </mc:Choice>
              <mc:Fallback>
                <p:oleObj name="CS ChemDraw Drawing" r:id="rId5" imgW="2585720" imgH="1541780" progId="ChemDraw.Document.5.0">
                  <p:embed/>
                  <p:pic>
                    <p:nvPicPr>
                      <p:cNvPr id="16391" name="Object 8">
                        <a:extLst>
                          <a:ext uri="{FF2B5EF4-FFF2-40B4-BE49-F238E27FC236}">
                            <a16:creationId xmlns:a16="http://schemas.microsoft.com/office/drawing/2014/main" id="{3F414D59-EE5B-47D9-BA72-98220EF053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4763" y="3166914"/>
                        <a:ext cx="3810000" cy="227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3E79319-328A-03C1-E296-D7968F1BBD38}"/>
              </a:ext>
            </a:extLst>
          </p:cNvPr>
          <p:cNvSpPr txBox="1"/>
          <p:nvPr/>
        </p:nvSpPr>
        <p:spPr>
          <a:xfrm>
            <a:off x="6858000" y="6269182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Images  By R. Eikey - Own work, CC BY-NC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6F2778B-E0AF-40B2-BC2B-E1CBA36A66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7527" y="715640"/>
            <a:ext cx="10363200" cy="1355725"/>
          </a:xfrm>
        </p:spPr>
        <p:txBody>
          <a:bodyPr/>
          <a:lstStyle/>
          <a:p>
            <a:r>
              <a:rPr lang="en-US" altLang="en-US" dirty="0"/>
              <a:t>Quintuplet Bond Between Chromium Atoms</a:t>
            </a:r>
          </a:p>
        </p:txBody>
      </p:sp>
      <p:sp>
        <p:nvSpPr>
          <p:cNvPr id="17412" name="Rectangle 5">
            <a:extLst>
              <a:ext uri="{FF2B5EF4-FFF2-40B4-BE49-F238E27FC236}">
                <a16:creationId xmlns:a16="http://schemas.microsoft.com/office/drawing/2014/main" id="{86FECC50-CC59-4A07-A1B8-94AAA7B3317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267450" y="2057400"/>
            <a:ext cx="5086350" cy="4022725"/>
          </a:xfrm>
        </p:spPr>
        <p:txBody>
          <a:bodyPr/>
          <a:lstStyle/>
          <a:p>
            <a:pPr marL="46037" indent="0">
              <a:buNone/>
            </a:pPr>
            <a:r>
              <a:rPr lang="en-US" altLang="en-US" sz="2000" dirty="0"/>
              <a:t>First reported in 2005 by Philip P. Power and associates. </a:t>
            </a:r>
          </a:p>
          <a:p>
            <a:pPr marL="46037" indent="0">
              <a:buNone/>
            </a:pPr>
            <a:r>
              <a:rPr lang="en-US" altLang="en-US" sz="2000" dirty="0"/>
              <a:t>The chromium dimer exists as air- and moisture-sensitive dark red crystals that are stable up to 200 °C. </a:t>
            </a:r>
          </a:p>
          <a:p>
            <a:pPr marL="46037" indent="0">
              <a:buNone/>
            </a:pPr>
            <a:r>
              <a:rPr lang="en-US" altLang="en-US" sz="2000" dirty="0"/>
              <a:t>The quintuplet bond between the chromium centers is stabilized by the bulky ligands. </a:t>
            </a:r>
          </a:p>
          <a:p>
            <a:pPr>
              <a:buFontTx/>
              <a:buNone/>
            </a:pPr>
            <a:endParaRPr lang="en-US" alt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26E033-39B6-0AF7-4C8A-82F459C6247B}"/>
              </a:ext>
            </a:extLst>
          </p:cNvPr>
          <p:cNvSpPr txBox="1"/>
          <p:nvPr/>
        </p:nvSpPr>
        <p:spPr>
          <a:xfrm>
            <a:off x="685800" y="5910590"/>
            <a:ext cx="60950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Image By Benrr101 - Own work, Public Domain, </a:t>
            </a:r>
            <a:r>
              <a:rPr lang="en-US" sz="1400" dirty="0">
                <a:hlinkClick r:id="rId3"/>
              </a:rPr>
              <a:t>https://commons.wikimedia.org/w/index.php?curid=11594650</a:t>
            </a:r>
            <a:r>
              <a:rPr lang="en-US" sz="1400" dirty="0"/>
              <a:t> 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2AAAA466-1090-34EF-7DCD-4E7A6ABE2E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2000" y="2209800"/>
            <a:ext cx="4717201" cy="3581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B70790F-EBF2-ABCB-831C-E004BAAFBD1A}"/>
              </a:ext>
            </a:extLst>
          </p:cNvPr>
          <p:cNvSpPr txBox="1"/>
          <p:nvPr/>
        </p:nvSpPr>
        <p:spPr>
          <a:xfrm>
            <a:off x="4567535" y="5172055"/>
            <a:ext cx="2667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en-US" sz="2400" dirty="0"/>
              <a:t>Bond Order = 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3BC33EC-E1AB-40C2-AAAD-A6DE3E6628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Sextuple Bonds Between Transition Metals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6B6F1BB9-8B4A-4C47-8593-B06B5D01AA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/>
              <a:t>Maxing out at 6 bonds?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/>
              <a:t>Theoretically, the limit is a bond order of 6.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400" dirty="0"/>
              <a:t>Evidence for sextuple bonds in Mo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and  W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at low temperatures. 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9526DE4-2C37-6FFD-19DF-CEF3F8548A30}"/>
              </a:ext>
            </a:extLst>
          </p:cNvPr>
          <p:cNvGrpSpPr/>
          <p:nvPr/>
        </p:nvGrpSpPr>
        <p:grpSpPr>
          <a:xfrm>
            <a:off x="2590800" y="3505200"/>
            <a:ext cx="6221575" cy="2154436"/>
            <a:chOff x="2590800" y="3505200"/>
            <a:chExt cx="6221575" cy="2154436"/>
          </a:xfrm>
        </p:grpSpPr>
        <p:sp>
          <p:nvSpPr>
            <p:cNvPr id="43" name="CuadroTexto 42">
              <a:extLst>
                <a:ext uri="{FF2B5EF4-FFF2-40B4-BE49-F238E27FC236}">
                  <a16:creationId xmlns:a16="http://schemas.microsoft.com/office/drawing/2014/main" id="{358BF4CA-2DBB-40D1-8ADC-5E83370BB4DF}"/>
                </a:ext>
              </a:extLst>
            </p:cNvPr>
            <p:cNvSpPr txBox="1"/>
            <p:nvPr/>
          </p:nvSpPr>
          <p:spPr>
            <a:xfrm>
              <a:off x="2590800" y="3505200"/>
              <a:ext cx="6221575" cy="2154436"/>
            </a:xfrm>
            <a:prstGeom prst="rect">
              <a:avLst/>
            </a:prstGeom>
            <a:noFill/>
          </p:spPr>
          <p:txBody>
            <a:bodyPr wrap="none" rtlCol="0" anchor="ctr" anchorCtr="1">
              <a:spAutoFit/>
            </a:bodyPr>
            <a:lstStyle/>
            <a:p>
              <a:pPr algn="ctr"/>
              <a:r>
                <a:rPr lang="en-US" sz="13400" dirty="0">
                  <a:solidFill>
                    <a:srgbClr val="000000"/>
                  </a:solidFill>
                </a:rPr>
                <a:t>Mo    </a:t>
              </a:r>
              <a:r>
                <a:rPr lang="en-US" sz="13400" dirty="0" err="1">
                  <a:solidFill>
                    <a:srgbClr val="000000"/>
                  </a:solidFill>
                </a:rPr>
                <a:t>Mo</a:t>
              </a:r>
              <a:endParaRPr lang="en-US" sz="13400" dirty="0">
                <a:solidFill>
                  <a:srgbClr val="000000"/>
                </a:solidFill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9C668A7-8C41-4043-4B89-1C9549531CED}"/>
                </a:ext>
              </a:extLst>
            </p:cNvPr>
            <p:cNvCxnSpPr/>
            <p:nvPr/>
          </p:nvCxnSpPr>
          <p:spPr>
            <a:xfrm>
              <a:off x="5257800" y="4876800"/>
              <a:ext cx="1143000" cy="0"/>
            </a:xfrm>
            <a:prstGeom prst="line">
              <a:avLst/>
            </a:prstGeom>
            <a:ln w="698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C6D7577-B1CD-9AFC-6EFA-CD8150CB1F1A}"/>
                </a:ext>
              </a:extLst>
            </p:cNvPr>
            <p:cNvCxnSpPr/>
            <p:nvPr/>
          </p:nvCxnSpPr>
          <p:spPr>
            <a:xfrm>
              <a:off x="5257800" y="4724400"/>
              <a:ext cx="1143000" cy="0"/>
            </a:xfrm>
            <a:prstGeom prst="line">
              <a:avLst/>
            </a:prstGeom>
            <a:ln w="698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6790F21-7C78-44D4-1AA8-8BBE1AB4A4A1}"/>
                </a:ext>
              </a:extLst>
            </p:cNvPr>
            <p:cNvCxnSpPr/>
            <p:nvPr/>
          </p:nvCxnSpPr>
          <p:spPr>
            <a:xfrm>
              <a:off x="5257800" y="4572000"/>
              <a:ext cx="1143000" cy="0"/>
            </a:xfrm>
            <a:prstGeom prst="line">
              <a:avLst/>
            </a:prstGeom>
            <a:ln w="698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DD31C94-F593-496B-42A6-796814176A1E}"/>
                </a:ext>
              </a:extLst>
            </p:cNvPr>
            <p:cNvCxnSpPr/>
            <p:nvPr/>
          </p:nvCxnSpPr>
          <p:spPr>
            <a:xfrm>
              <a:off x="5257800" y="5029200"/>
              <a:ext cx="1143000" cy="0"/>
            </a:xfrm>
            <a:prstGeom prst="line">
              <a:avLst/>
            </a:prstGeom>
            <a:ln w="698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168DCA-C237-55D3-6F3C-BAC493EB73A7}"/>
                </a:ext>
              </a:extLst>
            </p:cNvPr>
            <p:cNvCxnSpPr/>
            <p:nvPr/>
          </p:nvCxnSpPr>
          <p:spPr>
            <a:xfrm>
              <a:off x="5257800" y="4419600"/>
              <a:ext cx="1143000" cy="0"/>
            </a:xfrm>
            <a:prstGeom prst="line">
              <a:avLst/>
            </a:prstGeom>
            <a:ln w="698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19FBF4D-FA64-2E0E-B739-D667385620DF}"/>
                </a:ext>
              </a:extLst>
            </p:cNvPr>
            <p:cNvCxnSpPr/>
            <p:nvPr/>
          </p:nvCxnSpPr>
          <p:spPr>
            <a:xfrm>
              <a:off x="5257800" y="4267200"/>
              <a:ext cx="1143000" cy="0"/>
            </a:xfrm>
            <a:prstGeom prst="line">
              <a:avLst/>
            </a:prstGeom>
            <a:ln w="6985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5779B2A7-49D0-D632-6705-6EC6A50A4989}"/>
              </a:ext>
            </a:extLst>
          </p:cNvPr>
          <p:cNvSpPr txBox="1"/>
          <p:nvPr/>
        </p:nvSpPr>
        <p:spPr>
          <a:xfrm>
            <a:off x="6858000" y="6269182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Image  By R. Eikey - Own work, CC BY-NC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Rectangle 18438">
            <a:extLst>
              <a:ext uri="{FF2B5EF4-FFF2-40B4-BE49-F238E27FC236}">
                <a16:creationId xmlns:a16="http://schemas.microsoft.com/office/drawing/2014/main" id="{29E7461E-D3EF-467C-90B0-A07159CA6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6CB4838-BA31-4BFD-BA65-06B354E60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10328148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sz="3700" dirty="0"/>
              <a:t>Transition Metals &amp; Multiple Bonds to Ligands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712FD-2AEB-2C85-8D2F-9BFF26F04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0" y="1905000"/>
            <a:ext cx="4648200" cy="4038600"/>
          </a:xfrm>
        </p:spPr>
        <p:txBody>
          <a:bodyPr vert="horz" lIns="91440" tIns="45720" rIns="91440" bIns="45720" rtlCol="0">
            <a:normAutofit/>
          </a:bodyPr>
          <a:lstStyle/>
          <a:p>
            <a:pPr indent="-182880"/>
            <a:r>
              <a:rPr lang="en-US" dirty="0"/>
              <a:t>Multiple bonds can form between transition metals and ligands.</a:t>
            </a:r>
          </a:p>
          <a:p>
            <a:pPr indent="-182880"/>
            <a:r>
              <a:rPr lang="en-US" dirty="0"/>
              <a:t>The bond orders observed are greater than 1. </a:t>
            </a:r>
          </a:p>
          <a:p>
            <a:pPr indent="-182880"/>
            <a:r>
              <a:rPr lang="en-US" dirty="0"/>
              <a:t>The complexes with these types of ligands may behave as catalysts (carbenes) or are the reactive intermediate (</a:t>
            </a:r>
            <a:r>
              <a:rPr lang="en-US" dirty="0" err="1"/>
              <a:t>oxos</a:t>
            </a:r>
            <a:r>
              <a:rPr lang="en-US" dirty="0"/>
              <a:t>) in various reactions.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104BCA-07E9-64B2-CB22-A2061D19F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54083"/>
              </p:ext>
            </p:extLst>
          </p:nvPr>
        </p:nvGraphicFramePr>
        <p:xfrm>
          <a:off x="5943600" y="1965960"/>
          <a:ext cx="5638800" cy="3347244"/>
        </p:xfrm>
        <a:graphic>
          <a:graphicData uri="http://schemas.openxmlformats.org/drawingml/2006/table">
            <a:tbl>
              <a:tblPr firstRow="1" bandRow="1">
                <a:noFill/>
                <a:tableStyleId>{93296810-A885-4BE3-A3E7-6D5BEEA58F35}</a:tableStyleId>
              </a:tblPr>
              <a:tblGrid>
                <a:gridCol w="2806073">
                  <a:extLst>
                    <a:ext uri="{9D8B030D-6E8A-4147-A177-3AD203B41FA5}">
                      <a16:colId xmlns:a16="http://schemas.microsoft.com/office/drawing/2014/main" val="1744197421"/>
                    </a:ext>
                  </a:extLst>
                </a:gridCol>
                <a:gridCol w="2832727">
                  <a:extLst>
                    <a:ext uri="{9D8B030D-6E8A-4147-A177-3AD203B41FA5}">
                      <a16:colId xmlns:a16="http://schemas.microsoft.com/office/drawing/2014/main" val="3747732395"/>
                    </a:ext>
                  </a:extLst>
                </a:gridCol>
              </a:tblGrid>
              <a:tr h="624614">
                <a:tc>
                  <a:txBody>
                    <a:bodyPr/>
                    <a:lstStyle/>
                    <a:p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Bond Order = 2</a:t>
                      </a:r>
                    </a:p>
                  </a:txBody>
                  <a:tcPr marL="243990" marR="146394" marT="146394" marB="14639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Bond Order = 3</a:t>
                      </a:r>
                    </a:p>
                  </a:txBody>
                  <a:tcPr marL="243990" marR="146394" marT="146394" marB="146394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239846"/>
                  </a:ext>
                </a:extLst>
              </a:tr>
              <a:tr h="1886853">
                <a:tc>
                  <a:txBody>
                    <a:bodyPr/>
                    <a:lstStyle/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M=O	oxo (sp</a:t>
                      </a:r>
                      <a:r>
                        <a:rPr lang="en-US" sz="18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en-US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M=O-R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	alkoxide (sp</a:t>
                      </a:r>
                      <a:r>
                        <a:rPr lang="en-US" sz="18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en-US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M=CRR</a:t>
                      </a:r>
                      <a:r>
                        <a:rPr lang="en-US" sz="18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’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	carbene</a:t>
                      </a: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M=NR	imido (sp</a:t>
                      </a:r>
                      <a:r>
                        <a:rPr lang="en-US" sz="18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en-US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</a:p>
                    <a:p>
                      <a:pPr marL="0" marR="0" lvl="0" indent="-1828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M=S	</a:t>
                      </a:r>
                      <a:r>
                        <a:rPr lang="en-US" sz="18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sulfido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en-US" sz="18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43990" marR="126875" marT="126875" marB="1268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≡O         0xo (</a:t>
                      </a:r>
                      <a:r>
                        <a:rPr lang="en-US" sz="18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sp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)</a:t>
                      </a: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≡O-R    alkoxide (</a:t>
                      </a:r>
                      <a:r>
                        <a:rPr lang="en-US" sz="18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sp</a:t>
                      </a:r>
                      <a:r>
                        <a:rPr lang="en-US" sz="18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)</a:t>
                      </a:r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≡CR      carbyne</a:t>
                      </a: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M≡N         nitride</a:t>
                      </a: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M≡N-R    imido (</a:t>
                      </a:r>
                      <a:r>
                        <a:rPr lang="en-US" sz="18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sp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)</a:t>
                      </a:r>
                    </a:p>
                    <a:p>
                      <a:endParaRPr 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Where 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R = a carbon group </a:t>
                      </a:r>
                    </a:p>
                    <a:p>
                      <a:pPr indent="-182880" fontAlgn="auto"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(Ph or CH</a:t>
                      </a:r>
                      <a:r>
                        <a:rPr lang="en-US" sz="1800" baseline="-25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3 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or </a:t>
                      </a:r>
                      <a:r>
                        <a:rPr lang="en-US" sz="18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etc</a:t>
                      </a:r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cs typeface="Arial" charset="0"/>
                        </a:rPr>
                        <a:t>)</a:t>
                      </a:r>
                    </a:p>
                    <a:p>
                      <a:r>
                        <a:rPr lang="en-US" sz="1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and M = metal</a:t>
                      </a:r>
                    </a:p>
                  </a:txBody>
                  <a:tcPr marL="243990" marR="126875" marT="126875" marB="1268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788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46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D962DCD-79C7-4AAF-9FC6-854A1BC32BB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altLang="en-US"/>
              <a:t>Multiple Bonds to Ligands</a:t>
            </a:r>
          </a:p>
        </p:txBody>
      </p:sp>
      <p:graphicFrame>
        <p:nvGraphicFramePr>
          <p:cNvPr id="19459" name="Object 4">
            <a:extLst>
              <a:ext uri="{FF2B5EF4-FFF2-40B4-BE49-F238E27FC236}">
                <a16:creationId xmlns:a16="http://schemas.microsoft.com/office/drawing/2014/main" id="{50E5C176-1D4F-4E07-9C7E-0F9011679800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2365851"/>
              </p:ext>
            </p:extLst>
          </p:nvPr>
        </p:nvGraphicFramePr>
        <p:xfrm>
          <a:off x="1590675" y="4236132"/>
          <a:ext cx="2438400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983740" imgH="1153160" progId="ChemDraw.Document.5.0">
                  <p:embed/>
                </p:oleObj>
              </mc:Choice>
              <mc:Fallback>
                <p:oleObj name="CS ChemDraw Drawing" r:id="rId2" imgW="1983740" imgH="1153160" progId="ChemDraw.Document.5.0">
                  <p:embed/>
                  <p:pic>
                    <p:nvPicPr>
                      <p:cNvPr id="19459" name="Object 4">
                        <a:extLst>
                          <a:ext uri="{FF2B5EF4-FFF2-40B4-BE49-F238E27FC236}">
                            <a16:creationId xmlns:a16="http://schemas.microsoft.com/office/drawing/2014/main" id="{50E5C176-1D4F-4E07-9C7E-0F9011679800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675" y="4236132"/>
                        <a:ext cx="2438400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7">
            <a:extLst>
              <a:ext uri="{FF2B5EF4-FFF2-40B4-BE49-F238E27FC236}">
                <a16:creationId xmlns:a16="http://schemas.microsoft.com/office/drawing/2014/main" id="{89021CA4-0F16-4256-9953-B5DD62A1B07D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803798946"/>
              </p:ext>
            </p:extLst>
          </p:nvPr>
        </p:nvGraphicFramePr>
        <p:xfrm>
          <a:off x="1499671" y="1845088"/>
          <a:ext cx="2436813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1638300" imgH="1041400" progId="ChemDraw.Document.5.0">
                  <p:embed/>
                </p:oleObj>
              </mc:Choice>
              <mc:Fallback>
                <p:oleObj name="CS ChemDraw Drawing" r:id="rId4" imgW="1638300" imgH="1041400" progId="ChemDraw.Document.5.0">
                  <p:embed/>
                  <p:pic>
                    <p:nvPicPr>
                      <p:cNvPr id="19460" name="Object 7">
                        <a:extLst>
                          <a:ext uri="{FF2B5EF4-FFF2-40B4-BE49-F238E27FC236}">
                            <a16:creationId xmlns:a16="http://schemas.microsoft.com/office/drawing/2014/main" id="{89021CA4-0F16-4256-9953-B5DD62A1B07D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9671" y="1845088"/>
                        <a:ext cx="2436813" cy="154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10">
            <a:extLst>
              <a:ext uri="{FF2B5EF4-FFF2-40B4-BE49-F238E27FC236}">
                <a16:creationId xmlns:a16="http://schemas.microsoft.com/office/drawing/2014/main" id="{88ADE063-DA47-4DEF-97B6-2065AD9C2845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11698387"/>
              </p:ext>
            </p:extLst>
          </p:nvPr>
        </p:nvGraphicFramePr>
        <p:xfrm>
          <a:off x="4232336" y="3190874"/>
          <a:ext cx="2332038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6" imgW="1419860" imgH="828040" progId="ChemDraw.Document.5.0">
                  <p:embed/>
                </p:oleObj>
              </mc:Choice>
              <mc:Fallback>
                <p:oleObj name="CS ChemDraw Drawing" r:id="rId6" imgW="1419860" imgH="828040" progId="ChemDraw.Document.5.0">
                  <p:embed/>
                  <p:pic>
                    <p:nvPicPr>
                      <p:cNvPr id="19461" name="Object 10">
                        <a:extLst>
                          <a:ext uri="{FF2B5EF4-FFF2-40B4-BE49-F238E27FC236}">
                            <a16:creationId xmlns:a16="http://schemas.microsoft.com/office/drawing/2014/main" id="{88ADE063-DA47-4DEF-97B6-2065AD9C2845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336" y="3190874"/>
                        <a:ext cx="2332038" cy="1362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15">
            <a:extLst>
              <a:ext uri="{FF2B5EF4-FFF2-40B4-BE49-F238E27FC236}">
                <a16:creationId xmlns:a16="http://schemas.microsoft.com/office/drawing/2014/main" id="{AA912BB3-6393-419C-9A9B-E78888521558}"/>
              </a:ext>
            </a:extLst>
          </p:cNvPr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32679823"/>
              </p:ext>
            </p:extLst>
          </p:nvPr>
        </p:nvGraphicFramePr>
        <p:xfrm>
          <a:off x="6767636" y="1248600"/>
          <a:ext cx="5257800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8" imgW="5615940" imgH="4404360" progId="ChemDraw.Document.5.0">
                  <p:embed/>
                </p:oleObj>
              </mc:Choice>
              <mc:Fallback>
                <p:oleObj name="CS ChemDraw Drawing" r:id="rId8" imgW="5615940" imgH="4404360" progId="ChemDraw.Document.5.0">
                  <p:embed/>
                  <p:pic>
                    <p:nvPicPr>
                      <p:cNvPr id="19462" name="Object 15">
                        <a:extLst>
                          <a:ext uri="{FF2B5EF4-FFF2-40B4-BE49-F238E27FC236}">
                            <a16:creationId xmlns:a16="http://schemas.microsoft.com/office/drawing/2014/main" id="{AA912BB3-6393-419C-9A9B-E78888521558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7636" y="1248600"/>
                        <a:ext cx="5257800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Text Box 6">
            <a:extLst>
              <a:ext uri="{FF2B5EF4-FFF2-40B4-BE49-F238E27FC236}">
                <a16:creationId xmlns:a16="http://schemas.microsoft.com/office/drawing/2014/main" id="{A0A0B2D4-77F5-4D00-9734-14F1C4029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6057" y="5649690"/>
            <a:ext cx="1047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Carbyne</a:t>
            </a:r>
          </a:p>
        </p:txBody>
      </p:sp>
      <p:sp>
        <p:nvSpPr>
          <p:cNvPr id="19464" name="Text Box 9">
            <a:extLst>
              <a:ext uri="{FF2B5EF4-FFF2-40B4-BE49-F238E27FC236}">
                <a16:creationId xmlns:a16="http://schemas.microsoft.com/office/drawing/2014/main" id="{5C1F8ABB-E7FC-48E5-8EC4-E0DBD04C4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207" y="3505200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Carbene</a:t>
            </a:r>
          </a:p>
        </p:txBody>
      </p:sp>
      <p:sp>
        <p:nvSpPr>
          <p:cNvPr id="19465" name="Text Box 12">
            <a:extLst>
              <a:ext uri="{FF2B5EF4-FFF2-40B4-BE49-F238E27FC236}">
                <a16:creationId xmlns:a16="http://schemas.microsoft.com/office/drawing/2014/main" id="{F3A686A5-7D3B-400D-A9AD-D13D46219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1880" y="4701381"/>
            <a:ext cx="90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Nitrido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19466" name="Text Box 17">
            <a:extLst>
              <a:ext uri="{FF2B5EF4-FFF2-40B4-BE49-F238E27FC236}">
                <a16:creationId xmlns:a16="http://schemas.microsoft.com/office/drawing/2014/main" id="{337EE369-186A-4922-A352-A132BBF54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5371338"/>
            <a:ext cx="806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Imido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2CDA7B-0BE3-1B98-6390-5FDCB3C0679C}"/>
              </a:ext>
            </a:extLst>
          </p:cNvPr>
          <p:cNvSpPr txBox="1"/>
          <p:nvPr/>
        </p:nvSpPr>
        <p:spPr>
          <a:xfrm>
            <a:off x="6858000" y="6269182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Images  By R. Eikey - Own work, CC BY-NC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282A544-D261-490E-B490-F01D3BA8E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2397" y="805205"/>
            <a:ext cx="10972800" cy="1143000"/>
          </a:xfrm>
        </p:spPr>
        <p:txBody>
          <a:bodyPr/>
          <a:lstStyle/>
          <a:p>
            <a:r>
              <a:rPr lang="en-US" altLang="en-US" dirty="0"/>
              <a:t>Grubb’</a:t>
            </a:r>
            <a:r>
              <a:rPr lang="en-US" altLang="ja-JP" dirty="0"/>
              <a:t>s Catalyst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851E017-E905-4DF8-8DF8-D88E87273D1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91615" y="1851818"/>
            <a:ext cx="53848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2005 Nobel Prize in Chemistry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Applications for later generations include: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Repairing microcracks on space shuttle hulls:</a:t>
            </a:r>
          </a:p>
          <a:p>
            <a:pPr lvl="2">
              <a:lnSpc>
                <a:spcPct val="80000"/>
              </a:lnSpc>
            </a:pPr>
            <a:r>
              <a:rPr lang="en-US" altLang="en-US" dirty="0"/>
              <a:t>Catalyst reacts with dicyclopentadiene in capsules (ROMP)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Bullet-proof materials</a:t>
            </a:r>
            <a:endParaRPr lang="en-US" altLang="en-US" i="1" dirty="0"/>
          </a:p>
          <a:p>
            <a:pPr lvl="2">
              <a:lnSpc>
                <a:spcPct val="80000"/>
              </a:lnSpc>
            </a:pPr>
            <a:r>
              <a:rPr lang="en-US" altLang="en-US" dirty="0"/>
              <a:t>Polymer of dicyclopentadiene impenetrable to 9-mm bullets</a:t>
            </a:r>
          </a:p>
          <a:p>
            <a:pPr lvl="1">
              <a:lnSpc>
                <a:spcPct val="80000"/>
              </a:lnSpc>
            </a:pPr>
            <a:endParaRPr lang="en-US" altLang="en-US" dirty="0"/>
          </a:p>
        </p:txBody>
      </p:sp>
      <p:graphicFrame>
        <p:nvGraphicFramePr>
          <p:cNvPr id="20484" name="Object 4">
            <a:extLst>
              <a:ext uri="{FF2B5EF4-FFF2-40B4-BE49-F238E27FC236}">
                <a16:creationId xmlns:a16="http://schemas.microsoft.com/office/drawing/2014/main" id="{C2590808-9A60-4251-A691-13DCD0D58986}"/>
              </a:ext>
            </a:extLst>
          </p:cNvPr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15743231"/>
              </p:ext>
            </p:extLst>
          </p:nvPr>
        </p:nvGraphicFramePr>
        <p:xfrm>
          <a:off x="7833549" y="4114800"/>
          <a:ext cx="2438400" cy="143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1430020" imgH="843280" progId="ChemDraw.Document.5.0">
                  <p:embed/>
                </p:oleObj>
              </mc:Choice>
              <mc:Fallback>
                <p:oleObj name="CS ChemDraw Drawing" r:id="rId2" imgW="1430020" imgH="843280" progId="ChemDraw.Document.5.0">
                  <p:embed/>
                  <p:pic>
                    <p:nvPicPr>
                      <p:cNvPr id="20484" name="Object 4">
                        <a:extLst>
                          <a:ext uri="{FF2B5EF4-FFF2-40B4-BE49-F238E27FC236}">
                            <a16:creationId xmlns:a16="http://schemas.microsoft.com/office/drawing/2014/main" id="{C2590808-9A60-4251-A691-13DCD0D58986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33549" y="4114800"/>
                        <a:ext cx="2438400" cy="1436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11">
            <a:extLst>
              <a:ext uri="{FF2B5EF4-FFF2-40B4-BE49-F238E27FC236}">
                <a16:creationId xmlns:a16="http://schemas.microsoft.com/office/drawing/2014/main" id="{60A69226-1C9A-4EAE-A5CB-189893DD694C}"/>
              </a:ext>
            </a:extLst>
          </p:cNvPr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5946736"/>
              </p:ext>
            </p:extLst>
          </p:nvPr>
        </p:nvGraphicFramePr>
        <p:xfrm>
          <a:off x="7162800" y="1634105"/>
          <a:ext cx="35814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4" imgW="2059940" imgH="970280" progId="ChemDraw.Document.5.0">
                  <p:embed/>
                </p:oleObj>
              </mc:Choice>
              <mc:Fallback>
                <p:oleObj name="CS ChemDraw Drawing" r:id="rId4" imgW="2059940" imgH="970280" progId="ChemDraw.Document.5.0">
                  <p:embed/>
                  <p:pic>
                    <p:nvPicPr>
                      <p:cNvPr id="20485" name="Object 11">
                        <a:extLst>
                          <a:ext uri="{FF2B5EF4-FFF2-40B4-BE49-F238E27FC236}">
                            <a16:creationId xmlns:a16="http://schemas.microsoft.com/office/drawing/2014/main" id="{60A69226-1C9A-4EAE-A5CB-189893DD694C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34105"/>
                        <a:ext cx="35814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Text Box 8">
            <a:extLst>
              <a:ext uri="{FF2B5EF4-FFF2-40B4-BE49-F238E27FC236}">
                <a16:creationId xmlns:a16="http://schemas.microsoft.com/office/drawing/2014/main" id="{4F338882-2E50-4AB8-9CC9-FEBE33420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818" y="3496469"/>
            <a:ext cx="2347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  <a:r>
              <a:rPr lang="en-US" altLang="en-US" baseline="300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st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 Generation (1992)</a:t>
            </a:r>
          </a:p>
        </p:txBody>
      </p:sp>
      <p:sp>
        <p:nvSpPr>
          <p:cNvPr id="20487" name="Text Box 9">
            <a:extLst>
              <a:ext uri="{FF2B5EF4-FFF2-40B4-BE49-F238E27FC236}">
                <a16:creationId xmlns:a16="http://schemas.microsoft.com/office/drawing/2014/main" id="{5FBB02D4-39BE-4329-A2CE-ECB628C21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49" y="5715000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Dicyclopentadiene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759AA2-C656-8B86-9DA1-5F8828033355}"/>
              </a:ext>
            </a:extLst>
          </p:cNvPr>
          <p:cNvSpPr txBox="1"/>
          <p:nvPr/>
        </p:nvSpPr>
        <p:spPr>
          <a:xfrm>
            <a:off x="6858000" y="6269182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Images  By R. Eikey - Own work, CC BY-NC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443</TotalTime>
  <Words>921</Words>
  <Application>Microsoft Office PowerPoint</Application>
  <PresentationFormat>Widescreen</PresentationFormat>
  <Paragraphs>99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Courier New</vt:lpstr>
      <vt:lpstr>Source Sans Pro</vt:lpstr>
      <vt:lpstr>Basis</vt:lpstr>
      <vt:lpstr>CS ChemDraw Drawing</vt:lpstr>
      <vt:lpstr>“Five” Slides About: Multiple Bonds</vt:lpstr>
      <vt:lpstr>Multiple Bonds</vt:lpstr>
      <vt:lpstr>Bonds Between Transition Metals</vt:lpstr>
      <vt:lpstr>Multiple Between Transition Metals</vt:lpstr>
      <vt:lpstr>Quintuplet Bond Between Chromium Atoms</vt:lpstr>
      <vt:lpstr>Sextuple Bonds Between Transition Metals</vt:lpstr>
      <vt:lpstr>Transition Metals &amp; Multiple Bonds to Ligands</vt:lpstr>
      <vt:lpstr>Multiple Bonds to Ligands</vt:lpstr>
      <vt:lpstr>Grubb’s Catalyst</vt:lpstr>
      <vt:lpstr>Ru-catalyzed Olefin Metathesis</vt:lpstr>
    </vt:vector>
  </TitlesOfParts>
  <Company>College of the Canyons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Topic: Multiple Bonds</dc:title>
  <dc:creator>Rebecca Eikey</dc:creator>
  <cp:lastModifiedBy>Rebecca Eikey</cp:lastModifiedBy>
  <cp:revision>31</cp:revision>
  <dcterms:created xsi:type="dcterms:W3CDTF">2007-09-09T15:59:19Z</dcterms:created>
  <dcterms:modified xsi:type="dcterms:W3CDTF">2023-12-11T18:31:20Z</dcterms:modified>
</cp:coreProperties>
</file>