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1116" r:id="rId2"/>
    <p:sldId id="1094" r:id="rId3"/>
    <p:sldId id="1109" r:id="rId4"/>
    <p:sldId id="1110" r:id="rId5"/>
    <p:sldId id="1112" r:id="rId6"/>
    <p:sldId id="1113" r:id="rId7"/>
    <p:sldId id="1115" r:id="rId8"/>
    <p:sldId id="111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45200"/>
    <a:srgbClr val="008F00"/>
    <a:srgbClr val="0432FF"/>
    <a:srgbClr val="DB7A00"/>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3"/>
    <p:restoredTop sz="92971"/>
  </p:normalViewPr>
  <p:slideViewPr>
    <p:cSldViewPr snapToGrid="0" snapToObjects="1">
      <p:cViewPr varScale="1">
        <p:scale>
          <a:sx n="100" d="100"/>
          <a:sy n="100" d="100"/>
        </p:scale>
        <p:origin x="1368"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B367-B843-8389-36C405776202}"/>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B367-B843-8389-36C405776202}"/>
              </c:ext>
            </c:extLst>
          </c:dPt>
          <c:dPt>
            <c:idx val="2"/>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5-B367-B843-8389-36C40577620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367-B843-8389-36C405776202}"/>
              </c:ext>
            </c:extLst>
          </c:dPt>
          <c:dPt>
            <c:idx val="4"/>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B367-B843-8389-36C405776202}"/>
              </c:ext>
            </c:extLst>
          </c:dPt>
          <c:dPt>
            <c:idx val="5"/>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B-B367-B843-8389-36C405776202}"/>
              </c:ext>
            </c:extLst>
          </c:dPt>
          <c:dPt>
            <c:idx val="6"/>
            <c:bubble3D val="0"/>
            <c:spPr>
              <a:solidFill>
                <a:schemeClr val="tx2"/>
              </a:solidFill>
              <a:ln w="25400">
                <a:solidFill>
                  <a:schemeClr val="lt1"/>
                </a:solidFill>
              </a:ln>
              <a:effectLst/>
              <a:sp3d contourW="25400">
                <a:contourClr>
                  <a:schemeClr val="lt1"/>
                </a:contourClr>
              </a:sp3d>
            </c:spPr>
            <c:extLst>
              <c:ext xmlns:c16="http://schemas.microsoft.com/office/drawing/2014/chart" uri="{C3380CC4-5D6E-409C-BE32-E72D297353CC}">
                <c16:uniqueId val="{0000000D-B367-B843-8389-36C405776202}"/>
              </c:ext>
            </c:extLst>
          </c:dPt>
          <c:dPt>
            <c:idx val="7"/>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F-B367-B843-8389-36C405776202}"/>
              </c:ext>
            </c:extLst>
          </c:dPt>
          <c:dPt>
            <c:idx val="8"/>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367-B843-8389-36C405776202}"/>
              </c:ext>
            </c:extLst>
          </c:dPt>
          <c:dPt>
            <c:idx val="9"/>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13-B367-B843-8389-36C405776202}"/>
              </c:ext>
            </c:extLst>
          </c:dPt>
          <c:cat>
            <c:strRef>
              <c:f>Sheet1!$B$2:$B$11</c:f>
              <c:strCache>
                <c:ptCount val="10"/>
                <c:pt idx="0">
                  <c:v>Oxygen</c:v>
                </c:pt>
                <c:pt idx="1">
                  <c:v>Silicon</c:v>
                </c:pt>
                <c:pt idx="2">
                  <c:v>Aluminum</c:v>
                </c:pt>
                <c:pt idx="3">
                  <c:v>Iron</c:v>
                </c:pt>
                <c:pt idx="4">
                  <c:v>Calcium</c:v>
                </c:pt>
                <c:pt idx="5">
                  <c:v>Sodium</c:v>
                </c:pt>
                <c:pt idx="6">
                  <c:v>Potassium</c:v>
                </c:pt>
                <c:pt idx="7">
                  <c:v>Magnesium</c:v>
                </c:pt>
                <c:pt idx="8">
                  <c:v>Hydrogen</c:v>
                </c:pt>
                <c:pt idx="9">
                  <c:v>Others</c:v>
                </c:pt>
              </c:strCache>
            </c:strRef>
          </c:cat>
          <c:val>
            <c:numRef>
              <c:f>Sheet1!$C$2:$C$11</c:f>
              <c:numCache>
                <c:formatCode>General</c:formatCode>
                <c:ptCount val="10"/>
                <c:pt idx="0">
                  <c:v>49.5</c:v>
                </c:pt>
                <c:pt idx="1">
                  <c:v>25</c:v>
                </c:pt>
                <c:pt idx="2">
                  <c:v>7.5</c:v>
                </c:pt>
                <c:pt idx="3">
                  <c:v>4.7</c:v>
                </c:pt>
                <c:pt idx="4">
                  <c:v>3.4</c:v>
                </c:pt>
                <c:pt idx="5">
                  <c:v>2.6</c:v>
                </c:pt>
                <c:pt idx="6">
                  <c:v>2.4</c:v>
                </c:pt>
                <c:pt idx="7">
                  <c:v>1.9</c:v>
                </c:pt>
                <c:pt idx="8">
                  <c:v>1.9</c:v>
                </c:pt>
                <c:pt idx="9">
                  <c:v>1.1000000000000001</c:v>
                </c:pt>
              </c:numCache>
            </c:numRef>
          </c:val>
          <c:extLst>
            <c:ext xmlns:c16="http://schemas.microsoft.com/office/drawing/2014/chart" uri="{C3380CC4-5D6E-409C-BE32-E72D297353CC}">
              <c16:uniqueId val="{00000014-B367-B843-8389-36C40577620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71FF1-8EB3-664E-AB08-C080FB510D6F}" type="datetimeFigureOut">
              <a:rPr lang="en-US" smtClean="0"/>
              <a:t>1/23/23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2D9C6-39B7-0048-ACEF-658C1EF0C568}" type="slidenum">
              <a:rPr lang="en-US" smtClean="0"/>
              <a:t>‹#›</a:t>
            </a:fld>
            <a:endParaRPr lang="en-US"/>
          </a:p>
        </p:txBody>
      </p:sp>
    </p:spTree>
    <p:extLst>
      <p:ext uri="{BB962C8B-B14F-4D97-AF65-F5344CB8AC3E}">
        <p14:creationId xmlns:p14="http://schemas.microsoft.com/office/powerpoint/2010/main" val="229547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lithium-ion technology by citing the 2019 Nobel prize in chemistry and the wide array of lithium-ion battery uses in society. </a:t>
            </a:r>
          </a:p>
        </p:txBody>
      </p:sp>
      <p:sp>
        <p:nvSpPr>
          <p:cNvPr id="4" name="Slide Number Placeholder 3"/>
          <p:cNvSpPr>
            <a:spLocks noGrp="1"/>
          </p:cNvSpPr>
          <p:nvPr>
            <p:ph type="sldNum" sz="quarter" idx="5"/>
          </p:nvPr>
        </p:nvSpPr>
        <p:spPr/>
        <p:txBody>
          <a:bodyPr/>
          <a:lstStyle/>
          <a:p>
            <a:fld id="{C192D9C6-39B7-0048-ACEF-658C1EF0C568}" type="slidenum">
              <a:rPr lang="en-US" smtClean="0"/>
              <a:t>2</a:t>
            </a:fld>
            <a:endParaRPr lang="en-US"/>
          </a:p>
        </p:txBody>
      </p:sp>
    </p:spTree>
    <p:extLst>
      <p:ext uri="{BB962C8B-B14F-4D97-AF65-F5344CB8AC3E}">
        <p14:creationId xmlns:p14="http://schemas.microsoft.com/office/powerpoint/2010/main" val="11095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to show movement of lithium ions as a Li-ion battery powers a device. Metallic lithium (Li (s)) is oxidized at the anode to move a high potential electron through the circuit to power a device and eventually reduce the metal oxide (MO</a:t>
            </a:r>
            <a:r>
              <a:rPr lang="en-US" baseline="-25000" dirty="0"/>
              <a:t>2</a:t>
            </a:r>
            <a:r>
              <a:rPr lang="en-US" dirty="0"/>
              <a:t>) material that makes up the </a:t>
            </a:r>
            <a:r>
              <a:rPr lang="en-US" dirty="0" err="1"/>
              <a:t>cubane</a:t>
            </a:r>
            <a:r>
              <a:rPr lang="en-US" dirty="0"/>
              <a:t> structure in the cathode. The lithium ion electrolytes migrate from the anode to the cathode through a polymer separator that functions as the salt bridge. Copper foil and aluminum foil serve as current collectors to help facilitate the movement of the electrons. An organic solvent, such as dimethyl carbonate, is used. I like to point out how the charge balances with the lithium cations following the negatively charged electrons. </a:t>
            </a:r>
          </a:p>
        </p:txBody>
      </p:sp>
      <p:sp>
        <p:nvSpPr>
          <p:cNvPr id="4" name="Slide Number Placeholder 3"/>
          <p:cNvSpPr>
            <a:spLocks noGrp="1"/>
          </p:cNvSpPr>
          <p:nvPr>
            <p:ph type="sldNum" sz="quarter" idx="5"/>
          </p:nvPr>
        </p:nvSpPr>
        <p:spPr/>
        <p:txBody>
          <a:bodyPr/>
          <a:lstStyle/>
          <a:p>
            <a:fld id="{C192D9C6-39B7-0048-ACEF-658C1EF0C568}" type="slidenum">
              <a:rPr lang="en-US" smtClean="0"/>
              <a:t>3</a:t>
            </a:fld>
            <a:endParaRPr lang="en-US"/>
          </a:p>
        </p:txBody>
      </p:sp>
    </p:spTree>
    <p:extLst>
      <p:ext uri="{BB962C8B-B14F-4D97-AF65-F5344CB8AC3E}">
        <p14:creationId xmlns:p14="http://schemas.microsoft.com/office/powerpoint/2010/main" val="384533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reversal of slide 3, showing the charging of a lithium ion battery involves the reverse movement of the lithium ions. Make sure to highlight the reversal of the electrical potential from positive to negative. It may be worth highlighting the intercalation of the lithium and lithium ions in both half-cells prolongs battery life and does a fairly good job preventing the formation of lithium dendrites that could eventually puncture the cell or cause an electrical short. </a:t>
            </a:r>
          </a:p>
        </p:txBody>
      </p:sp>
      <p:sp>
        <p:nvSpPr>
          <p:cNvPr id="4" name="Slide Number Placeholder 3"/>
          <p:cNvSpPr>
            <a:spLocks noGrp="1"/>
          </p:cNvSpPr>
          <p:nvPr>
            <p:ph type="sldNum" sz="quarter" idx="5"/>
          </p:nvPr>
        </p:nvSpPr>
        <p:spPr/>
        <p:txBody>
          <a:bodyPr/>
          <a:lstStyle/>
          <a:p>
            <a:fld id="{C192D9C6-39B7-0048-ACEF-658C1EF0C568}" type="slidenum">
              <a:rPr lang="en-US" smtClean="0"/>
              <a:t>4</a:t>
            </a:fld>
            <a:endParaRPr lang="en-US"/>
          </a:p>
        </p:txBody>
      </p:sp>
    </p:spTree>
    <p:extLst>
      <p:ext uri="{BB962C8B-B14F-4D97-AF65-F5344CB8AC3E}">
        <p14:creationId xmlns:p14="http://schemas.microsoft.com/office/powerpoint/2010/main" val="238378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of the inherent drawbacks of using lithium as a battery material including its pyrophoric nature and scarcity in earth’s crust. I also usually discuss cobalt being used as a cathode material, and its scarcity as well. </a:t>
            </a:r>
          </a:p>
        </p:txBody>
      </p:sp>
      <p:sp>
        <p:nvSpPr>
          <p:cNvPr id="4" name="Slide Number Placeholder 3"/>
          <p:cNvSpPr>
            <a:spLocks noGrp="1"/>
          </p:cNvSpPr>
          <p:nvPr>
            <p:ph type="sldNum" sz="quarter" idx="5"/>
          </p:nvPr>
        </p:nvSpPr>
        <p:spPr/>
        <p:txBody>
          <a:bodyPr/>
          <a:lstStyle/>
          <a:p>
            <a:fld id="{C192D9C6-39B7-0048-ACEF-658C1EF0C568}" type="slidenum">
              <a:rPr lang="en-US" smtClean="0"/>
              <a:t>5</a:t>
            </a:fld>
            <a:endParaRPr lang="en-US"/>
          </a:p>
        </p:txBody>
      </p:sp>
    </p:spTree>
    <p:extLst>
      <p:ext uri="{BB962C8B-B14F-4D97-AF65-F5344CB8AC3E}">
        <p14:creationId xmlns:p14="http://schemas.microsoft.com/office/powerpoint/2010/main" val="133600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6 and 7 bring in some of the economic concerns of using these relatively rare metals on the global scale. I would highly recommend reading the cited New York Times article and using it to set up slide 7 that shows the massive price jumps these metals can experience as a part of geopolitical conflicts.</a:t>
            </a:r>
          </a:p>
        </p:txBody>
      </p:sp>
      <p:sp>
        <p:nvSpPr>
          <p:cNvPr id="4" name="Slide Number Placeholder 3"/>
          <p:cNvSpPr>
            <a:spLocks noGrp="1"/>
          </p:cNvSpPr>
          <p:nvPr>
            <p:ph type="sldNum" sz="quarter" idx="5"/>
          </p:nvPr>
        </p:nvSpPr>
        <p:spPr/>
        <p:txBody>
          <a:bodyPr/>
          <a:lstStyle/>
          <a:p>
            <a:fld id="{C192D9C6-39B7-0048-ACEF-658C1EF0C568}" type="slidenum">
              <a:rPr lang="en-US" smtClean="0"/>
              <a:t>6</a:t>
            </a:fld>
            <a:endParaRPr lang="en-US"/>
          </a:p>
        </p:txBody>
      </p:sp>
    </p:spTree>
    <p:extLst>
      <p:ext uri="{BB962C8B-B14F-4D97-AF65-F5344CB8AC3E}">
        <p14:creationId xmlns:p14="http://schemas.microsoft.com/office/powerpoint/2010/main" val="352301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6 and 7 bring in some of the economic concerns of using these relatively rare metals on the global scale. I would highly recommend reading the cited New York Times article and using it to set up slide 7 that shows the massive price jumps these metals can experience as a part of geopolitical conflicts.</a:t>
            </a:r>
          </a:p>
        </p:txBody>
      </p:sp>
      <p:sp>
        <p:nvSpPr>
          <p:cNvPr id="4" name="Slide Number Placeholder 3"/>
          <p:cNvSpPr>
            <a:spLocks noGrp="1"/>
          </p:cNvSpPr>
          <p:nvPr>
            <p:ph type="sldNum" sz="quarter" idx="5"/>
          </p:nvPr>
        </p:nvSpPr>
        <p:spPr/>
        <p:txBody>
          <a:bodyPr/>
          <a:lstStyle/>
          <a:p>
            <a:fld id="{C192D9C6-39B7-0048-ACEF-658C1EF0C568}" type="slidenum">
              <a:rPr lang="en-US" smtClean="0"/>
              <a:t>7</a:t>
            </a:fld>
            <a:endParaRPr lang="en-US"/>
          </a:p>
        </p:txBody>
      </p:sp>
    </p:spTree>
    <p:extLst>
      <p:ext uri="{BB962C8B-B14F-4D97-AF65-F5344CB8AC3E}">
        <p14:creationId xmlns:p14="http://schemas.microsoft.com/office/powerpoint/2010/main" val="109656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highlights some of the human and environmental costs of continuing to scale up global use of lithium-ion batteries. I would again recommend reading the cited news articles to provide a broader context for your audience. </a:t>
            </a:r>
          </a:p>
        </p:txBody>
      </p:sp>
      <p:sp>
        <p:nvSpPr>
          <p:cNvPr id="4" name="Slide Number Placeholder 3"/>
          <p:cNvSpPr>
            <a:spLocks noGrp="1"/>
          </p:cNvSpPr>
          <p:nvPr>
            <p:ph type="sldNum" sz="quarter" idx="5"/>
          </p:nvPr>
        </p:nvSpPr>
        <p:spPr/>
        <p:txBody>
          <a:bodyPr/>
          <a:lstStyle/>
          <a:p>
            <a:fld id="{C192D9C6-39B7-0048-ACEF-658C1EF0C568}" type="slidenum">
              <a:rPr lang="en-US" smtClean="0"/>
              <a:t>8</a:t>
            </a:fld>
            <a:endParaRPr lang="en-US"/>
          </a:p>
        </p:txBody>
      </p:sp>
    </p:spTree>
    <p:extLst>
      <p:ext uri="{BB962C8B-B14F-4D97-AF65-F5344CB8AC3E}">
        <p14:creationId xmlns:p14="http://schemas.microsoft.com/office/powerpoint/2010/main" val="401003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5C31E6-ADCC-C745-97A4-2E16EF7C811B}"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05052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1B5C-0333-664C-87DD-D9F7B55BF8C8}"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226754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1ACA9-34BC-344E-8660-7A97CF2144CF}"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418470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4F0733-B497-8F4F-8B46-B951862D3E9A}"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14517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324FA6-B481-E446-93FE-F6D1CE76E555}" type="datetime1">
              <a:rPr lang="en-US" smtClean="0"/>
              <a:t>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11238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B1B20-C0BD-2742-B674-1862A47819FE}" type="datetime1">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340934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A49BA0-02D4-4A42-BDD0-B5A2EEC7598F}" type="datetime1">
              <a:rPr lang="en-US" smtClean="0"/>
              <a:t>1/23/23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273576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475936-5FAA-074E-AF43-0716E4B7351B}" type="datetime1">
              <a:rPr lang="en-US" smtClean="0"/>
              <a:t>1/23/23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345684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B3A32-C8CA-B04D-AE38-4F1CCB3F6BC2}" type="datetime1">
              <a:rPr lang="en-US" smtClean="0"/>
              <a:t>1/23/23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0437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57973-87AD-BE46-AECC-73A518B5CA99}" type="datetime1">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187315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304FF5-75DB-134D-BA82-5ED7C3759141}" type="datetime1">
              <a:rPr lang="en-US" smtClean="0"/>
              <a:t>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F309-1DCD-2443-9671-A238EE83CB7E}" type="slidenum">
              <a:rPr lang="en-US" smtClean="0"/>
              <a:t>‹#›</a:t>
            </a:fld>
            <a:endParaRPr lang="en-US"/>
          </a:p>
        </p:txBody>
      </p:sp>
    </p:spTree>
    <p:extLst>
      <p:ext uri="{BB962C8B-B14F-4D97-AF65-F5344CB8AC3E}">
        <p14:creationId xmlns:p14="http://schemas.microsoft.com/office/powerpoint/2010/main" val="378752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C51CB-3359-E04C-85A1-5508A99E4D09}" type="datetime1">
              <a:rPr lang="en-US" smtClean="0"/>
              <a:t>1/23/23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6F309-1DCD-2443-9671-A238EE83CB7E}" type="slidenum">
              <a:rPr lang="en-US" smtClean="0"/>
              <a:t>‹#›</a:t>
            </a:fld>
            <a:endParaRPr lang="en-US"/>
          </a:p>
        </p:txBody>
      </p:sp>
    </p:spTree>
    <p:extLst>
      <p:ext uri="{BB962C8B-B14F-4D97-AF65-F5344CB8AC3E}">
        <p14:creationId xmlns:p14="http://schemas.microsoft.com/office/powerpoint/2010/main" val="2335669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about/license/" TargetMode="External"/><Relationship Id="rId2" Type="http://schemas.openxmlformats.org/officeDocument/2006/relationships/hyperlink" Target="mailto:mdrummond@saintmary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theguardian.com/science/live/2019/oct/09/nobel-prize-in-chemistry-to-be-awarded-li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chart" Target="../charts/chart1.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hyperlink" Target="https://www.nytimes.com/2021/11/20/world/china-congo-cobal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uters.com/business/lme-suspends-nickel-trading-day-after-prices-see-record-run-2022-03-08/#:~:text=LONDON%2C%20March%208%20(Reuters),of%20the%20world's%20top%20produc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ytimes.com/2021/11/20/world/china-congo-cobal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fr.org/blog/why-cobalt-mining-drc-needs-urgent-atten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www.instituteforenergyresearch.org/renewable/the-environmental-impact-of-lithium-bat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50135C3-DAA7-6848-8316-6476CC341B8E}"/>
              </a:ext>
            </a:extLst>
          </p:cNvPr>
          <p:cNvSpPr txBox="1"/>
          <p:nvPr/>
        </p:nvSpPr>
        <p:spPr>
          <a:xfrm>
            <a:off x="973660" y="106006"/>
            <a:ext cx="7361340" cy="1323439"/>
          </a:xfrm>
          <a:prstGeom prst="rect">
            <a:avLst/>
          </a:prstGeom>
          <a:noFill/>
        </p:spPr>
        <p:txBody>
          <a:bodyPr wrap="square" rtlCol="0">
            <a:spAutoFit/>
          </a:bodyPr>
          <a:lstStyle/>
          <a:p>
            <a:pPr algn="ctr"/>
            <a:r>
              <a:rPr lang="en-US" sz="4000" dirty="0">
                <a:solidFill>
                  <a:srgbClr val="002060"/>
                </a:solidFill>
                <a:latin typeface="Arial" panose="020B0604020202020204" pitchFamily="34" charset="0"/>
                <a:cs typeface="Arial" panose="020B0604020202020204" pitchFamily="34" charset="0"/>
              </a:rPr>
              <a:t>The Potential and Cost of Lithium Ion Batteries</a:t>
            </a:r>
          </a:p>
        </p:txBody>
      </p:sp>
      <p:sp>
        <p:nvSpPr>
          <p:cNvPr id="18" name="Google Shape;56;p13">
            <a:extLst>
              <a:ext uri="{FF2B5EF4-FFF2-40B4-BE49-F238E27FC236}">
                <a16:creationId xmlns:a16="http://schemas.microsoft.com/office/drawing/2014/main" id="{40EB9EF6-B51F-EB47-AC33-74957886C2B6}"/>
              </a:ext>
            </a:extLst>
          </p:cNvPr>
          <p:cNvSpPr txBox="1"/>
          <p:nvPr/>
        </p:nvSpPr>
        <p:spPr>
          <a:xfrm>
            <a:off x="288300" y="5926542"/>
            <a:ext cx="8855700" cy="7155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Arial" panose="020B0604020202020204" pitchFamily="34" charset="0"/>
                <a:cs typeface="Arial" panose="020B0604020202020204" pitchFamily="34" charset="0"/>
              </a:rPr>
              <a:t>This presentation  was created in August  2022 by Michael Drummond (Saint Mary’s College, </a:t>
            </a:r>
            <a:r>
              <a:rPr lang="en" sz="1000" dirty="0">
                <a:solidFill>
                  <a:schemeClr val="dk1"/>
                </a:solidFill>
                <a:latin typeface="Arial" panose="020B0604020202020204" pitchFamily="34" charset="0"/>
                <a:cs typeface="Arial" panose="020B0604020202020204" pitchFamily="34" charset="0"/>
                <a:hlinkClick r:id="rId2"/>
              </a:rPr>
              <a:t>mdrummond@saintmarys.edu</a:t>
            </a:r>
            <a:r>
              <a:rPr lang="en" sz="1000" dirty="0">
                <a:solidFill>
                  <a:schemeClr val="dk1"/>
                </a:solidFill>
                <a:latin typeface="Arial" panose="020B0604020202020204" pitchFamily="34" charset="0"/>
                <a:cs typeface="Arial" panose="020B0604020202020204" pitchFamily="34" charset="0"/>
              </a:rPr>
              <a:t>), and posted on </a:t>
            </a:r>
            <a:r>
              <a:rPr lang="en" sz="1000" dirty="0" err="1">
                <a:solidFill>
                  <a:schemeClr val="dk1"/>
                </a:solidFill>
                <a:latin typeface="Arial" panose="020B0604020202020204" pitchFamily="34" charset="0"/>
                <a:cs typeface="Arial" panose="020B0604020202020204" pitchFamily="34" charset="0"/>
              </a:rPr>
              <a:t>VIPEr</a:t>
            </a:r>
            <a:r>
              <a:rPr lang="en" sz="1000" dirty="0">
                <a:solidFill>
                  <a:schemeClr val="dk1"/>
                </a:solidFill>
                <a:latin typeface="Arial" panose="020B0604020202020204" pitchFamily="34" charset="0"/>
                <a:cs typeface="Arial" panose="020B0604020202020204" pitchFamily="34" charset="0"/>
              </a:rPr>
              <a:t> on August 8, 2022, Copyright 2022. This work is licensed under the Creative Commons Attribution-</a:t>
            </a:r>
            <a:r>
              <a:rPr lang="en" sz="1000" dirty="0" err="1">
                <a:solidFill>
                  <a:schemeClr val="dk1"/>
                </a:solidFill>
                <a:latin typeface="Arial" panose="020B0604020202020204" pitchFamily="34" charset="0"/>
                <a:cs typeface="Arial" panose="020B0604020202020204" pitchFamily="34" charset="0"/>
              </a:rPr>
              <a:t>NonCommercial</a:t>
            </a:r>
            <a:r>
              <a:rPr lang="en" sz="1000" dirty="0">
                <a:solidFill>
                  <a:schemeClr val="dk1"/>
                </a:solidFill>
                <a:latin typeface="Arial" panose="020B0604020202020204" pitchFamily="34" charset="0"/>
                <a:cs typeface="Arial" panose="020B0604020202020204" pitchFamily="34" charset="0"/>
              </a:rPr>
              <a:t>-</a:t>
            </a:r>
            <a:r>
              <a:rPr lang="en" sz="1000" dirty="0" err="1">
                <a:solidFill>
                  <a:schemeClr val="dk1"/>
                </a:solidFill>
                <a:latin typeface="Arial" panose="020B0604020202020204" pitchFamily="34" charset="0"/>
                <a:cs typeface="Arial" panose="020B0604020202020204" pitchFamily="34" charset="0"/>
              </a:rPr>
              <a:t>ShareAlike</a:t>
            </a:r>
            <a:r>
              <a:rPr lang="en" sz="1000" dirty="0">
                <a:solidFill>
                  <a:schemeClr val="dk1"/>
                </a:solidFill>
                <a:latin typeface="Arial" panose="020B0604020202020204" pitchFamily="34" charset="0"/>
                <a:cs typeface="Arial" panose="020B0604020202020204" pitchFamily="34" charset="0"/>
              </a:rPr>
              <a:t> License. To view a copy of this license visit</a:t>
            </a:r>
            <a:r>
              <a:rPr lang="en" sz="1000" u="sng"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https://creativecommons.org/licenses/by-nc-sa/4.0/</a:t>
            </a:r>
            <a:endParaRPr sz="1000" u="sng" dirty="0">
              <a:solidFill>
                <a:srgbClr val="0000FF"/>
              </a:solidFill>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73C1DE94-612E-9D45-B8F6-C0235B04A3DC}"/>
              </a:ext>
            </a:extLst>
          </p:cNvPr>
          <p:cNvSpPr/>
          <p:nvPr/>
        </p:nvSpPr>
        <p:spPr>
          <a:xfrm>
            <a:off x="108946" y="2297476"/>
            <a:ext cx="8947372" cy="3503151"/>
          </a:xfrm>
          <a:prstGeom prst="rect">
            <a:avLst/>
          </a:prstGeom>
          <a:solidFill>
            <a:schemeClr val="accent1">
              <a:lumMod val="40000"/>
              <a:lumOff val="60000"/>
              <a:alpha val="7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5" name="Straight Connector 234">
            <a:extLst>
              <a:ext uri="{FF2B5EF4-FFF2-40B4-BE49-F238E27FC236}">
                <a16:creationId xmlns:a16="http://schemas.microsoft.com/office/drawing/2014/main" id="{ED6726F3-3FA0-B44E-9CF1-5E8BD423984E}"/>
              </a:ext>
            </a:extLst>
          </p:cNvPr>
          <p:cNvCxnSpPr>
            <a:cxnSpLocks/>
            <a:endCxn id="243" idx="0"/>
          </p:cNvCxnSpPr>
          <p:nvPr/>
        </p:nvCxnSpPr>
        <p:spPr>
          <a:xfrm>
            <a:off x="8531276" y="285159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B8AEE55-881A-B746-888C-4228D7137DE7}"/>
              </a:ext>
            </a:extLst>
          </p:cNvPr>
          <p:cNvCxnSpPr/>
          <p:nvPr/>
        </p:nvCxnSpPr>
        <p:spPr>
          <a:xfrm>
            <a:off x="8527049" y="392090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6CE0496-8CD7-1C43-AC49-FD57822B5F8C}"/>
              </a:ext>
            </a:extLst>
          </p:cNvPr>
          <p:cNvCxnSpPr/>
          <p:nvPr/>
        </p:nvCxnSpPr>
        <p:spPr>
          <a:xfrm>
            <a:off x="8139176" y="4507644"/>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C810F4F-CD3C-2A4F-9261-8854A9469957}"/>
              </a:ext>
            </a:extLst>
          </p:cNvPr>
          <p:cNvCxnSpPr/>
          <p:nvPr/>
        </p:nvCxnSpPr>
        <p:spPr>
          <a:xfrm>
            <a:off x="8377866" y="326703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FC833DA-5075-674B-B904-3D5B5495D7AC}"/>
              </a:ext>
            </a:extLst>
          </p:cNvPr>
          <p:cNvCxnSpPr/>
          <p:nvPr/>
        </p:nvCxnSpPr>
        <p:spPr>
          <a:xfrm>
            <a:off x="8381634" y="435847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B95974E3-A8B6-E346-A7BF-BF9548786737}"/>
              </a:ext>
            </a:extLst>
          </p:cNvPr>
          <p:cNvGrpSpPr/>
          <p:nvPr/>
        </p:nvGrpSpPr>
        <p:grpSpPr>
          <a:xfrm rot="866893">
            <a:off x="6212988" y="3400496"/>
            <a:ext cx="2240184" cy="1399512"/>
            <a:chOff x="3118583" y="1872299"/>
            <a:chExt cx="2240184" cy="1399512"/>
          </a:xfrm>
        </p:grpSpPr>
        <p:sp>
          <p:nvSpPr>
            <p:cNvPr id="241" name="Hexagon 240">
              <a:extLst>
                <a:ext uri="{FF2B5EF4-FFF2-40B4-BE49-F238E27FC236}">
                  <a16:creationId xmlns:a16="http://schemas.microsoft.com/office/drawing/2014/main" id="{FA414B48-1F79-3A40-AF7A-AA9C61FAE27D}"/>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Hexagon 241">
              <a:extLst>
                <a:ext uri="{FF2B5EF4-FFF2-40B4-BE49-F238E27FC236}">
                  <a16:creationId xmlns:a16="http://schemas.microsoft.com/office/drawing/2014/main" id="{ACCEA844-C841-EB40-8949-27FC8E406A4A}"/>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a:extLst>
                <a:ext uri="{FF2B5EF4-FFF2-40B4-BE49-F238E27FC236}">
                  <a16:creationId xmlns:a16="http://schemas.microsoft.com/office/drawing/2014/main" id="{A03CAFF0-D9C9-E344-9432-69C50FA97963}"/>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a:extLst>
                <a:ext uri="{FF2B5EF4-FFF2-40B4-BE49-F238E27FC236}">
                  <a16:creationId xmlns:a16="http://schemas.microsoft.com/office/drawing/2014/main" id="{C2016F2D-5915-F14D-8C63-9E6D94424516}"/>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Hexagon 244">
              <a:extLst>
                <a:ext uri="{FF2B5EF4-FFF2-40B4-BE49-F238E27FC236}">
                  <a16:creationId xmlns:a16="http://schemas.microsoft.com/office/drawing/2014/main" id="{31F08ECB-90D1-F74F-AD98-8B62313237DB}"/>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Hexagon 245">
              <a:extLst>
                <a:ext uri="{FF2B5EF4-FFF2-40B4-BE49-F238E27FC236}">
                  <a16:creationId xmlns:a16="http://schemas.microsoft.com/office/drawing/2014/main" id="{404CBF19-DA0F-3949-8F0A-1D3A4C9F0C8F}"/>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88A5A40D-C241-004D-98CE-8D187C6B1E19}"/>
              </a:ext>
            </a:extLst>
          </p:cNvPr>
          <p:cNvGrpSpPr/>
          <p:nvPr/>
        </p:nvGrpSpPr>
        <p:grpSpPr>
          <a:xfrm>
            <a:off x="7781726" y="3510879"/>
            <a:ext cx="457200" cy="457200"/>
            <a:chOff x="4842587" y="3211453"/>
            <a:chExt cx="457200" cy="457200"/>
          </a:xfrm>
        </p:grpSpPr>
        <p:sp>
          <p:nvSpPr>
            <p:cNvPr id="248" name="Oval 247">
              <a:extLst>
                <a:ext uri="{FF2B5EF4-FFF2-40B4-BE49-F238E27FC236}">
                  <a16:creationId xmlns:a16="http://schemas.microsoft.com/office/drawing/2014/main" id="{A8E81E63-3C7D-0241-87E1-632E368E2E8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93F90886-12C4-5044-A325-6B597EBEB9EC}"/>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cxnSp>
        <p:nvCxnSpPr>
          <p:cNvPr id="250" name="Straight Connector 249">
            <a:extLst>
              <a:ext uri="{FF2B5EF4-FFF2-40B4-BE49-F238E27FC236}">
                <a16:creationId xmlns:a16="http://schemas.microsoft.com/office/drawing/2014/main" id="{43C7DC04-7BE6-4043-8DC5-13BD40E9482B}"/>
              </a:ext>
            </a:extLst>
          </p:cNvPr>
          <p:cNvCxnSpPr/>
          <p:nvPr/>
        </p:nvCxnSpPr>
        <p:spPr>
          <a:xfrm>
            <a:off x="8141216" y="346185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51" name="Group 250">
            <a:extLst>
              <a:ext uri="{FF2B5EF4-FFF2-40B4-BE49-F238E27FC236}">
                <a16:creationId xmlns:a16="http://schemas.microsoft.com/office/drawing/2014/main" id="{AF17837B-B907-2844-AB5F-F5292A993C3D}"/>
              </a:ext>
            </a:extLst>
          </p:cNvPr>
          <p:cNvGrpSpPr/>
          <p:nvPr/>
        </p:nvGrpSpPr>
        <p:grpSpPr>
          <a:xfrm>
            <a:off x="7126920" y="3525434"/>
            <a:ext cx="457200" cy="457200"/>
            <a:chOff x="4842587" y="3211453"/>
            <a:chExt cx="457200" cy="457200"/>
          </a:xfrm>
        </p:grpSpPr>
        <p:sp>
          <p:nvSpPr>
            <p:cNvPr id="252" name="Oval 251">
              <a:extLst>
                <a:ext uri="{FF2B5EF4-FFF2-40B4-BE49-F238E27FC236}">
                  <a16:creationId xmlns:a16="http://schemas.microsoft.com/office/drawing/2014/main" id="{3B82D6AC-E084-7845-98A8-123C2130288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047FC62-DB7A-DD40-85B6-CFE0E071E8CD}"/>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54" name="Group 253">
            <a:extLst>
              <a:ext uri="{FF2B5EF4-FFF2-40B4-BE49-F238E27FC236}">
                <a16:creationId xmlns:a16="http://schemas.microsoft.com/office/drawing/2014/main" id="{F6220A72-8546-6747-94B9-9F8A4FAE9A45}"/>
              </a:ext>
            </a:extLst>
          </p:cNvPr>
          <p:cNvGrpSpPr/>
          <p:nvPr/>
        </p:nvGrpSpPr>
        <p:grpSpPr>
          <a:xfrm rot="866893">
            <a:off x="6186372" y="2324125"/>
            <a:ext cx="2240184" cy="1399512"/>
            <a:chOff x="3118583" y="1872299"/>
            <a:chExt cx="2240184" cy="1399512"/>
          </a:xfrm>
        </p:grpSpPr>
        <p:sp>
          <p:nvSpPr>
            <p:cNvPr id="255" name="Hexagon 254">
              <a:extLst>
                <a:ext uri="{FF2B5EF4-FFF2-40B4-BE49-F238E27FC236}">
                  <a16:creationId xmlns:a16="http://schemas.microsoft.com/office/drawing/2014/main" id="{793D5261-CA58-7242-A0C9-4046CF927F6C}"/>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Hexagon 255">
              <a:extLst>
                <a:ext uri="{FF2B5EF4-FFF2-40B4-BE49-F238E27FC236}">
                  <a16:creationId xmlns:a16="http://schemas.microsoft.com/office/drawing/2014/main" id="{CBCDCDCE-111E-4947-943A-3D2E1C0C6CD7}"/>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Hexagon 256">
              <a:extLst>
                <a:ext uri="{FF2B5EF4-FFF2-40B4-BE49-F238E27FC236}">
                  <a16:creationId xmlns:a16="http://schemas.microsoft.com/office/drawing/2014/main" id="{36110621-F628-894B-8ED5-FB94A0CD9794}"/>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a:extLst>
                <a:ext uri="{FF2B5EF4-FFF2-40B4-BE49-F238E27FC236}">
                  <a16:creationId xmlns:a16="http://schemas.microsoft.com/office/drawing/2014/main" id="{07B29A71-D2DE-3142-87DC-CC3843FC9125}"/>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a:extLst>
                <a:ext uri="{FF2B5EF4-FFF2-40B4-BE49-F238E27FC236}">
                  <a16:creationId xmlns:a16="http://schemas.microsoft.com/office/drawing/2014/main" id="{FB2E08B0-0441-E44A-8300-FA5EB25A0CDB}"/>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a:extLst>
                <a:ext uri="{FF2B5EF4-FFF2-40B4-BE49-F238E27FC236}">
                  <a16:creationId xmlns:a16="http://schemas.microsoft.com/office/drawing/2014/main" id="{19FCF1D6-A5D5-C642-9E78-761C4A4B6C0C}"/>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a:extLst>
              <a:ext uri="{FF2B5EF4-FFF2-40B4-BE49-F238E27FC236}">
                <a16:creationId xmlns:a16="http://schemas.microsoft.com/office/drawing/2014/main" id="{494DE15A-0CE8-0044-9066-41D1281D2119}"/>
              </a:ext>
            </a:extLst>
          </p:cNvPr>
          <p:cNvGrpSpPr/>
          <p:nvPr/>
        </p:nvGrpSpPr>
        <p:grpSpPr>
          <a:xfrm>
            <a:off x="7758642" y="4637586"/>
            <a:ext cx="457200" cy="457200"/>
            <a:chOff x="4842587" y="3211453"/>
            <a:chExt cx="457200" cy="457200"/>
          </a:xfrm>
        </p:grpSpPr>
        <p:sp>
          <p:nvSpPr>
            <p:cNvPr id="262" name="Oval 261">
              <a:extLst>
                <a:ext uri="{FF2B5EF4-FFF2-40B4-BE49-F238E27FC236}">
                  <a16:creationId xmlns:a16="http://schemas.microsoft.com/office/drawing/2014/main" id="{D0028B3C-1CEF-4C46-BD0D-089FA77ECACE}"/>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6A677F08-D4A3-B44C-94F9-305BDC05D4F0}"/>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64" name="Group 263">
            <a:extLst>
              <a:ext uri="{FF2B5EF4-FFF2-40B4-BE49-F238E27FC236}">
                <a16:creationId xmlns:a16="http://schemas.microsoft.com/office/drawing/2014/main" id="{30F9490B-0E97-B945-B733-524FCACB3F3B}"/>
              </a:ext>
            </a:extLst>
          </p:cNvPr>
          <p:cNvGrpSpPr/>
          <p:nvPr/>
        </p:nvGrpSpPr>
        <p:grpSpPr>
          <a:xfrm>
            <a:off x="7103836" y="4652141"/>
            <a:ext cx="457200" cy="457200"/>
            <a:chOff x="4842587" y="3211453"/>
            <a:chExt cx="457200" cy="457200"/>
          </a:xfrm>
        </p:grpSpPr>
        <p:sp>
          <p:nvSpPr>
            <p:cNvPr id="265" name="Oval 264">
              <a:extLst>
                <a:ext uri="{FF2B5EF4-FFF2-40B4-BE49-F238E27FC236}">
                  <a16:creationId xmlns:a16="http://schemas.microsoft.com/office/drawing/2014/main" id="{B6D2C72B-6F51-4740-BCF9-BA6A50F4A644}"/>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a:extLst>
                <a:ext uri="{FF2B5EF4-FFF2-40B4-BE49-F238E27FC236}">
                  <a16:creationId xmlns:a16="http://schemas.microsoft.com/office/drawing/2014/main" id="{7D03955A-9A4A-1D49-9C3F-62A5E697552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67" name="Group 266">
            <a:extLst>
              <a:ext uri="{FF2B5EF4-FFF2-40B4-BE49-F238E27FC236}">
                <a16:creationId xmlns:a16="http://schemas.microsoft.com/office/drawing/2014/main" id="{FB745E5A-353D-2549-BDCF-112F081DF7E9}"/>
              </a:ext>
            </a:extLst>
          </p:cNvPr>
          <p:cNvGrpSpPr/>
          <p:nvPr/>
        </p:nvGrpSpPr>
        <p:grpSpPr>
          <a:xfrm>
            <a:off x="6382990" y="4663732"/>
            <a:ext cx="457200" cy="457200"/>
            <a:chOff x="4842587" y="3211453"/>
            <a:chExt cx="457200" cy="457200"/>
          </a:xfrm>
        </p:grpSpPr>
        <p:sp>
          <p:nvSpPr>
            <p:cNvPr id="268" name="Oval 267">
              <a:extLst>
                <a:ext uri="{FF2B5EF4-FFF2-40B4-BE49-F238E27FC236}">
                  <a16:creationId xmlns:a16="http://schemas.microsoft.com/office/drawing/2014/main" id="{B8359CCC-4AC7-E44B-920B-29ECA98D0039}"/>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3D63813E-4C69-8F4F-8813-8E20DFFAD33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70" name="Rectangle 269">
            <a:extLst>
              <a:ext uri="{FF2B5EF4-FFF2-40B4-BE49-F238E27FC236}">
                <a16:creationId xmlns:a16="http://schemas.microsoft.com/office/drawing/2014/main" id="{F5977FEE-3E92-5E4D-865F-66273D6309DB}"/>
              </a:ext>
            </a:extLst>
          </p:cNvPr>
          <p:cNvSpPr/>
          <p:nvPr/>
        </p:nvSpPr>
        <p:spPr>
          <a:xfrm>
            <a:off x="8590416" y="2509531"/>
            <a:ext cx="317593" cy="292531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a:extLst>
              <a:ext uri="{FF2B5EF4-FFF2-40B4-BE49-F238E27FC236}">
                <a16:creationId xmlns:a16="http://schemas.microsoft.com/office/drawing/2014/main" id="{C0783B33-2C36-1F47-AC09-1EDE8FD7E57C}"/>
              </a:ext>
            </a:extLst>
          </p:cNvPr>
          <p:cNvGrpSpPr/>
          <p:nvPr/>
        </p:nvGrpSpPr>
        <p:grpSpPr>
          <a:xfrm>
            <a:off x="697708" y="2426140"/>
            <a:ext cx="2856307" cy="1233252"/>
            <a:chOff x="655519" y="2122440"/>
            <a:chExt cx="3129189" cy="1448743"/>
          </a:xfrm>
        </p:grpSpPr>
        <p:grpSp>
          <p:nvGrpSpPr>
            <p:cNvPr id="272" name="Group 271">
              <a:extLst>
                <a:ext uri="{FF2B5EF4-FFF2-40B4-BE49-F238E27FC236}">
                  <a16:creationId xmlns:a16="http://schemas.microsoft.com/office/drawing/2014/main" id="{CBB2D534-AC28-3644-98C7-11088FD1EF04}"/>
                </a:ext>
              </a:extLst>
            </p:cNvPr>
            <p:cNvGrpSpPr/>
            <p:nvPr/>
          </p:nvGrpSpPr>
          <p:grpSpPr>
            <a:xfrm>
              <a:off x="2737774" y="2122440"/>
              <a:ext cx="1046934" cy="1421618"/>
              <a:chOff x="2379965" y="2122440"/>
              <a:chExt cx="1046934" cy="1421618"/>
            </a:xfrm>
          </p:grpSpPr>
          <p:cxnSp>
            <p:nvCxnSpPr>
              <p:cNvPr id="299" name="Straight Connector 298">
                <a:extLst>
                  <a:ext uri="{FF2B5EF4-FFF2-40B4-BE49-F238E27FC236}">
                    <a16:creationId xmlns:a16="http://schemas.microsoft.com/office/drawing/2014/main" id="{F04F6E4F-ECFA-504F-A0CE-432D95AA122D}"/>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E3B87155-1F07-0E46-89D2-8938FBC0D92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2F73A7A-BF64-7D47-9708-7077C04B1048}"/>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A1F2763A-7523-FD48-A13E-D0AF59E8B5EE}"/>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1CE4F5B2-141D-1943-8CB9-460D9F1A247D}"/>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AB0E1C4A-F087-1144-A278-88FE86983167}"/>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1185CFC-AF55-0B40-9A68-425CE88E1B6A}"/>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337EB9E-30C3-0D40-87FE-9BDC7D0CD5C7}"/>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B7F8BC9-9002-FC4C-830E-D14C4AAEB80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5559796-0414-E143-BF31-218762E2435B}"/>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D7197647-400A-454C-8525-AA7E47BAF836}"/>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5B9FFF3-921F-DA49-9C0D-2D8ECB05C22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3" name="Group 272">
              <a:extLst>
                <a:ext uri="{FF2B5EF4-FFF2-40B4-BE49-F238E27FC236}">
                  <a16:creationId xmlns:a16="http://schemas.microsoft.com/office/drawing/2014/main" id="{6FA69669-63BA-0F41-B317-A7F7875759E3}"/>
                </a:ext>
              </a:extLst>
            </p:cNvPr>
            <p:cNvGrpSpPr/>
            <p:nvPr/>
          </p:nvGrpSpPr>
          <p:grpSpPr>
            <a:xfrm>
              <a:off x="1708621" y="2127619"/>
              <a:ext cx="1046934" cy="1421618"/>
              <a:chOff x="2379965" y="2122440"/>
              <a:chExt cx="1046934" cy="1421618"/>
            </a:xfrm>
          </p:grpSpPr>
          <p:cxnSp>
            <p:nvCxnSpPr>
              <p:cNvPr id="287" name="Straight Connector 286">
                <a:extLst>
                  <a:ext uri="{FF2B5EF4-FFF2-40B4-BE49-F238E27FC236}">
                    <a16:creationId xmlns:a16="http://schemas.microsoft.com/office/drawing/2014/main" id="{B66614EB-D3D3-F243-8214-043A719F07E2}"/>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B119B7DC-B8BA-504D-84C3-DBB701F2C7F9}"/>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A468DCA-18FA-AF44-91DF-DD827F83506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38DB7A6-E4F1-9440-B037-488A7A4873BF}"/>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760F958-7DCC-A64A-BDEF-C5EC6A97B79E}"/>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13B5D0F-0B4B-0748-84FE-118F220F73AD}"/>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69CC218F-C572-C246-90AE-680AFF85922D}"/>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CBDE18F-086C-B840-A74E-BCF9E3A10DE5}"/>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1C3C06E9-F809-F54A-BD5D-BE08CDE2DC8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A69F6658-8F0B-6E4B-8154-07B978A9F3C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3458313A-6900-E941-8EB4-0008E8797DF8}"/>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A0A05FA-F399-2C4B-B1A3-14D4E55F6C4C}"/>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4" name="Group 273">
              <a:extLst>
                <a:ext uri="{FF2B5EF4-FFF2-40B4-BE49-F238E27FC236}">
                  <a16:creationId xmlns:a16="http://schemas.microsoft.com/office/drawing/2014/main" id="{13E39353-9BCD-1D49-B78B-4E299DC91E51}"/>
                </a:ext>
              </a:extLst>
            </p:cNvPr>
            <p:cNvGrpSpPr/>
            <p:nvPr/>
          </p:nvGrpSpPr>
          <p:grpSpPr>
            <a:xfrm>
              <a:off x="655519" y="2149565"/>
              <a:ext cx="1046934" cy="1421618"/>
              <a:chOff x="2379965" y="2122440"/>
              <a:chExt cx="1046934" cy="1421618"/>
            </a:xfrm>
          </p:grpSpPr>
          <p:cxnSp>
            <p:nvCxnSpPr>
              <p:cNvPr id="275" name="Straight Connector 274">
                <a:extLst>
                  <a:ext uri="{FF2B5EF4-FFF2-40B4-BE49-F238E27FC236}">
                    <a16:creationId xmlns:a16="http://schemas.microsoft.com/office/drawing/2014/main" id="{9E66CF33-056A-EC41-9CF5-B5B0DFB6A71D}"/>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BBE6E359-47C5-E34D-80AE-3ADA8DD4759A}"/>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F1A00919-6023-F34A-8875-5D11EA0F5A6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E5DF55CB-4B5D-4144-9179-0CD821B8AFD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D0F5EE2-8785-214D-807D-D7A77CCB88D6}"/>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2D8ED86-8C0E-6544-AB54-6C92C675510F}"/>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F6D78E73-F2AB-D448-8176-B3B5DA3CDE26}"/>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CDFA57CA-1717-2E42-9C5D-4C432F9B3DCE}"/>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D4D7E7A-F47E-684C-813F-1468C8EE440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9BB1444-BEFD-CC45-98FC-EE00EC5977A1}"/>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F0FDA58-B634-BE4D-9B6E-2A106EB496E4}"/>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EE0E2ED-4A3B-5245-A88D-FC6388370FBE}"/>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1" name="Group 310">
            <a:extLst>
              <a:ext uri="{FF2B5EF4-FFF2-40B4-BE49-F238E27FC236}">
                <a16:creationId xmlns:a16="http://schemas.microsoft.com/office/drawing/2014/main" id="{ED3F1DB2-5234-6E44-81E8-A40DEF58DC01}"/>
              </a:ext>
            </a:extLst>
          </p:cNvPr>
          <p:cNvGrpSpPr/>
          <p:nvPr/>
        </p:nvGrpSpPr>
        <p:grpSpPr>
          <a:xfrm>
            <a:off x="703118" y="3640678"/>
            <a:ext cx="2856307" cy="1233252"/>
            <a:chOff x="655519" y="2122440"/>
            <a:chExt cx="3129189" cy="1448743"/>
          </a:xfrm>
        </p:grpSpPr>
        <p:grpSp>
          <p:nvGrpSpPr>
            <p:cNvPr id="312" name="Group 311">
              <a:extLst>
                <a:ext uri="{FF2B5EF4-FFF2-40B4-BE49-F238E27FC236}">
                  <a16:creationId xmlns:a16="http://schemas.microsoft.com/office/drawing/2014/main" id="{5836088B-9798-3741-B323-2841D985ABEA}"/>
                </a:ext>
              </a:extLst>
            </p:cNvPr>
            <p:cNvGrpSpPr/>
            <p:nvPr/>
          </p:nvGrpSpPr>
          <p:grpSpPr>
            <a:xfrm>
              <a:off x="2737774" y="2122440"/>
              <a:ext cx="1046934" cy="1421618"/>
              <a:chOff x="2379965" y="2122440"/>
              <a:chExt cx="1046934" cy="1421618"/>
            </a:xfrm>
          </p:grpSpPr>
          <p:cxnSp>
            <p:nvCxnSpPr>
              <p:cNvPr id="339" name="Straight Connector 338">
                <a:extLst>
                  <a:ext uri="{FF2B5EF4-FFF2-40B4-BE49-F238E27FC236}">
                    <a16:creationId xmlns:a16="http://schemas.microsoft.com/office/drawing/2014/main" id="{10C0DADB-B02B-8540-9A4C-BD04A0239A9D}"/>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44CC301-B80A-D34B-97F5-F1CB48365A83}"/>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9FB4EF6F-BFE5-B945-AF8E-5ABE72841A13}"/>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6ECEE1A-9B7C-5C44-9AE3-AC9387FBCB85}"/>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D0FD5053-F46D-C544-A697-2B477FFD04DF}"/>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B6A83D0-06CA-9C49-8E1E-BE9A573AA590}"/>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4A19F4FF-D3CB-7B4C-9AFE-9580DD7F17D5}"/>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81FDEF7-1708-D645-A938-4D0260FAB02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79B2F34-351E-9247-81B0-F4BC8F2C28E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F9C2B48-EEBE-B24A-8612-CF2E45144C9F}"/>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EC88285-860E-9443-ABD4-CF6D730BE16B}"/>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6F0184A-EE9D-5646-8B70-D012B8D6EAB8}"/>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3" name="Group 312">
              <a:extLst>
                <a:ext uri="{FF2B5EF4-FFF2-40B4-BE49-F238E27FC236}">
                  <a16:creationId xmlns:a16="http://schemas.microsoft.com/office/drawing/2014/main" id="{783BDC0E-AF1B-0F4F-B322-52A49825AB70}"/>
                </a:ext>
              </a:extLst>
            </p:cNvPr>
            <p:cNvGrpSpPr/>
            <p:nvPr/>
          </p:nvGrpSpPr>
          <p:grpSpPr>
            <a:xfrm>
              <a:off x="1708621" y="2127619"/>
              <a:ext cx="1046934" cy="1421618"/>
              <a:chOff x="2379965" y="2122440"/>
              <a:chExt cx="1046934" cy="1421618"/>
            </a:xfrm>
          </p:grpSpPr>
          <p:cxnSp>
            <p:nvCxnSpPr>
              <p:cNvPr id="327" name="Straight Connector 326">
                <a:extLst>
                  <a:ext uri="{FF2B5EF4-FFF2-40B4-BE49-F238E27FC236}">
                    <a16:creationId xmlns:a16="http://schemas.microsoft.com/office/drawing/2014/main" id="{0913E01F-E30D-5841-A5D2-2495263E9E16}"/>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B193367A-CC13-8A42-A7F0-AFDB89EE3252}"/>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3EF6B6C-2F8A-4140-8496-D117718EF582}"/>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9681B74-A02B-D743-94E5-F29A69FF931E}"/>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9DAF2A8-E368-2447-906E-29A8F23D88A2}"/>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B7159D3-D9C7-234B-9BE8-BBDF737FD35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CF84B4E-1D77-0F4D-A72E-085AC616A630}"/>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D20E4CF-ADAF-6542-A4E6-00A17C47AAF6}"/>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2E199A-0056-5F42-9F32-4615744B56DA}"/>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3399885C-8F29-7741-B6DA-F9F703E5AFB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831FBBF5-5BD6-CF46-8A44-2C55253EA8CE}"/>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47D46D50-25D3-1641-BA7E-E9D8C03CCE5B}"/>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2DA7331C-0D8E-184B-B0B0-BA968D17D56C}"/>
                </a:ext>
              </a:extLst>
            </p:cNvPr>
            <p:cNvGrpSpPr/>
            <p:nvPr/>
          </p:nvGrpSpPr>
          <p:grpSpPr>
            <a:xfrm>
              <a:off x="655519" y="2149565"/>
              <a:ext cx="1046934" cy="1421618"/>
              <a:chOff x="2379965" y="2122440"/>
              <a:chExt cx="1046934" cy="1421618"/>
            </a:xfrm>
          </p:grpSpPr>
          <p:cxnSp>
            <p:nvCxnSpPr>
              <p:cNvPr id="315" name="Straight Connector 314">
                <a:extLst>
                  <a:ext uri="{FF2B5EF4-FFF2-40B4-BE49-F238E27FC236}">
                    <a16:creationId xmlns:a16="http://schemas.microsoft.com/office/drawing/2014/main" id="{5F49764D-0162-2847-83CD-C7854DAC727E}"/>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25B9D0A5-A554-5B43-AF3B-F0B23755343B}"/>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F00FA2ED-BBDC-CF4A-81A1-387FFCC7555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B560783-B47A-C345-98B0-25A809C59F78}"/>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4F3B3DA-D7EE-A94B-BB4D-A335F32FD2F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E7E2655-0DB9-0E46-9B41-4E902EB6AEC9}"/>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7AE9F470-9926-E942-934F-65F36B5C94D7}"/>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C9AF1697-7BA4-974D-8241-1F79BACB9043}"/>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AF49B4F9-1AF3-1F4F-9D5E-B86949B7F14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7D756B-6847-0A43-9971-FB6355C2B897}"/>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A33F685-507D-0244-8018-6C798256E9BD}"/>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A8BC2FB8-7739-F246-81C6-A5698BA4F1E2}"/>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51" name="Rectangle 350">
            <a:extLst>
              <a:ext uri="{FF2B5EF4-FFF2-40B4-BE49-F238E27FC236}">
                <a16:creationId xmlns:a16="http://schemas.microsoft.com/office/drawing/2014/main" id="{6ADCE0AC-DC5B-F640-AE99-5F9994656437}"/>
              </a:ext>
            </a:extLst>
          </p:cNvPr>
          <p:cNvSpPr/>
          <p:nvPr/>
        </p:nvSpPr>
        <p:spPr>
          <a:xfrm>
            <a:off x="148912" y="2486696"/>
            <a:ext cx="317593" cy="29481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351">
            <a:extLst>
              <a:ext uri="{FF2B5EF4-FFF2-40B4-BE49-F238E27FC236}">
                <a16:creationId xmlns:a16="http://schemas.microsoft.com/office/drawing/2014/main" id="{74DC14DC-A21E-1F4B-ABDE-121A6F2732D3}"/>
              </a:ext>
            </a:extLst>
          </p:cNvPr>
          <p:cNvGrpSpPr/>
          <p:nvPr/>
        </p:nvGrpSpPr>
        <p:grpSpPr>
          <a:xfrm>
            <a:off x="1419433" y="3461849"/>
            <a:ext cx="531893" cy="457200"/>
            <a:chOff x="1419433" y="3461849"/>
            <a:chExt cx="531893" cy="457200"/>
          </a:xfrm>
        </p:grpSpPr>
        <p:grpSp>
          <p:nvGrpSpPr>
            <p:cNvPr id="353" name="Group 352">
              <a:extLst>
                <a:ext uri="{FF2B5EF4-FFF2-40B4-BE49-F238E27FC236}">
                  <a16:creationId xmlns:a16="http://schemas.microsoft.com/office/drawing/2014/main" id="{D337C23F-64E5-5541-B334-EEF876D20B89}"/>
                </a:ext>
              </a:extLst>
            </p:cNvPr>
            <p:cNvGrpSpPr/>
            <p:nvPr/>
          </p:nvGrpSpPr>
          <p:grpSpPr>
            <a:xfrm>
              <a:off x="1419433" y="3461849"/>
              <a:ext cx="457200" cy="457200"/>
              <a:chOff x="4842587" y="3211453"/>
              <a:chExt cx="457200" cy="457200"/>
            </a:xfrm>
          </p:grpSpPr>
          <p:sp>
            <p:nvSpPr>
              <p:cNvPr id="355" name="Oval 354">
                <a:extLst>
                  <a:ext uri="{FF2B5EF4-FFF2-40B4-BE49-F238E27FC236}">
                    <a16:creationId xmlns:a16="http://schemas.microsoft.com/office/drawing/2014/main" id="{746E5054-BECE-E54D-BEB3-D9F921EDF29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extBox 355">
                <a:extLst>
                  <a:ext uri="{FF2B5EF4-FFF2-40B4-BE49-F238E27FC236}">
                    <a16:creationId xmlns:a16="http://schemas.microsoft.com/office/drawing/2014/main" id="{80A647C7-9C50-C848-B6B3-FCF7BD7B92F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54" name="TextBox 353">
              <a:extLst>
                <a:ext uri="{FF2B5EF4-FFF2-40B4-BE49-F238E27FC236}">
                  <a16:creationId xmlns:a16="http://schemas.microsoft.com/office/drawing/2014/main" id="{07F6E1AD-34C0-B44A-AB07-59EE5526D16A}"/>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cxnSp>
        <p:nvCxnSpPr>
          <p:cNvPr id="357" name="Straight Connector 356">
            <a:extLst>
              <a:ext uri="{FF2B5EF4-FFF2-40B4-BE49-F238E27FC236}">
                <a16:creationId xmlns:a16="http://schemas.microsoft.com/office/drawing/2014/main" id="{8941C3A5-5B27-2149-83AF-FF91A88A0F28}"/>
              </a:ext>
            </a:extLst>
          </p:cNvPr>
          <p:cNvCxnSpPr>
            <a:cxnSpLocks/>
            <a:stCxn id="351" idx="0"/>
          </p:cNvCxnSpPr>
          <p:nvPr/>
        </p:nvCxnSpPr>
        <p:spPr>
          <a:xfrm flipH="1" flipV="1">
            <a:off x="304846" y="1793825"/>
            <a:ext cx="2863" cy="6928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5BC92C5-D7D6-2245-9058-6AA9F695F450}"/>
              </a:ext>
            </a:extLst>
          </p:cNvPr>
          <p:cNvCxnSpPr>
            <a:cxnSpLocks/>
            <a:endCxn id="360" idx="1"/>
          </p:cNvCxnSpPr>
          <p:nvPr/>
        </p:nvCxnSpPr>
        <p:spPr>
          <a:xfrm>
            <a:off x="288300" y="1774315"/>
            <a:ext cx="2730201" cy="73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9BFA745-9BD9-1D45-8F30-2D3E663FC701}"/>
              </a:ext>
            </a:extLst>
          </p:cNvPr>
          <p:cNvCxnSpPr>
            <a:cxnSpLocks/>
          </p:cNvCxnSpPr>
          <p:nvPr/>
        </p:nvCxnSpPr>
        <p:spPr>
          <a:xfrm flipV="1">
            <a:off x="8746350" y="1774315"/>
            <a:ext cx="0" cy="735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Rectangle 359">
            <a:extLst>
              <a:ext uri="{FF2B5EF4-FFF2-40B4-BE49-F238E27FC236}">
                <a16:creationId xmlns:a16="http://schemas.microsoft.com/office/drawing/2014/main" id="{91B57529-939C-D049-8F9C-E14559A4C8CF}"/>
              </a:ext>
            </a:extLst>
          </p:cNvPr>
          <p:cNvSpPr/>
          <p:nvPr/>
        </p:nvSpPr>
        <p:spPr>
          <a:xfrm>
            <a:off x="3018501" y="1461128"/>
            <a:ext cx="2889296" cy="641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a:extLst>
              <a:ext uri="{FF2B5EF4-FFF2-40B4-BE49-F238E27FC236}">
                <a16:creationId xmlns:a16="http://schemas.microsoft.com/office/drawing/2014/main" id="{AA6F9465-ED17-7440-AD90-432EF4AA5FB1}"/>
              </a:ext>
            </a:extLst>
          </p:cNvPr>
          <p:cNvCxnSpPr>
            <a:cxnSpLocks/>
            <a:stCxn id="360" idx="3"/>
          </p:cNvCxnSpPr>
          <p:nvPr/>
        </p:nvCxnSpPr>
        <p:spPr>
          <a:xfrm>
            <a:off x="5907797" y="1781692"/>
            <a:ext cx="2838553" cy="12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5F362296-9B54-674B-801A-56263485340C}"/>
              </a:ext>
            </a:extLst>
          </p:cNvPr>
          <p:cNvSpPr txBox="1"/>
          <p:nvPr/>
        </p:nvSpPr>
        <p:spPr>
          <a:xfrm>
            <a:off x="3227833" y="1588545"/>
            <a:ext cx="262123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Device being powered</a:t>
            </a:r>
          </a:p>
        </p:txBody>
      </p:sp>
      <p:sp>
        <p:nvSpPr>
          <p:cNvPr id="363" name="TextBox 362">
            <a:extLst>
              <a:ext uri="{FF2B5EF4-FFF2-40B4-BE49-F238E27FC236}">
                <a16:creationId xmlns:a16="http://schemas.microsoft.com/office/drawing/2014/main" id="{48DD5C3C-7FA4-DD47-930C-A419D5C8567C}"/>
              </a:ext>
            </a:extLst>
          </p:cNvPr>
          <p:cNvSpPr txBox="1"/>
          <p:nvPr/>
        </p:nvSpPr>
        <p:spPr>
          <a:xfrm>
            <a:off x="6610442" y="465534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64" name="TextBox 363">
            <a:extLst>
              <a:ext uri="{FF2B5EF4-FFF2-40B4-BE49-F238E27FC236}">
                <a16:creationId xmlns:a16="http://schemas.microsoft.com/office/drawing/2014/main" id="{E887D9E9-392F-8245-854B-2D546E7D7326}"/>
              </a:ext>
            </a:extLst>
          </p:cNvPr>
          <p:cNvSpPr txBox="1"/>
          <p:nvPr/>
        </p:nvSpPr>
        <p:spPr>
          <a:xfrm>
            <a:off x="7355332" y="3504271"/>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65" name="Rectangle 364">
            <a:extLst>
              <a:ext uri="{FF2B5EF4-FFF2-40B4-BE49-F238E27FC236}">
                <a16:creationId xmlns:a16="http://schemas.microsoft.com/office/drawing/2014/main" id="{280A0C50-DC70-E24C-8012-914008D5FE90}"/>
              </a:ext>
            </a:extLst>
          </p:cNvPr>
          <p:cNvSpPr/>
          <p:nvPr/>
        </p:nvSpPr>
        <p:spPr>
          <a:xfrm>
            <a:off x="4654330" y="2297477"/>
            <a:ext cx="330778" cy="3503150"/>
          </a:xfrm>
          <a:prstGeom prst="rect">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8" name="Group 367">
            <a:extLst>
              <a:ext uri="{FF2B5EF4-FFF2-40B4-BE49-F238E27FC236}">
                <a16:creationId xmlns:a16="http://schemas.microsoft.com/office/drawing/2014/main" id="{58AA8C07-683E-D842-AB28-08E9533CC49E}"/>
              </a:ext>
            </a:extLst>
          </p:cNvPr>
          <p:cNvGrpSpPr/>
          <p:nvPr/>
        </p:nvGrpSpPr>
        <p:grpSpPr>
          <a:xfrm>
            <a:off x="926322" y="4656171"/>
            <a:ext cx="587713" cy="457200"/>
            <a:chOff x="4815566" y="3211453"/>
            <a:chExt cx="587713" cy="457200"/>
          </a:xfrm>
        </p:grpSpPr>
        <p:sp>
          <p:nvSpPr>
            <p:cNvPr id="369" name="Oval 368">
              <a:extLst>
                <a:ext uri="{FF2B5EF4-FFF2-40B4-BE49-F238E27FC236}">
                  <a16:creationId xmlns:a16="http://schemas.microsoft.com/office/drawing/2014/main" id="{D1DB6446-774A-964A-BB81-7D3E37D17339}"/>
                </a:ext>
              </a:extLst>
            </p:cNvPr>
            <p:cNvSpPr/>
            <p:nvPr/>
          </p:nvSpPr>
          <p:spPr>
            <a:xfrm>
              <a:off x="4842587" y="3211453"/>
              <a:ext cx="457200" cy="457200"/>
            </a:xfrm>
            <a:prstGeom prst="ellipse">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0" name="TextBox 369">
              <a:extLst>
                <a:ext uri="{FF2B5EF4-FFF2-40B4-BE49-F238E27FC236}">
                  <a16:creationId xmlns:a16="http://schemas.microsoft.com/office/drawing/2014/main" id="{6F218278-6C9A-3D4B-B792-4679EC471F28}"/>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t>
              </a:r>
              <a:r>
                <a:rPr lang="en-US" baseline="30000" dirty="0">
                  <a:solidFill>
                    <a:schemeClr val="bg1"/>
                  </a:solidFill>
                  <a:latin typeface="Arial" panose="020B0604020202020204" pitchFamily="34" charset="0"/>
                  <a:cs typeface="Arial" panose="020B0604020202020204" pitchFamily="34" charset="0"/>
                </a:rPr>
                <a:t>n+</a:t>
              </a:r>
              <a:endParaRPr lang="en-US" dirty="0">
                <a:solidFill>
                  <a:schemeClr val="bg1"/>
                </a:solidFill>
                <a:latin typeface="Arial" panose="020B0604020202020204" pitchFamily="34" charset="0"/>
                <a:cs typeface="Arial" panose="020B0604020202020204" pitchFamily="34" charset="0"/>
              </a:endParaRPr>
            </a:p>
          </p:txBody>
        </p:sp>
      </p:grpSp>
      <p:grpSp>
        <p:nvGrpSpPr>
          <p:cNvPr id="371" name="Group 370">
            <a:extLst>
              <a:ext uri="{FF2B5EF4-FFF2-40B4-BE49-F238E27FC236}">
                <a16:creationId xmlns:a16="http://schemas.microsoft.com/office/drawing/2014/main" id="{4FC7B14D-92CE-8C46-841A-8168ABD4661A}"/>
              </a:ext>
            </a:extLst>
          </p:cNvPr>
          <p:cNvGrpSpPr/>
          <p:nvPr/>
        </p:nvGrpSpPr>
        <p:grpSpPr>
          <a:xfrm>
            <a:off x="446430" y="4285974"/>
            <a:ext cx="587713" cy="457200"/>
            <a:chOff x="4815566" y="3211453"/>
            <a:chExt cx="587713" cy="457200"/>
          </a:xfrm>
          <a:solidFill>
            <a:srgbClr val="FF0000"/>
          </a:solidFill>
        </p:grpSpPr>
        <p:sp>
          <p:nvSpPr>
            <p:cNvPr id="372" name="Oval 371">
              <a:extLst>
                <a:ext uri="{FF2B5EF4-FFF2-40B4-BE49-F238E27FC236}">
                  <a16:creationId xmlns:a16="http://schemas.microsoft.com/office/drawing/2014/main" id="{F34D8690-9203-454E-AE96-E6AD9C5DF266}"/>
                </a:ext>
              </a:extLst>
            </p:cNvPr>
            <p:cNvSpPr/>
            <p:nvPr/>
          </p:nvSpPr>
          <p:spPr>
            <a:xfrm>
              <a:off x="4842587" y="3211453"/>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3" name="TextBox 372">
              <a:extLst>
                <a:ext uri="{FF2B5EF4-FFF2-40B4-BE49-F238E27FC236}">
                  <a16:creationId xmlns:a16="http://schemas.microsoft.com/office/drawing/2014/main" id="{47F9BD22-B98A-414B-855A-92D5069C007B}"/>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a:t>
              </a:r>
              <a:r>
                <a:rPr lang="en-US" baseline="30000" dirty="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grpSp>
      <p:sp>
        <p:nvSpPr>
          <p:cNvPr id="374" name="TextBox 373">
            <a:extLst>
              <a:ext uri="{FF2B5EF4-FFF2-40B4-BE49-F238E27FC236}">
                <a16:creationId xmlns:a16="http://schemas.microsoft.com/office/drawing/2014/main" id="{36F687FF-02A1-B64A-8319-33AB759CA077}"/>
              </a:ext>
            </a:extLst>
          </p:cNvPr>
          <p:cNvSpPr txBox="1"/>
          <p:nvPr/>
        </p:nvSpPr>
        <p:spPr>
          <a:xfrm>
            <a:off x="7326346" y="4626169"/>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375" name="Group 374">
            <a:extLst>
              <a:ext uri="{FF2B5EF4-FFF2-40B4-BE49-F238E27FC236}">
                <a16:creationId xmlns:a16="http://schemas.microsoft.com/office/drawing/2014/main" id="{49DA83C4-72CE-1D41-A305-CC4AFE35C4B7}"/>
              </a:ext>
            </a:extLst>
          </p:cNvPr>
          <p:cNvGrpSpPr/>
          <p:nvPr/>
        </p:nvGrpSpPr>
        <p:grpSpPr>
          <a:xfrm>
            <a:off x="3942674" y="2513087"/>
            <a:ext cx="531893" cy="457200"/>
            <a:chOff x="1419433" y="3461849"/>
            <a:chExt cx="531893" cy="457200"/>
          </a:xfrm>
        </p:grpSpPr>
        <p:grpSp>
          <p:nvGrpSpPr>
            <p:cNvPr id="376" name="Group 375">
              <a:extLst>
                <a:ext uri="{FF2B5EF4-FFF2-40B4-BE49-F238E27FC236}">
                  <a16:creationId xmlns:a16="http://schemas.microsoft.com/office/drawing/2014/main" id="{9F0565FA-55D7-7C4B-92BB-61A199D0751E}"/>
                </a:ext>
              </a:extLst>
            </p:cNvPr>
            <p:cNvGrpSpPr/>
            <p:nvPr/>
          </p:nvGrpSpPr>
          <p:grpSpPr>
            <a:xfrm>
              <a:off x="1419433" y="3461849"/>
              <a:ext cx="457200" cy="457200"/>
              <a:chOff x="4842587" y="3211453"/>
              <a:chExt cx="457200" cy="457200"/>
            </a:xfrm>
          </p:grpSpPr>
          <p:sp>
            <p:nvSpPr>
              <p:cNvPr id="378" name="Oval 377">
                <a:extLst>
                  <a:ext uri="{FF2B5EF4-FFF2-40B4-BE49-F238E27FC236}">
                    <a16:creationId xmlns:a16="http://schemas.microsoft.com/office/drawing/2014/main" id="{B0652488-FF6A-394C-BD3C-D376D4CB0FF0}"/>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a:extLst>
                  <a:ext uri="{FF2B5EF4-FFF2-40B4-BE49-F238E27FC236}">
                    <a16:creationId xmlns:a16="http://schemas.microsoft.com/office/drawing/2014/main" id="{09E5D00E-E312-5243-B575-F7F53EAE379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77" name="TextBox 376">
              <a:extLst>
                <a:ext uri="{FF2B5EF4-FFF2-40B4-BE49-F238E27FC236}">
                  <a16:creationId xmlns:a16="http://schemas.microsoft.com/office/drawing/2014/main" id="{7E781AB0-AC90-B74F-AE84-3E08C17F6BA6}"/>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380" name="Group 379">
            <a:extLst>
              <a:ext uri="{FF2B5EF4-FFF2-40B4-BE49-F238E27FC236}">
                <a16:creationId xmlns:a16="http://schemas.microsoft.com/office/drawing/2014/main" id="{0A664BDD-87EA-324F-BCEF-DA9B07FFC1A6}"/>
              </a:ext>
            </a:extLst>
          </p:cNvPr>
          <p:cNvGrpSpPr/>
          <p:nvPr/>
        </p:nvGrpSpPr>
        <p:grpSpPr>
          <a:xfrm>
            <a:off x="5360482" y="5258689"/>
            <a:ext cx="531893" cy="457200"/>
            <a:chOff x="1419433" y="3461849"/>
            <a:chExt cx="531893" cy="457200"/>
          </a:xfrm>
        </p:grpSpPr>
        <p:grpSp>
          <p:nvGrpSpPr>
            <p:cNvPr id="381" name="Group 380">
              <a:extLst>
                <a:ext uri="{FF2B5EF4-FFF2-40B4-BE49-F238E27FC236}">
                  <a16:creationId xmlns:a16="http://schemas.microsoft.com/office/drawing/2014/main" id="{DFA8D0BD-D19E-3247-B1F2-707531EED50D}"/>
                </a:ext>
              </a:extLst>
            </p:cNvPr>
            <p:cNvGrpSpPr/>
            <p:nvPr/>
          </p:nvGrpSpPr>
          <p:grpSpPr>
            <a:xfrm>
              <a:off x="1419433" y="3461849"/>
              <a:ext cx="457200" cy="457200"/>
              <a:chOff x="4842587" y="3211453"/>
              <a:chExt cx="457200" cy="457200"/>
            </a:xfrm>
          </p:grpSpPr>
          <p:sp>
            <p:nvSpPr>
              <p:cNvPr id="383" name="Oval 382">
                <a:extLst>
                  <a:ext uri="{FF2B5EF4-FFF2-40B4-BE49-F238E27FC236}">
                    <a16:creationId xmlns:a16="http://schemas.microsoft.com/office/drawing/2014/main" id="{BBE4DAC3-3CFD-CC42-BB1C-452F0B557B37}"/>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extBox 383">
                <a:extLst>
                  <a:ext uri="{FF2B5EF4-FFF2-40B4-BE49-F238E27FC236}">
                    <a16:creationId xmlns:a16="http://schemas.microsoft.com/office/drawing/2014/main" id="{76018051-D8C4-2A46-9BBC-5D673C5F2DBF}"/>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82" name="TextBox 381">
              <a:extLst>
                <a:ext uri="{FF2B5EF4-FFF2-40B4-BE49-F238E27FC236}">
                  <a16:creationId xmlns:a16="http://schemas.microsoft.com/office/drawing/2014/main" id="{C6CCD19A-0CBA-9C47-99FE-3FBDA3F6A7A2}"/>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385" name="Group 384">
            <a:extLst>
              <a:ext uri="{FF2B5EF4-FFF2-40B4-BE49-F238E27FC236}">
                <a16:creationId xmlns:a16="http://schemas.microsoft.com/office/drawing/2014/main" id="{0ABA1B44-E322-7D40-A54A-34A1998B6E69}"/>
              </a:ext>
            </a:extLst>
          </p:cNvPr>
          <p:cNvGrpSpPr/>
          <p:nvPr/>
        </p:nvGrpSpPr>
        <p:grpSpPr>
          <a:xfrm>
            <a:off x="3653812" y="5003628"/>
            <a:ext cx="531893" cy="457200"/>
            <a:chOff x="1419433" y="3461849"/>
            <a:chExt cx="531893" cy="457200"/>
          </a:xfrm>
        </p:grpSpPr>
        <p:grpSp>
          <p:nvGrpSpPr>
            <p:cNvPr id="386" name="Group 385">
              <a:extLst>
                <a:ext uri="{FF2B5EF4-FFF2-40B4-BE49-F238E27FC236}">
                  <a16:creationId xmlns:a16="http://schemas.microsoft.com/office/drawing/2014/main" id="{2C5A0424-50D3-F94B-995C-5061F07C70A7}"/>
                </a:ext>
              </a:extLst>
            </p:cNvPr>
            <p:cNvGrpSpPr/>
            <p:nvPr/>
          </p:nvGrpSpPr>
          <p:grpSpPr>
            <a:xfrm>
              <a:off x="1419433" y="3461849"/>
              <a:ext cx="457200" cy="457200"/>
              <a:chOff x="4842587" y="3211453"/>
              <a:chExt cx="457200" cy="457200"/>
            </a:xfrm>
          </p:grpSpPr>
          <p:sp>
            <p:nvSpPr>
              <p:cNvPr id="388" name="Oval 387">
                <a:extLst>
                  <a:ext uri="{FF2B5EF4-FFF2-40B4-BE49-F238E27FC236}">
                    <a16:creationId xmlns:a16="http://schemas.microsoft.com/office/drawing/2014/main" id="{BBCA9363-F571-BB4E-8640-70126F29FFC0}"/>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xtBox 388">
                <a:extLst>
                  <a:ext uri="{FF2B5EF4-FFF2-40B4-BE49-F238E27FC236}">
                    <a16:creationId xmlns:a16="http://schemas.microsoft.com/office/drawing/2014/main" id="{18D36DB1-0459-C246-963E-FACD3D056FE8}"/>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87" name="TextBox 386">
              <a:extLst>
                <a:ext uri="{FF2B5EF4-FFF2-40B4-BE49-F238E27FC236}">
                  <a16:creationId xmlns:a16="http://schemas.microsoft.com/office/drawing/2014/main" id="{EED7286D-EDE1-CC4A-8306-9D707444BC56}"/>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57860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5553123"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The Lithium-Ion Revolution</a:t>
            </a:r>
          </a:p>
        </p:txBody>
      </p:sp>
      <p:sp>
        <p:nvSpPr>
          <p:cNvPr id="5" name="TextBox 4">
            <a:extLst>
              <a:ext uri="{FF2B5EF4-FFF2-40B4-BE49-F238E27FC236}">
                <a16:creationId xmlns:a16="http://schemas.microsoft.com/office/drawing/2014/main" id="{4EFDA6DE-C39A-7245-9F9B-F3BEFAAE693E}"/>
              </a:ext>
            </a:extLst>
          </p:cNvPr>
          <p:cNvSpPr txBox="1"/>
          <p:nvPr/>
        </p:nvSpPr>
        <p:spPr>
          <a:xfrm>
            <a:off x="0" y="6464862"/>
            <a:ext cx="5715795"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John B. Goodenough, M. Stanley Whittingham and Akira Yoshino</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E82BB8C-D568-EF46-B973-60021EFE8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912" y="1175657"/>
            <a:ext cx="2194441" cy="2159330"/>
          </a:xfrm>
          <a:prstGeom prst="rect">
            <a:avLst/>
          </a:prstGeom>
        </p:spPr>
      </p:pic>
      <p:sp>
        <p:nvSpPr>
          <p:cNvPr id="9" name="TextBox 8">
            <a:extLst>
              <a:ext uri="{FF2B5EF4-FFF2-40B4-BE49-F238E27FC236}">
                <a16:creationId xmlns:a16="http://schemas.microsoft.com/office/drawing/2014/main" id="{0E89E1F2-789A-1445-A4E2-A99CB2E63A4E}"/>
              </a:ext>
            </a:extLst>
          </p:cNvPr>
          <p:cNvSpPr txBox="1"/>
          <p:nvPr/>
        </p:nvSpPr>
        <p:spPr>
          <a:xfrm>
            <a:off x="2343353" y="1716713"/>
            <a:ext cx="2735229" cy="1077218"/>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2019 </a:t>
            </a:r>
          </a:p>
          <a:p>
            <a:pPr algn="ctr"/>
            <a:r>
              <a:rPr lang="en-US" sz="1600" b="1" dirty="0">
                <a:latin typeface="Arial" panose="020B0604020202020204" pitchFamily="34" charset="0"/>
                <a:cs typeface="Arial" panose="020B0604020202020204" pitchFamily="34" charset="0"/>
              </a:rPr>
              <a:t>Nobel Prize in Chemistry</a:t>
            </a:r>
          </a:p>
          <a:p>
            <a:pPr algn="ctr"/>
            <a:r>
              <a:rPr lang="en-US" sz="1600" i="1" dirty="0">
                <a:latin typeface="Arial" panose="020B0604020202020204" pitchFamily="34" charset="0"/>
                <a:cs typeface="Arial" panose="020B0604020202020204" pitchFamily="34" charset="0"/>
              </a:rPr>
              <a:t>“for the development of lithium-ion batteries”</a:t>
            </a: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E7A554F-6BB0-8242-AFE4-1C3FAEE27B0B}"/>
              </a:ext>
            </a:extLst>
          </p:cNvPr>
          <p:cNvSpPr txBox="1"/>
          <p:nvPr/>
        </p:nvSpPr>
        <p:spPr>
          <a:xfrm>
            <a:off x="6556098" y="2403419"/>
            <a:ext cx="1595309"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Medical devices </a:t>
            </a:r>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609C106-6E0D-DF41-BBA8-142D547839B3}"/>
              </a:ext>
            </a:extLst>
          </p:cNvPr>
          <p:cNvSpPr txBox="1"/>
          <p:nvPr/>
        </p:nvSpPr>
        <p:spPr>
          <a:xfrm>
            <a:off x="6395797" y="4360331"/>
            <a:ext cx="1915909"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Portable Electronics</a:t>
            </a:r>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D91DFC5-5A11-FB40-91B0-D7CDA25F4EFD}"/>
              </a:ext>
            </a:extLst>
          </p:cNvPr>
          <p:cNvSpPr txBox="1"/>
          <p:nvPr/>
        </p:nvSpPr>
        <p:spPr>
          <a:xfrm>
            <a:off x="6529777" y="6425135"/>
            <a:ext cx="1598258"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Electric Vehicles</a:t>
            </a:r>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4FA353-43E7-3444-9778-310D89ACEA38}"/>
              </a:ext>
            </a:extLst>
          </p:cNvPr>
          <p:cNvSpPr txBox="1"/>
          <p:nvPr/>
        </p:nvSpPr>
        <p:spPr>
          <a:xfrm>
            <a:off x="987302" y="4884774"/>
            <a:ext cx="3520131" cy="646331"/>
          </a:xfrm>
          <a:prstGeom prst="rect">
            <a:avLst/>
          </a:prstGeom>
          <a:noFill/>
        </p:spPr>
        <p:txBody>
          <a:bodyPr wrap="none" rtlCol="0">
            <a:spAutoFit/>
          </a:bodyPr>
          <a:lstStyle/>
          <a:p>
            <a:pPr algn="ctr"/>
            <a:r>
              <a:rPr lang="en-US" dirty="0">
                <a:solidFill>
                  <a:srgbClr val="FF0000"/>
                </a:solidFill>
              </a:rPr>
              <a:t>Insert image from the </a:t>
            </a:r>
          </a:p>
          <a:p>
            <a:r>
              <a:rPr lang="en-US" dirty="0">
                <a:hlinkClick r:id="rId4"/>
              </a:rPr>
              <a:t>Royal Swedish Academy of Sciences</a:t>
            </a:r>
            <a:endParaRPr lang="en-US" dirty="0"/>
          </a:p>
        </p:txBody>
      </p:sp>
      <p:sp>
        <p:nvSpPr>
          <p:cNvPr id="21" name="TextBox 20">
            <a:extLst>
              <a:ext uri="{FF2B5EF4-FFF2-40B4-BE49-F238E27FC236}">
                <a16:creationId xmlns:a16="http://schemas.microsoft.com/office/drawing/2014/main" id="{E46E07D5-BD7E-2B41-B788-6E970F9BC67E}"/>
              </a:ext>
            </a:extLst>
          </p:cNvPr>
          <p:cNvSpPr txBox="1"/>
          <p:nvPr/>
        </p:nvSpPr>
        <p:spPr>
          <a:xfrm>
            <a:off x="6135980" y="1532047"/>
            <a:ext cx="2435539" cy="369332"/>
          </a:xfrm>
          <a:prstGeom prst="rect">
            <a:avLst/>
          </a:prstGeom>
          <a:noFill/>
        </p:spPr>
        <p:txBody>
          <a:bodyPr wrap="none" rtlCol="0">
            <a:spAutoFit/>
          </a:bodyPr>
          <a:lstStyle/>
          <a:p>
            <a:r>
              <a:rPr lang="en-US" dirty="0">
                <a:solidFill>
                  <a:srgbClr val="FF0000"/>
                </a:solidFill>
              </a:rPr>
              <a:t>Insert pacemaker image</a:t>
            </a:r>
          </a:p>
        </p:txBody>
      </p:sp>
      <p:sp>
        <p:nvSpPr>
          <p:cNvPr id="22" name="TextBox 21">
            <a:extLst>
              <a:ext uri="{FF2B5EF4-FFF2-40B4-BE49-F238E27FC236}">
                <a16:creationId xmlns:a16="http://schemas.microsoft.com/office/drawing/2014/main" id="{5C6E8E89-82A6-704A-9C39-587D0049D3B3}"/>
              </a:ext>
            </a:extLst>
          </p:cNvPr>
          <p:cNvSpPr txBox="1"/>
          <p:nvPr/>
        </p:nvSpPr>
        <p:spPr>
          <a:xfrm>
            <a:off x="6053713" y="3643187"/>
            <a:ext cx="2600071" cy="369332"/>
          </a:xfrm>
          <a:prstGeom prst="rect">
            <a:avLst/>
          </a:prstGeom>
          <a:noFill/>
        </p:spPr>
        <p:txBody>
          <a:bodyPr wrap="none" rtlCol="0">
            <a:spAutoFit/>
          </a:bodyPr>
          <a:lstStyle/>
          <a:p>
            <a:r>
              <a:rPr lang="en-US" dirty="0">
                <a:solidFill>
                  <a:srgbClr val="FF0000"/>
                </a:solidFill>
              </a:rPr>
              <a:t>Insert smart phone image</a:t>
            </a:r>
          </a:p>
        </p:txBody>
      </p:sp>
      <p:sp>
        <p:nvSpPr>
          <p:cNvPr id="23" name="TextBox 22">
            <a:extLst>
              <a:ext uri="{FF2B5EF4-FFF2-40B4-BE49-F238E27FC236}">
                <a16:creationId xmlns:a16="http://schemas.microsoft.com/office/drawing/2014/main" id="{A4F05A40-5E9B-2A48-A4D7-8EF9F605CEE0}"/>
              </a:ext>
            </a:extLst>
          </p:cNvPr>
          <p:cNvSpPr txBox="1"/>
          <p:nvPr/>
        </p:nvSpPr>
        <p:spPr>
          <a:xfrm>
            <a:off x="6395797" y="5754327"/>
            <a:ext cx="1985800" cy="369332"/>
          </a:xfrm>
          <a:prstGeom prst="rect">
            <a:avLst/>
          </a:prstGeom>
          <a:noFill/>
        </p:spPr>
        <p:txBody>
          <a:bodyPr wrap="none" rtlCol="0">
            <a:spAutoFit/>
          </a:bodyPr>
          <a:lstStyle/>
          <a:p>
            <a:r>
              <a:rPr lang="en-US" dirty="0">
                <a:solidFill>
                  <a:srgbClr val="FF0000"/>
                </a:solidFill>
              </a:rPr>
              <a:t>Insert EV car image</a:t>
            </a:r>
          </a:p>
        </p:txBody>
      </p:sp>
    </p:spTree>
    <p:extLst>
      <p:ext uri="{BB962C8B-B14F-4D97-AF65-F5344CB8AC3E}">
        <p14:creationId xmlns:p14="http://schemas.microsoft.com/office/powerpoint/2010/main" val="31535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FF78684C-CEDE-0246-98E8-8FE0BCADDE89}"/>
              </a:ext>
            </a:extLst>
          </p:cNvPr>
          <p:cNvSpPr/>
          <p:nvPr/>
        </p:nvSpPr>
        <p:spPr>
          <a:xfrm>
            <a:off x="108946" y="2297476"/>
            <a:ext cx="8947372" cy="3503151"/>
          </a:xfrm>
          <a:prstGeom prst="rect">
            <a:avLst/>
          </a:prstGeom>
          <a:solidFill>
            <a:schemeClr val="accent1">
              <a:lumMod val="40000"/>
              <a:lumOff val="60000"/>
              <a:alpha val="7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077305"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Lithium-Ion Battery Discharge</a:t>
            </a:r>
          </a:p>
        </p:txBody>
      </p:sp>
      <p:grpSp>
        <p:nvGrpSpPr>
          <p:cNvPr id="31" name="Group 30">
            <a:extLst>
              <a:ext uri="{FF2B5EF4-FFF2-40B4-BE49-F238E27FC236}">
                <a16:creationId xmlns:a16="http://schemas.microsoft.com/office/drawing/2014/main" id="{2481EF95-22C3-F04B-A3DD-8946ACD86027}"/>
              </a:ext>
            </a:extLst>
          </p:cNvPr>
          <p:cNvGrpSpPr/>
          <p:nvPr/>
        </p:nvGrpSpPr>
        <p:grpSpPr>
          <a:xfrm rot="866893">
            <a:off x="6209024" y="4507444"/>
            <a:ext cx="2240184" cy="1399512"/>
            <a:chOff x="3118583" y="1872299"/>
            <a:chExt cx="2240184" cy="1399512"/>
          </a:xfrm>
        </p:grpSpPr>
        <p:sp>
          <p:nvSpPr>
            <p:cNvPr id="32" name="Hexagon 31">
              <a:extLst>
                <a:ext uri="{FF2B5EF4-FFF2-40B4-BE49-F238E27FC236}">
                  <a16:creationId xmlns:a16="http://schemas.microsoft.com/office/drawing/2014/main" id="{A59D7DCE-0AE9-6645-83A5-07D582A4352E}"/>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9C2EB413-1DBE-D244-AAF8-C6DD7B2BCB4D}"/>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a:extLst>
                <a:ext uri="{FF2B5EF4-FFF2-40B4-BE49-F238E27FC236}">
                  <a16:creationId xmlns:a16="http://schemas.microsoft.com/office/drawing/2014/main" id="{764340DD-967E-5E49-A3CE-D013489665E6}"/>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F90A0232-0047-4448-9AE7-F988ED4984F8}"/>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54ED4867-AA91-7E4A-B1EE-5B17A1ED53F0}"/>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F7802669-1E34-4F4E-8CDB-0C3439DD278F}"/>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26CA8B64-4E61-2140-A7A0-CA9892A0B029}"/>
              </a:ext>
            </a:extLst>
          </p:cNvPr>
          <p:cNvCxnSpPr>
            <a:cxnSpLocks/>
            <a:endCxn id="20" idx="0"/>
          </p:cNvCxnSpPr>
          <p:nvPr/>
        </p:nvCxnSpPr>
        <p:spPr>
          <a:xfrm>
            <a:off x="8531276" y="285159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678A89-73F1-2E4F-A73F-80CAC1B1731F}"/>
              </a:ext>
            </a:extLst>
          </p:cNvPr>
          <p:cNvCxnSpPr/>
          <p:nvPr/>
        </p:nvCxnSpPr>
        <p:spPr>
          <a:xfrm>
            <a:off x="8527049" y="392090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0D8234-D075-474A-B8B0-7CA77D1FE379}"/>
              </a:ext>
            </a:extLst>
          </p:cNvPr>
          <p:cNvCxnSpPr/>
          <p:nvPr/>
        </p:nvCxnSpPr>
        <p:spPr>
          <a:xfrm>
            <a:off x="8139176" y="4507644"/>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7C0C7F9-E553-974D-9618-B18343B9FBA9}"/>
              </a:ext>
            </a:extLst>
          </p:cNvPr>
          <p:cNvCxnSpPr/>
          <p:nvPr/>
        </p:nvCxnSpPr>
        <p:spPr>
          <a:xfrm>
            <a:off x="8377866" y="326703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65B0C42-0B3A-6444-BEE3-8582402A7576}"/>
              </a:ext>
            </a:extLst>
          </p:cNvPr>
          <p:cNvCxnSpPr/>
          <p:nvPr/>
        </p:nvCxnSpPr>
        <p:spPr>
          <a:xfrm>
            <a:off x="8381634" y="435847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148D4CC-D6D7-C84A-9BA1-DE05A18C8E3B}"/>
              </a:ext>
            </a:extLst>
          </p:cNvPr>
          <p:cNvGrpSpPr/>
          <p:nvPr/>
        </p:nvGrpSpPr>
        <p:grpSpPr>
          <a:xfrm rot="866893">
            <a:off x="6212988" y="3400496"/>
            <a:ext cx="2240184" cy="1399512"/>
            <a:chOff x="3118583" y="1872299"/>
            <a:chExt cx="2240184" cy="1399512"/>
          </a:xfrm>
        </p:grpSpPr>
        <p:sp>
          <p:nvSpPr>
            <p:cNvPr id="2" name="Hexagon 1">
              <a:extLst>
                <a:ext uri="{FF2B5EF4-FFF2-40B4-BE49-F238E27FC236}">
                  <a16:creationId xmlns:a16="http://schemas.microsoft.com/office/drawing/2014/main" id="{05FA1E50-55DE-0742-B308-48E90472420F}"/>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45CDB354-754A-0544-89C6-C9FFC9DA3292}"/>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E62546EC-B34C-F149-B49F-43620037A580}"/>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BCF5A126-5B5E-FA4E-875B-B58D121BFA47}"/>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844AB68B-56E9-7B48-810B-11AB76CE5F5D}"/>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48524981-6EDF-7E4F-B13B-73C99AE95255}"/>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6323B532-44CA-AF45-BE9D-8410F2C2BB3D}"/>
              </a:ext>
            </a:extLst>
          </p:cNvPr>
          <p:cNvGrpSpPr/>
          <p:nvPr/>
        </p:nvGrpSpPr>
        <p:grpSpPr>
          <a:xfrm>
            <a:off x="7781726" y="3510879"/>
            <a:ext cx="457200" cy="457200"/>
            <a:chOff x="4842587" y="3211453"/>
            <a:chExt cx="457200" cy="457200"/>
          </a:xfrm>
        </p:grpSpPr>
        <p:sp>
          <p:nvSpPr>
            <p:cNvPr id="58" name="Oval 57">
              <a:extLst>
                <a:ext uri="{FF2B5EF4-FFF2-40B4-BE49-F238E27FC236}">
                  <a16:creationId xmlns:a16="http://schemas.microsoft.com/office/drawing/2014/main" id="{6710F6B7-20B4-FA40-A49B-4896D998C3F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2215505-205A-BB44-9E82-E2D0CBDCBB1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cxnSp>
        <p:nvCxnSpPr>
          <p:cNvPr id="42" name="Straight Connector 41">
            <a:extLst>
              <a:ext uri="{FF2B5EF4-FFF2-40B4-BE49-F238E27FC236}">
                <a16:creationId xmlns:a16="http://schemas.microsoft.com/office/drawing/2014/main" id="{5889D4A7-8A10-3146-9106-4E61CAB5B891}"/>
              </a:ext>
            </a:extLst>
          </p:cNvPr>
          <p:cNvCxnSpPr/>
          <p:nvPr/>
        </p:nvCxnSpPr>
        <p:spPr>
          <a:xfrm>
            <a:off x="8141216" y="346185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8AB1CD2-0D71-6646-B89B-F69CA8BBE3CB}"/>
              </a:ext>
            </a:extLst>
          </p:cNvPr>
          <p:cNvGrpSpPr/>
          <p:nvPr/>
        </p:nvGrpSpPr>
        <p:grpSpPr>
          <a:xfrm>
            <a:off x="7126920" y="3525434"/>
            <a:ext cx="457200" cy="457200"/>
            <a:chOff x="4842587" y="3211453"/>
            <a:chExt cx="457200" cy="457200"/>
          </a:xfrm>
        </p:grpSpPr>
        <p:sp>
          <p:nvSpPr>
            <p:cNvPr id="63" name="Oval 62">
              <a:extLst>
                <a:ext uri="{FF2B5EF4-FFF2-40B4-BE49-F238E27FC236}">
                  <a16:creationId xmlns:a16="http://schemas.microsoft.com/office/drawing/2014/main" id="{9D0BE876-A10B-C84F-94B0-7537513DD8B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3B9FAC8C-C83A-B046-93D8-286DF2CED899}"/>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24" name="Group 23">
            <a:extLst>
              <a:ext uri="{FF2B5EF4-FFF2-40B4-BE49-F238E27FC236}">
                <a16:creationId xmlns:a16="http://schemas.microsoft.com/office/drawing/2014/main" id="{E7B43E7A-5D96-0F48-A132-93AC6202C898}"/>
              </a:ext>
            </a:extLst>
          </p:cNvPr>
          <p:cNvGrpSpPr/>
          <p:nvPr/>
        </p:nvGrpSpPr>
        <p:grpSpPr>
          <a:xfrm rot="866893">
            <a:off x="6186372" y="2324125"/>
            <a:ext cx="2240184" cy="1399512"/>
            <a:chOff x="3118583" y="1872299"/>
            <a:chExt cx="2240184" cy="1399512"/>
          </a:xfrm>
        </p:grpSpPr>
        <p:sp>
          <p:nvSpPr>
            <p:cNvPr id="25" name="Hexagon 24">
              <a:extLst>
                <a:ext uri="{FF2B5EF4-FFF2-40B4-BE49-F238E27FC236}">
                  <a16:creationId xmlns:a16="http://schemas.microsoft.com/office/drawing/2014/main" id="{96B00D70-EE2E-2A48-A785-752BE70F2345}"/>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68B10323-DBEC-B748-92AC-CBB30EF50E85}"/>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2DFF1AF5-10ED-3441-89D5-FAFABE82175C}"/>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DAB9C6D-6016-AB4C-9669-92F1703D5BC9}"/>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E2638D6F-B8A2-FF4F-94E7-366920A7F08E}"/>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96886ACC-E928-FD45-A2A4-E2B4D46DD9B2}"/>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97BFD3B0-17A6-7C40-9990-AFF0D930F844}"/>
              </a:ext>
            </a:extLst>
          </p:cNvPr>
          <p:cNvGrpSpPr/>
          <p:nvPr/>
        </p:nvGrpSpPr>
        <p:grpSpPr>
          <a:xfrm>
            <a:off x="7758642" y="4637586"/>
            <a:ext cx="457200" cy="457200"/>
            <a:chOff x="4842587" y="3211453"/>
            <a:chExt cx="457200" cy="457200"/>
          </a:xfrm>
        </p:grpSpPr>
        <p:sp>
          <p:nvSpPr>
            <p:cNvPr id="71" name="Oval 70">
              <a:extLst>
                <a:ext uri="{FF2B5EF4-FFF2-40B4-BE49-F238E27FC236}">
                  <a16:creationId xmlns:a16="http://schemas.microsoft.com/office/drawing/2014/main" id="{2FEC8AF1-74D9-304F-81DB-A03FA6A0C47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C3ABA18-645C-514F-BE42-49F954BFB47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73" name="Group 72">
            <a:extLst>
              <a:ext uri="{FF2B5EF4-FFF2-40B4-BE49-F238E27FC236}">
                <a16:creationId xmlns:a16="http://schemas.microsoft.com/office/drawing/2014/main" id="{1BB7E4D0-63E4-6745-9D77-8376FF0A80FA}"/>
              </a:ext>
            </a:extLst>
          </p:cNvPr>
          <p:cNvGrpSpPr/>
          <p:nvPr/>
        </p:nvGrpSpPr>
        <p:grpSpPr>
          <a:xfrm>
            <a:off x="7103836" y="4652141"/>
            <a:ext cx="457200" cy="457200"/>
            <a:chOff x="4842587" y="3211453"/>
            <a:chExt cx="457200" cy="457200"/>
          </a:xfrm>
        </p:grpSpPr>
        <p:sp>
          <p:nvSpPr>
            <p:cNvPr id="74" name="Oval 73">
              <a:extLst>
                <a:ext uri="{FF2B5EF4-FFF2-40B4-BE49-F238E27FC236}">
                  <a16:creationId xmlns:a16="http://schemas.microsoft.com/office/drawing/2014/main" id="{25F81FF5-3BC7-E943-A56A-48FA1AB2806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C343776-8DDE-D249-8177-7859FF527F0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76" name="Group 75">
            <a:extLst>
              <a:ext uri="{FF2B5EF4-FFF2-40B4-BE49-F238E27FC236}">
                <a16:creationId xmlns:a16="http://schemas.microsoft.com/office/drawing/2014/main" id="{9004BC07-1124-4C4E-914E-B505EFADF6C5}"/>
              </a:ext>
            </a:extLst>
          </p:cNvPr>
          <p:cNvGrpSpPr/>
          <p:nvPr/>
        </p:nvGrpSpPr>
        <p:grpSpPr>
          <a:xfrm>
            <a:off x="6382990" y="4663732"/>
            <a:ext cx="457200" cy="457200"/>
            <a:chOff x="4842587" y="3211453"/>
            <a:chExt cx="457200" cy="457200"/>
          </a:xfrm>
        </p:grpSpPr>
        <p:sp>
          <p:nvSpPr>
            <p:cNvPr id="77" name="Oval 76">
              <a:extLst>
                <a:ext uri="{FF2B5EF4-FFF2-40B4-BE49-F238E27FC236}">
                  <a16:creationId xmlns:a16="http://schemas.microsoft.com/office/drawing/2014/main" id="{B9A0EC38-588D-E847-93E5-B4E2AB6433C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3F3A5BAD-9D51-7949-BE0D-D7DFD2429D98}"/>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81" name="Rectangle 80">
            <a:extLst>
              <a:ext uri="{FF2B5EF4-FFF2-40B4-BE49-F238E27FC236}">
                <a16:creationId xmlns:a16="http://schemas.microsoft.com/office/drawing/2014/main" id="{95B51053-AC67-A542-8A06-C46CB09C2963}"/>
              </a:ext>
            </a:extLst>
          </p:cNvPr>
          <p:cNvSpPr/>
          <p:nvPr/>
        </p:nvSpPr>
        <p:spPr>
          <a:xfrm>
            <a:off x="8590416" y="2509531"/>
            <a:ext cx="317593" cy="292531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a:extLst>
              <a:ext uri="{FF2B5EF4-FFF2-40B4-BE49-F238E27FC236}">
                <a16:creationId xmlns:a16="http://schemas.microsoft.com/office/drawing/2014/main" id="{F32273C5-97D0-1342-B8DA-1879B69875F6}"/>
              </a:ext>
            </a:extLst>
          </p:cNvPr>
          <p:cNvGrpSpPr/>
          <p:nvPr/>
        </p:nvGrpSpPr>
        <p:grpSpPr>
          <a:xfrm>
            <a:off x="697708" y="2426140"/>
            <a:ext cx="2856307" cy="1233252"/>
            <a:chOff x="655519" y="2122440"/>
            <a:chExt cx="3129189" cy="1448743"/>
          </a:xfrm>
        </p:grpSpPr>
        <p:grpSp>
          <p:nvGrpSpPr>
            <p:cNvPr id="115" name="Group 114">
              <a:extLst>
                <a:ext uri="{FF2B5EF4-FFF2-40B4-BE49-F238E27FC236}">
                  <a16:creationId xmlns:a16="http://schemas.microsoft.com/office/drawing/2014/main" id="{B15DB406-6F02-3642-8506-B725249623D6}"/>
                </a:ext>
              </a:extLst>
            </p:cNvPr>
            <p:cNvGrpSpPr/>
            <p:nvPr/>
          </p:nvGrpSpPr>
          <p:grpSpPr>
            <a:xfrm>
              <a:off x="2737774" y="2122440"/>
              <a:ext cx="1046934" cy="1421618"/>
              <a:chOff x="2379965" y="2122440"/>
              <a:chExt cx="1046934" cy="1421618"/>
            </a:xfrm>
          </p:grpSpPr>
          <p:cxnSp>
            <p:nvCxnSpPr>
              <p:cNvPr id="86" name="Straight Connector 85">
                <a:extLst>
                  <a:ext uri="{FF2B5EF4-FFF2-40B4-BE49-F238E27FC236}">
                    <a16:creationId xmlns:a16="http://schemas.microsoft.com/office/drawing/2014/main" id="{3B244FA5-276A-E148-AEE0-FDC8BB1888B2}"/>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175463-1DB0-154B-B83F-C8451D43E9BE}"/>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7D7756-157C-F343-B9E4-08E9C6B053B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02C3908-7923-564F-927B-590E0DDA37A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133FE6F-043D-414F-B6FA-539A44BAB02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AA8571-09E8-8144-8FDB-015EF791796F}"/>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99988A2-AD0F-D74F-A514-9BCF60D60BC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57C9713-F218-D342-9725-F2043D9982C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9E0A241-46DB-E54E-BFBA-100F1EF3969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FCCADD6-8A97-F145-A3EB-FD75CA44BB3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26082A9-4985-974F-9342-9AE6B04935D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02D311C-E116-A247-A486-7FBB6764214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A9815988-ED1B-0048-A5A5-925127256F8B}"/>
                </a:ext>
              </a:extLst>
            </p:cNvPr>
            <p:cNvGrpSpPr/>
            <p:nvPr/>
          </p:nvGrpSpPr>
          <p:grpSpPr>
            <a:xfrm>
              <a:off x="1708621" y="2127619"/>
              <a:ext cx="1046934" cy="1421618"/>
              <a:chOff x="2379965" y="2122440"/>
              <a:chExt cx="1046934" cy="1421618"/>
            </a:xfrm>
          </p:grpSpPr>
          <p:cxnSp>
            <p:nvCxnSpPr>
              <p:cNvPr id="117" name="Straight Connector 116">
                <a:extLst>
                  <a:ext uri="{FF2B5EF4-FFF2-40B4-BE49-F238E27FC236}">
                    <a16:creationId xmlns:a16="http://schemas.microsoft.com/office/drawing/2014/main" id="{2662EF96-7933-A74A-8969-66C8152D409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25EC12D-FBAE-4E42-88B3-62B5F863E06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2B5DFAF-DC82-AC46-9121-25017EAC9B43}"/>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28525DD-9852-0D4B-B7EA-12BFDE22256C}"/>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49510AD-796D-0040-ABD1-99B3F4889123}"/>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49FE5BC-B218-5449-9585-6D01E28D880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B1B6E4D-30B1-F24E-9A33-8913B1A5CEE0}"/>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DF55E1D-1D71-B44D-B74A-F48F4CF782C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A82AC6D-9D51-C643-B41B-3F7A76561AF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2AD02AA-7511-854D-BA69-346DD783BF26}"/>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7DC55A2-86DB-1A49-8437-084DD1AAF66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1E57881-D950-E24B-9F4F-53B4D221ED3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1E94063D-2F2C-A941-BBC5-FBA936F03F4D}"/>
                </a:ext>
              </a:extLst>
            </p:cNvPr>
            <p:cNvGrpSpPr/>
            <p:nvPr/>
          </p:nvGrpSpPr>
          <p:grpSpPr>
            <a:xfrm>
              <a:off x="655519" y="2149565"/>
              <a:ext cx="1046934" cy="1421618"/>
              <a:chOff x="2379965" y="2122440"/>
              <a:chExt cx="1046934" cy="1421618"/>
            </a:xfrm>
          </p:grpSpPr>
          <p:cxnSp>
            <p:nvCxnSpPr>
              <p:cNvPr id="130" name="Straight Connector 129">
                <a:extLst>
                  <a:ext uri="{FF2B5EF4-FFF2-40B4-BE49-F238E27FC236}">
                    <a16:creationId xmlns:a16="http://schemas.microsoft.com/office/drawing/2014/main" id="{94ADAADF-4CEF-A04D-A80F-02DED331CCC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D6B756E-A0CB-0745-9CC3-243F6FEBAAF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C14DCED-56E1-1A48-AE47-184B70C242A4}"/>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EE37E90-18C6-2B42-A481-826021148CA6}"/>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CA07B42-0135-8F44-AC23-7275512D667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69A7D8-C1C9-1F42-A93B-57C6B1EE9572}"/>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2A0E8A7-D55A-9842-81DC-278C5EC13487}"/>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038BEC-43A3-BC43-82A3-AE07FBE3711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912C749-42A0-4F4B-A86D-4CA651BC86F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13AF749-03F4-814A-9689-38346A15D6F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21350EA-13E3-7B4C-AE04-DB757771E3AA}"/>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22F1777-4838-E24D-91A0-69B21D825B02}"/>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3" name="Group 222">
            <a:extLst>
              <a:ext uri="{FF2B5EF4-FFF2-40B4-BE49-F238E27FC236}">
                <a16:creationId xmlns:a16="http://schemas.microsoft.com/office/drawing/2014/main" id="{3DF69C81-B7AF-1B4E-911B-3A6090754622}"/>
              </a:ext>
            </a:extLst>
          </p:cNvPr>
          <p:cNvGrpSpPr/>
          <p:nvPr/>
        </p:nvGrpSpPr>
        <p:grpSpPr>
          <a:xfrm>
            <a:off x="703118" y="3640678"/>
            <a:ext cx="2856307" cy="1233252"/>
            <a:chOff x="655519" y="2122440"/>
            <a:chExt cx="3129189" cy="1448743"/>
          </a:xfrm>
        </p:grpSpPr>
        <p:grpSp>
          <p:nvGrpSpPr>
            <p:cNvPr id="224" name="Group 223">
              <a:extLst>
                <a:ext uri="{FF2B5EF4-FFF2-40B4-BE49-F238E27FC236}">
                  <a16:creationId xmlns:a16="http://schemas.microsoft.com/office/drawing/2014/main" id="{F63135D7-346E-4745-A3CE-92F4DEFFB10A}"/>
                </a:ext>
              </a:extLst>
            </p:cNvPr>
            <p:cNvGrpSpPr/>
            <p:nvPr/>
          </p:nvGrpSpPr>
          <p:grpSpPr>
            <a:xfrm>
              <a:off x="2737774" y="2122440"/>
              <a:ext cx="1046934" cy="1421618"/>
              <a:chOff x="2379965" y="2122440"/>
              <a:chExt cx="1046934" cy="1421618"/>
            </a:xfrm>
          </p:grpSpPr>
          <p:cxnSp>
            <p:nvCxnSpPr>
              <p:cNvPr id="251" name="Straight Connector 250">
                <a:extLst>
                  <a:ext uri="{FF2B5EF4-FFF2-40B4-BE49-F238E27FC236}">
                    <a16:creationId xmlns:a16="http://schemas.microsoft.com/office/drawing/2014/main" id="{65959F65-CBE4-B24A-9791-6B237F6A54F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179ACC6-FFBD-4C42-A3B5-8E3D19352D2B}"/>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DEA6288-E4F6-ED4E-9114-E715A862A72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2903B6E-4559-5645-A8A9-6DC2E407389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176A567-E84D-3243-B88E-724192CE57C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1712B9A-1989-AC49-BFD9-BD47EB11E010}"/>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2A397DC-780E-6043-B4F8-ADAFC0FB1E44}"/>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82A37FA-4DDD-C046-A7C7-248D8A162CE6}"/>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295817-0BB0-2D45-96AC-272012E5B6C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99D28B6-1CFA-9240-AEE6-2DD8638179D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956BC0D3-98AE-264E-B9E1-D09CEB6A5F9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63C0230-DD66-5D48-BDB0-405B3BDB91E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2B7C1FE9-33AA-674D-90CF-1D7413E9D1CD}"/>
                </a:ext>
              </a:extLst>
            </p:cNvPr>
            <p:cNvGrpSpPr/>
            <p:nvPr/>
          </p:nvGrpSpPr>
          <p:grpSpPr>
            <a:xfrm>
              <a:off x="1708621" y="2127619"/>
              <a:ext cx="1046934" cy="1421618"/>
              <a:chOff x="2379965" y="2122440"/>
              <a:chExt cx="1046934" cy="1421618"/>
            </a:xfrm>
          </p:grpSpPr>
          <p:cxnSp>
            <p:nvCxnSpPr>
              <p:cNvPr id="239" name="Straight Connector 238">
                <a:extLst>
                  <a:ext uri="{FF2B5EF4-FFF2-40B4-BE49-F238E27FC236}">
                    <a16:creationId xmlns:a16="http://schemas.microsoft.com/office/drawing/2014/main" id="{4D84F73A-F8C2-1847-A988-95F3E7F5BAD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36CE861-E0BA-2D46-9862-65D14F09304A}"/>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79C3799-D23E-4642-87D0-0806681D32A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2BF522F-AA95-F54A-A9FA-428F9CCF0F0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0A1F6D7-125C-9546-AB44-2352E61A9DF2}"/>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950D660-0769-D640-8126-7FE9C5D87474}"/>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7A571F0-063F-C748-A4BA-9ECFAA103D8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549F09C-81CA-A543-A1EB-A819C439EA2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7F625FB-94CF-C444-9E0F-86001590CA5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0B910AB-4DB3-9F45-A1E7-408F754B1841}"/>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ECE5E6E-F305-6141-BA11-E2ED87947D91}"/>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8038B05-856B-5342-81B8-E3F424E7E8F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93FCDAD7-C2B6-064A-9141-E50A5423D4D0}"/>
                </a:ext>
              </a:extLst>
            </p:cNvPr>
            <p:cNvGrpSpPr/>
            <p:nvPr/>
          </p:nvGrpSpPr>
          <p:grpSpPr>
            <a:xfrm>
              <a:off x="655519" y="2149565"/>
              <a:ext cx="1046934" cy="1421618"/>
              <a:chOff x="2379965" y="2122440"/>
              <a:chExt cx="1046934" cy="1421618"/>
            </a:xfrm>
          </p:grpSpPr>
          <p:cxnSp>
            <p:nvCxnSpPr>
              <p:cNvPr id="227" name="Straight Connector 226">
                <a:extLst>
                  <a:ext uri="{FF2B5EF4-FFF2-40B4-BE49-F238E27FC236}">
                    <a16:creationId xmlns:a16="http://schemas.microsoft.com/office/drawing/2014/main" id="{38429141-9603-0F42-BD35-20E7EEBA6145}"/>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940730F-16A5-C44F-AE5A-24CEF7847943}"/>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06E326F-F1FD-0D43-8C40-27CE9D9BAE7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EBBF3C-D581-DA4C-9F59-FBE3CF97FF1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B11A676-A180-2043-9EDA-8B475BE931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7C35D78-C3EB-D14D-A95C-CDE97D7F4E5D}"/>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AF1A6BB-D132-AD41-BB87-9A6080A694D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9AE65F5-7120-134A-913C-4DB2189D33E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40F1FDA-47A2-F748-8F96-205ED2457FE3}"/>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E748EB-2424-1046-9B31-68AC21990FC3}"/>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038740F-F2CD-7C41-91ED-607A54B673B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67C973C-8365-414A-8083-E0D1EDBCC8B7}"/>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3" name="Group 262">
            <a:extLst>
              <a:ext uri="{FF2B5EF4-FFF2-40B4-BE49-F238E27FC236}">
                <a16:creationId xmlns:a16="http://schemas.microsoft.com/office/drawing/2014/main" id="{F14C11D8-9AA2-3E41-96DD-0E93039D9C4F}"/>
              </a:ext>
            </a:extLst>
          </p:cNvPr>
          <p:cNvGrpSpPr/>
          <p:nvPr/>
        </p:nvGrpSpPr>
        <p:grpSpPr>
          <a:xfrm>
            <a:off x="702566" y="4851338"/>
            <a:ext cx="2856307" cy="1233252"/>
            <a:chOff x="655519" y="2122440"/>
            <a:chExt cx="3129189" cy="1448743"/>
          </a:xfrm>
        </p:grpSpPr>
        <p:grpSp>
          <p:nvGrpSpPr>
            <p:cNvPr id="264" name="Group 263">
              <a:extLst>
                <a:ext uri="{FF2B5EF4-FFF2-40B4-BE49-F238E27FC236}">
                  <a16:creationId xmlns:a16="http://schemas.microsoft.com/office/drawing/2014/main" id="{32977546-1374-A049-89F8-A00DBCF1CE15}"/>
                </a:ext>
              </a:extLst>
            </p:cNvPr>
            <p:cNvGrpSpPr/>
            <p:nvPr/>
          </p:nvGrpSpPr>
          <p:grpSpPr>
            <a:xfrm>
              <a:off x="2737774" y="2122440"/>
              <a:ext cx="1046934" cy="1421618"/>
              <a:chOff x="2379965" y="2122440"/>
              <a:chExt cx="1046934" cy="1421618"/>
            </a:xfrm>
          </p:grpSpPr>
          <p:cxnSp>
            <p:nvCxnSpPr>
              <p:cNvPr id="291" name="Straight Connector 290">
                <a:extLst>
                  <a:ext uri="{FF2B5EF4-FFF2-40B4-BE49-F238E27FC236}">
                    <a16:creationId xmlns:a16="http://schemas.microsoft.com/office/drawing/2014/main" id="{52E68EB0-8637-3E40-88D8-F8C17C4E887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0E3DAA7D-4C85-7046-8241-EA867ADF74F4}"/>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694553DF-FCE0-0046-821A-031D0475ABDB}"/>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88124E1-4086-1D41-ABB0-C41F1770E473}"/>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0EB175C-CCDC-F04D-BC42-09AA0D6D2914}"/>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95BCE59-8262-784E-86A4-2CECAA56B477}"/>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CF4C0C4-E737-4947-8E70-E96647ACA5BA}"/>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3339FDF-9EFB-4042-B634-6B9BEB2DEAF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E4E1A62-5576-DF42-85FE-13FC73EE110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A218F20D-F09D-8846-8F75-F7899FEC432D}"/>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5847318-95C1-C04F-B955-0DFF69702C6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20F1314-B886-2849-9B17-8CC169ED3D58}"/>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940F80CE-922F-5541-9910-23AA08F58755}"/>
                </a:ext>
              </a:extLst>
            </p:cNvPr>
            <p:cNvGrpSpPr/>
            <p:nvPr/>
          </p:nvGrpSpPr>
          <p:grpSpPr>
            <a:xfrm>
              <a:off x="1708621" y="2127619"/>
              <a:ext cx="1046934" cy="1421618"/>
              <a:chOff x="2379965" y="2122440"/>
              <a:chExt cx="1046934" cy="1421618"/>
            </a:xfrm>
          </p:grpSpPr>
          <p:cxnSp>
            <p:nvCxnSpPr>
              <p:cNvPr id="279" name="Straight Connector 278">
                <a:extLst>
                  <a:ext uri="{FF2B5EF4-FFF2-40B4-BE49-F238E27FC236}">
                    <a16:creationId xmlns:a16="http://schemas.microsoft.com/office/drawing/2014/main" id="{B62298A5-9E45-0F48-870F-3E4658293C6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86E25492-2E47-534B-81AC-FD4A3D365B5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3A137C1-7EFB-AD46-ACAB-166B191E161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78B73A2-E0B9-4449-A767-BDCB480968B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EF5D680-5B1C-254A-A113-9B3A2750B45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400D8FE-7903-2040-83C4-2DA162D4227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7AFB3C5-9663-6D49-8E82-C21618CEE611}"/>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C7F28136-8BD8-F64D-86F6-F3E6627AA62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84D1AF5-8182-EE4A-BF08-0B77660DCCE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2D659A2-CF5B-C64E-91D1-D24CE58B1722}"/>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7BC2790-104C-D747-BCB9-61FA3387D4A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93B4675-19EE-B943-90C5-B0E4E2D4DFD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5206A22C-608B-384F-825A-D1EB0EA08FD3}"/>
                </a:ext>
              </a:extLst>
            </p:cNvPr>
            <p:cNvGrpSpPr/>
            <p:nvPr/>
          </p:nvGrpSpPr>
          <p:grpSpPr>
            <a:xfrm>
              <a:off x="655519" y="2149565"/>
              <a:ext cx="1046934" cy="1421618"/>
              <a:chOff x="2379965" y="2122440"/>
              <a:chExt cx="1046934" cy="1421618"/>
            </a:xfrm>
          </p:grpSpPr>
          <p:cxnSp>
            <p:nvCxnSpPr>
              <p:cNvPr id="267" name="Straight Connector 266">
                <a:extLst>
                  <a:ext uri="{FF2B5EF4-FFF2-40B4-BE49-F238E27FC236}">
                    <a16:creationId xmlns:a16="http://schemas.microsoft.com/office/drawing/2014/main" id="{8B5715EA-7D55-7D4F-A962-BDB255A0E2F8}"/>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9E6E045-540C-E245-9390-DBC6CB46FF7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CE1E2BB-7940-0044-B5D5-4FF31B5C405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B291604-77BC-3940-83EE-D2B6AAB99DF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EE0DE39-3B60-DF42-8372-EF40168186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511728C-B266-EB4E-9AEB-03AD069935C6}"/>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1A6CDC2-DD2F-564F-A842-38B41BE23A0F}"/>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7B59D3A-CD46-EA4C-96C5-991A44D7324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9BA9652-C839-484F-A929-1019A6EB1EF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AF84D6F-CF8D-FF4A-98B0-D3723028E3CC}"/>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50590D8-765F-E947-B3CC-7BA43063E21F}"/>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A61BB28-D1C0-6141-BC67-68D91B72C3DC}"/>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03" name="Rectangle 302">
            <a:extLst>
              <a:ext uri="{FF2B5EF4-FFF2-40B4-BE49-F238E27FC236}">
                <a16:creationId xmlns:a16="http://schemas.microsoft.com/office/drawing/2014/main" id="{05879408-ED8E-F34E-BAB2-6AB6B5D12BC2}"/>
              </a:ext>
            </a:extLst>
          </p:cNvPr>
          <p:cNvSpPr/>
          <p:nvPr/>
        </p:nvSpPr>
        <p:spPr>
          <a:xfrm>
            <a:off x="148912" y="2486696"/>
            <a:ext cx="317593" cy="29481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7B210AB-535E-0F49-B1E3-BEFF354ACC23}"/>
              </a:ext>
            </a:extLst>
          </p:cNvPr>
          <p:cNvGrpSpPr/>
          <p:nvPr/>
        </p:nvGrpSpPr>
        <p:grpSpPr>
          <a:xfrm>
            <a:off x="1419433" y="3461849"/>
            <a:ext cx="531893" cy="457200"/>
            <a:chOff x="1419433" y="3461849"/>
            <a:chExt cx="531893" cy="457200"/>
          </a:xfrm>
        </p:grpSpPr>
        <p:grpSp>
          <p:nvGrpSpPr>
            <p:cNvPr id="66" name="Group 65">
              <a:extLst>
                <a:ext uri="{FF2B5EF4-FFF2-40B4-BE49-F238E27FC236}">
                  <a16:creationId xmlns:a16="http://schemas.microsoft.com/office/drawing/2014/main" id="{481FF16E-557A-CC4A-9293-E749E54A70F6}"/>
                </a:ext>
              </a:extLst>
            </p:cNvPr>
            <p:cNvGrpSpPr/>
            <p:nvPr/>
          </p:nvGrpSpPr>
          <p:grpSpPr>
            <a:xfrm>
              <a:off x="1419433" y="3461849"/>
              <a:ext cx="457200" cy="457200"/>
              <a:chOff x="4842587" y="3211453"/>
              <a:chExt cx="457200" cy="457200"/>
            </a:xfrm>
          </p:grpSpPr>
          <p:sp>
            <p:nvSpPr>
              <p:cNvPr id="67" name="Oval 66">
                <a:extLst>
                  <a:ext uri="{FF2B5EF4-FFF2-40B4-BE49-F238E27FC236}">
                    <a16:creationId xmlns:a16="http://schemas.microsoft.com/office/drawing/2014/main" id="{F66313D0-C151-5B41-8985-C9CD026EFA2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349E7D51-6296-A14B-B270-1151ACC9879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69" name="TextBox 68">
              <a:extLst>
                <a:ext uri="{FF2B5EF4-FFF2-40B4-BE49-F238E27FC236}">
                  <a16:creationId xmlns:a16="http://schemas.microsoft.com/office/drawing/2014/main" id="{11544BA4-D5A6-824B-AA18-99A62BB5FC2F}"/>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cxnSp>
        <p:nvCxnSpPr>
          <p:cNvPr id="305" name="Straight Connector 304">
            <a:extLst>
              <a:ext uri="{FF2B5EF4-FFF2-40B4-BE49-F238E27FC236}">
                <a16:creationId xmlns:a16="http://schemas.microsoft.com/office/drawing/2014/main" id="{65A69D2D-A079-BD4C-8564-626FD5EB7D22}"/>
              </a:ext>
            </a:extLst>
          </p:cNvPr>
          <p:cNvCxnSpPr>
            <a:cxnSpLocks/>
            <a:stCxn id="303" idx="0"/>
          </p:cNvCxnSpPr>
          <p:nvPr/>
        </p:nvCxnSpPr>
        <p:spPr>
          <a:xfrm flipV="1">
            <a:off x="307709" y="1381232"/>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1047D203-E1B7-CA41-8E65-BA4746B842DA}"/>
              </a:ext>
            </a:extLst>
          </p:cNvPr>
          <p:cNvCxnSpPr>
            <a:cxnSpLocks/>
          </p:cNvCxnSpPr>
          <p:nvPr/>
        </p:nvCxnSpPr>
        <p:spPr>
          <a:xfrm flipV="1">
            <a:off x="307708" y="1381232"/>
            <a:ext cx="2833057" cy="7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0B3F3C6-E5E9-124C-9682-1375B1E825EA}"/>
              </a:ext>
            </a:extLst>
          </p:cNvPr>
          <p:cNvCxnSpPr/>
          <p:nvPr/>
        </p:nvCxnSpPr>
        <p:spPr>
          <a:xfrm flipV="1">
            <a:off x="8746350" y="1404067"/>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Rectangle 309">
            <a:extLst>
              <a:ext uri="{FF2B5EF4-FFF2-40B4-BE49-F238E27FC236}">
                <a16:creationId xmlns:a16="http://schemas.microsoft.com/office/drawing/2014/main" id="{ABD7C562-A1DD-DA42-8192-4FD47DBEC5D2}"/>
              </a:ext>
            </a:extLst>
          </p:cNvPr>
          <p:cNvSpPr/>
          <p:nvPr/>
        </p:nvSpPr>
        <p:spPr>
          <a:xfrm>
            <a:off x="3168678" y="1082498"/>
            <a:ext cx="2889296" cy="641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06FE08F1-D27D-B54B-8A20-6A9787D17CF6}"/>
              </a:ext>
            </a:extLst>
          </p:cNvPr>
          <p:cNvCxnSpPr>
            <a:cxnSpLocks/>
          </p:cNvCxnSpPr>
          <p:nvPr/>
        </p:nvCxnSpPr>
        <p:spPr>
          <a:xfrm flipV="1">
            <a:off x="6054964" y="1403062"/>
            <a:ext cx="2691386" cy="1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40B8E98-223E-5D44-8083-54BE8F189054}"/>
              </a:ext>
            </a:extLst>
          </p:cNvPr>
          <p:cNvSpPr txBox="1"/>
          <p:nvPr/>
        </p:nvSpPr>
        <p:spPr>
          <a:xfrm>
            <a:off x="3315963" y="1209818"/>
            <a:ext cx="262123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Device being powered</a:t>
            </a:r>
          </a:p>
        </p:txBody>
      </p:sp>
      <p:sp>
        <p:nvSpPr>
          <p:cNvPr id="316" name="TextBox 315">
            <a:extLst>
              <a:ext uri="{FF2B5EF4-FFF2-40B4-BE49-F238E27FC236}">
                <a16:creationId xmlns:a16="http://schemas.microsoft.com/office/drawing/2014/main" id="{8C3367DB-BD44-6D46-8CDB-156E688CB404}"/>
              </a:ext>
            </a:extLst>
          </p:cNvPr>
          <p:cNvSpPr txBox="1"/>
          <p:nvPr/>
        </p:nvSpPr>
        <p:spPr>
          <a:xfrm>
            <a:off x="6610442" y="465534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18" name="TextBox 317">
            <a:extLst>
              <a:ext uri="{FF2B5EF4-FFF2-40B4-BE49-F238E27FC236}">
                <a16:creationId xmlns:a16="http://schemas.microsoft.com/office/drawing/2014/main" id="{16A28E8C-DFDF-BE4B-BCC7-B04A9899ECD1}"/>
              </a:ext>
            </a:extLst>
          </p:cNvPr>
          <p:cNvSpPr txBox="1"/>
          <p:nvPr/>
        </p:nvSpPr>
        <p:spPr>
          <a:xfrm>
            <a:off x="7355332" y="3504271"/>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184" name="TextBox 183">
            <a:extLst>
              <a:ext uri="{FF2B5EF4-FFF2-40B4-BE49-F238E27FC236}">
                <a16:creationId xmlns:a16="http://schemas.microsoft.com/office/drawing/2014/main" id="{0273B99C-FD30-F34A-B2D7-8A29DCF31043}"/>
              </a:ext>
            </a:extLst>
          </p:cNvPr>
          <p:cNvSpPr txBox="1"/>
          <p:nvPr/>
        </p:nvSpPr>
        <p:spPr>
          <a:xfrm>
            <a:off x="6730775" y="5773938"/>
            <a:ext cx="1518364" cy="738664"/>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Anode</a:t>
            </a:r>
          </a:p>
          <a:p>
            <a:pPr algn="ctr"/>
            <a:r>
              <a:rPr lang="en-US" b="1" dirty="0">
                <a:latin typeface="Arial" panose="020B0604020202020204" pitchFamily="34" charset="0"/>
                <a:cs typeface="Arial" panose="020B0604020202020204" pitchFamily="34" charset="0"/>
              </a:rPr>
              <a:t>Graphite (C)</a:t>
            </a:r>
          </a:p>
        </p:txBody>
      </p:sp>
      <p:sp>
        <p:nvSpPr>
          <p:cNvPr id="3" name="Rectangle 2">
            <a:extLst>
              <a:ext uri="{FF2B5EF4-FFF2-40B4-BE49-F238E27FC236}">
                <a16:creationId xmlns:a16="http://schemas.microsoft.com/office/drawing/2014/main" id="{EDAB64AC-A15F-9343-B9DE-0BC2FE818F4B}"/>
              </a:ext>
            </a:extLst>
          </p:cNvPr>
          <p:cNvSpPr/>
          <p:nvPr/>
        </p:nvSpPr>
        <p:spPr>
          <a:xfrm>
            <a:off x="676579" y="5819623"/>
            <a:ext cx="3120590" cy="34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4C165FC6-BC13-1C4A-86AD-F905025B81C5}"/>
              </a:ext>
            </a:extLst>
          </p:cNvPr>
          <p:cNvSpPr txBox="1"/>
          <p:nvPr/>
        </p:nvSpPr>
        <p:spPr>
          <a:xfrm>
            <a:off x="453869" y="5807359"/>
            <a:ext cx="3619902" cy="1015663"/>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Cathode</a:t>
            </a:r>
          </a:p>
          <a:p>
            <a:pPr algn="ctr"/>
            <a:r>
              <a:rPr lang="en-US" b="1" dirty="0">
                <a:solidFill>
                  <a:srgbClr val="945200"/>
                </a:solidFill>
                <a:latin typeface="Arial" panose="020B0604020202020204" pitchFamily="34" charset="0"/>
                <a:cs typeface="Arial" panose="020B0604020202020204" pitchFamily="34" charset="0"/>
              </a:rPr>
              <a:t>Metal</a:t>
            </a:r>
            <a:r>
              <a:rPr lang="en-US" b="1" dirty="0">
                <a:latin typeface="Arial" panose="020B0604020202020204" pitchFamily="34" charset="0"/>
                <a:cs typeface="Arial" panose="020B0604020202020204" pitchFamily="34" charset="0"/>
              </a:rPr>
              <a:t> (Fe</a:t>
            </a:r>
            <a:r>
              <a:rPr lang="en-US" b="1" baseline="30000" dirty="0">
                <a:latin typeface="Arial" panose="020B0604020202020204" pitchFamily="34" charset="0"/>
                <a:cs typeface="Arial" panose="020B0604020202020204" pitchFamily="34" charset="0"/>
              </a:rPr>
              <a:t>2+/3+</a:t>
            </a:r>
            <a:r>
              <a:rPr lang="en-US" b="1" dirty="0">
                <a:latin typeface="Arial" panose="020B0604020202020204" pitchFamily="34" charset="0"/>
                <a:cs typeface="Arial" panose="020B0604020202020204" pitchFamily="34" charset="0"/>
              </a:rPr>
              <a:t>, Co</a:t>
            </a:r>
            <a:r>
              <a:rPr lang="en-US" b="1" baseline="30000" dirty="0">
                <a:latin typeface="Arial" panose="020B0604020202020204" pitchFamily="34" charset="0"/>
                <a:cs typeface="Arial" panose="020B0604020202020204" pitchFamily="34" charset="0"/>
              </a:rPr>
              <a:t> 3+/4+</a:t>
            </a:r>
            <a:r>
              <a:rPr lang="en-US" b="1" dirty="0">
                <a:latin typeface="Arial" panose="020B0604020202020204" pitchFamily="34" charset="0"/>
                <a:cs typeface="Arial" panose="020B0604020202020204" pitchFamily="34" charset="0"/>
              </a:rPr>
              <a:t>, Mn</a:t>
            </a:r>
            <a:r>
              <a:rPr lang="en-US" b="1" baseline="30000" dirty="0">
                <a:latin typeface="Arial" panose="020B0604020202020204" pitchFamily="34" charset="0"/>
                <a:cs typeface="Arial" panose="020B0604020202020204" pitchFamily="34" charset="0"/>
              </a:rPr>
              <a:t>3+/4+</a:t>
            </a:r>
            <a:r>
              <a:rPr lang="en-US" b="1" dirty="0">
                <a:latin typeface="Arial" panose="020B0604020202020204" pitchFamily="34" charset="0"/>
                <a:cs typeface="Arial" panose="020B0604020202020204" pitchFamily="34" charset="0"/>
              </a:rPr>
              <a:t>)</a:t>
            </a:r>
          </a:p>
          <a:p>
            <a:pPr algn="ctr"/>
            <a:r>
              <a:rPr lang="en-US" b="1" dirty="0">
                <a:solidFill>
                  <a:srgbClr val="FF0000"/>
                </a:solidFill>
                <a:latin typeface="Arial" panose="020B0604020202020204" pitchFamily="34" charset="0"/>
                <a:cs typeface="Arial" panose="020B0604020202020204" pitchFamily="34" charset="0"/>
              </a:rPr>
              <a:t>oxide</a:t>
            </a:r>
            <a:r>
              <a:rPr lang="en-US" b="1" dirty="0">
                <a:latin typeface="Arial" panose="020B0604020202020204" pitchFamily="34" charset="0"/>
                <a:cs typeface="Arial" panose="020B0604020202020204" pitchFamily="34" charset="0"/>
              </a:rPr>
              <a:t> (O</a:t>
            </a:r>
            <a:r>
              <a:rPr lang="en-US" b="1" baseline="30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or phosphate (PO</a:t>
            </a:r>
            <a:r>
              <a:rPr lang="en-US" b="1" baseline="-25000" dirty="0">
                <a:latin typeface="Arial" panose="020B0604020202020204" pitchFamily="34" charset="0"/>
                <a:cs typeface="Arial" panose="020B0604020202020204" pitchFamily="34" charset="0"/>
              </a:rPr>
              <a:t>4</a:t>
            </a:r>
            <a:r>
              <a:rPr lang="en-US"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a:t>
            </a:r>
          </a:p>
        </p:txBody>
      </p:sp>
      <p:sp>
        <p:nvSpPr>
          <p:cNvPr id="188" name="Rectangle 187">
            <a:extLst>
              <a:ext uri="{FF2B5EF4-FFF2-40B4-BE49-F238E27FC236}">
                <a16:creationId xmlns:a16="http://schemas.microsoft.com/office/drawing/2014/main" id="{D95CB2EB-AD8A-344D-B1C2-8465F21E8358}"/>
              </a:ext>
            </a:extLst>
          </p:cNvPr>
          <p:cNvSpPr/>
          <p:nvPr/>
        </p:nvSpPr>
        <p:spPr>
          <a:xfrm>
            <a:off x="4654330" y="2297477"/>
            <a:ext cx="330778" cy="3503150"/>
          </a:xfrm>
          <a:prstGeom prst="rect">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6FB6E13F-181F-574F-BF15-CCB32E163C86}"/>
              </a:ext>
            </a:extLst>
          </p:cNvPr>
          <p:cNvSpPr txBox="1"/>
          <p:nvPr/>
        </p:nvSpPr>
        <p:spPr>
          <a:xfrm>
            <a:off x="4240632" y="5800627"/>
            <a:ext cx="1261884"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Porous</a:t>
            </a:r>
          </a:p>
          <a:p>
            <a:pPr algn="ctr"/>
            <a:r>
              <a:rPr lang="en-US" b="1" dirty="0">
                <a:latin typeface="Arial" panose="020B0604020202020204" pitchFamily="34" charset="0"/>
                <a:cs typeface="Arial" panose="020B0604020202020204" pitchFamily="34" charset="0"/>
              </a:rPr>
              <a:t>Separator</a:t>
            </a:r>
          </a:p>
        </p:txBody>
      </p:sp>
      <p:sp>
        <p:nvSpPr>
          <p:cNvPr id="191" name="TextBox 190">
            <a:extLst>
              <a:ext uri="{FF2B5EF4-FFF2-40B4-BE49-F238E27FC236}">
                <a16:creationId xmlns:a16="http://schemas.microsoft.com/office/drawing/2014/main" id="{FD134A6D-702F-0E48-8032-C1A5D1214932}"/>
              </a:ext>
            </a:extLst>
          </p:cNvPr>
          <p:cNvSpPr txBox="1"/>
          <p:nvPr/>
        </p:nvSpPr>
        <p:spPr>
          <a:xfrm rot="16200000">
            <a:off x="-601469" y="3909954"/>
            <a:ext cx="178767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Aluminum Foil</a:t>
            </a:r>
          </a:p>
        </p:txBody>
      </p:sp>
      <p:sp>
        <p:nvSpPr>
          <p:cNvPr id="192" name="TextBox 191">
            <a:extLst>
              <a:ext uri="{FF2B5EF4-FFF2-40B4-BE49-F238E27FC236}">
                <a16:creationId xmlns:a16="http://schemas.microsoft.com/office/drawing/2014/main" id="{FEF1B853-D60E-E64C-8190-E6E96D6DCEAD}"/>
              </a:ext>
            </a:extLst>
          </p:cNvPr>
          <p:cNvSpPr txBox="1"/>
          <p:nvPr/>
        </p:nvSpPr>
        <p:spPr>
          <a:xfrm rot="5400000">
            <a:off x="8054886" y="3986804"/>
            <a:ext cx="1467068"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Copper Foil</a:t>
            </a:r>
          </a:p>
        </p:txBody>
      </p:sp>
      <p:grpSp>
        <p:nvGrpSpPr>
          <p:cNvPr id="195" name="Group 194">
            <a:extLst>
              <a:ext uri="{FF2B5EF4-FFF2-40B4-BE49-F238E27FC236}">
                <a16:creationId xmlns:a16="http://schemas.microsoft.com/office/drawing/2014/main" id="{5E9F0C5B-865B-BD4A-BE50-125D0BC5CEEB}"/>
              </a:ext>
            </a:extLst>
          </p:cNvPr>
          <p:cNvGrpSpPr/>
          <p:nvPr/>
        </p:nvGrpSpPr>
        <p:grpSpPr>
          <a:xfrm>
            <a:off x="926322" y="4656171"/>
            <a:ext cx="587713" cy="457200"/>
            <a:chOff x="4815566" y="3211453"/>
            <a:chExt cx="587713" cy="457200"/>
          </a:xfrm>
        </p:grpSpPr>
        <p:sp>
          <p:nvSpPr>
            <p:cNvPr id="196" name="Oval 195">
              <a:extLst>
                <a:ext uri="{FF2B5EF4-FFF2-40B4-BE49-F238E27FC236}">
                  <a16:creationId xmlns:a16="http://schemas.microsoft.com/office/drawing/2014/main" id="{7B768273-DCA3-904B-B302-F0E63ABDC12E}"/>
                </a:ext>
              </a:extLst>
            </p:cNvPr>
            <p:cNvSpPr/>
            <p:nvPr/>
          </p:nvSpPr>
          <p:spPr>
            <a:xfrm>
              <a:off x="4842587" y="3211453"/>
              <a:ext cx="457200" cy="457200"/>
            </a:xfrm>
            <a:prstGeom prst="ellipse">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7" name="TextBox 196">
              <a:extLst>
                <a:ext uri="{FF2B5EF4-FFF2-40B4-BE49-F238E27FC236}">
                  <a16:creationId xmlns:a16="http://schemas.microsoft.com/office/drawing/2014/main" id="{FD60FF8C-FE44-644F-A190-1C8B3D105B06}"/>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t>
              </a:r>
              <a:r>
                <a:rPr lang="en-US" baseline="30000" dirty="0">
                  <a:solidFill>
                    <a:schemeClr val="bg1"/>
                  </a:solidFill>
                  <a:latin typeface="Arial" panose="020B0604020202020204" pitchFamily="34" charset="0"/>
                  <a:cs typeface="Arial" panose="020B0604020202020204" pitchFamily="34" charset="0"/>
                </a:rPr>
                <a:t>n+</a:t>
              </a:r>
              <a:endParaRPr lang="en-US" dirty="0">
                <a:solidFill>
                  <a:schemeClr val="bg1"/>
                </a:solidFill>
                <a:latin typeface="Arial" panose="020B0604020202020204" pitchFamily="34" charset="0"/>
                <a:cs typeface="Arial" panose="020B0604020202020204" pitchFamily="34" charset="0"/>
              </a:endParaRPr>
            </a:p>
          </p:txBody>
        </p:sp>
      </p:grpSp>
      <p:grpSp>
        <p:nvGrpSpPr>
          <p:cNvPr id="198" name="Group 197">
            <a:extLst>
              <a:ext uri="{FF2B5EF4-FFF2-40B4-BE49-F238E27FC236}">
                <a16:creationId xmlns:a16="http://schemas.microsoft.com/office/drawing/2014/main" id="{E9ED1A8F-C3C1-5249-AE60-DF1410B7EBBF}"/>
              </a:ext>
            </a:extLst>
          </p:cNvPr>
          <p:cNvGrpSpPr/>
          <p:nvPr/>
        </p:nvGrpSpPr>
        <p:grpSpPr>
          <a:xfrm>
            <a:off x="446430" y="4285974"/>
            <a:ext cx="587713" cy="457200"/>
            <a:chOff x="4815566" y="3211453"/>
            <a:chExt cx="587713" cy="457200"/>
          </a:xfrm>
          <a:solidFill>
            <a:srgbClr val="FF0000"/>
          </a:solidFill>
        </p:grpSpPr>
        <p:sp>
          <p:nvSpPr>
            <p:cNvPr id="199" name="Oval 198">
              <a:extLst>
                <a:ext uri="{FF2B5EF4-FFF2-40B4-BE49-F238E27FC236}">
                  <a16:creationId xmlns:a16="http://schemas.microsoft.com/office/drawing/2014/main" id="{EDB7B17C-C5FB-774E-B2B0-65990A1226A3}"/>
                </a:ext>
              </a:extLst>
            </p:cNvPr>
            <p:cNvSpPr/>
            <p:nvPr/>
          </p:nvSpPr>
          <p:spPr>
            <a:xfrm>
              <a:off x="4842587" y="3211453"/>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0" name="TextBox 199">
              <a:extLst>
                <a:ext uri="{FF2B5EF4-FFF2-40B4-BE49-F238E27FC236}">
                  <a16:creationId xmlns:a16="http://schemas.microsoft.com/office/drawing/2014/main" id="{6B8AB805-B257-0242-82DE-8A5E3C2B2300}"/>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a:t>
              </a:r>
              <a:r>
                <a:rPr lang="en-US" baseline="30000" dirty="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grpSp>
      <p:sp>
        <p:nvSpPr>
          <p:cNvPr id="201" name="TextBox 200">
            <a:extLst>
              <a:ext uri="{FF2B5EF4-FFF2-40B4-BE49-F238E27FC236}">
                <a16:creationId xmlns:a16="http://schemas.microsoft.com/office/drawing/2014/main" id="{D399A062-2E9D-C24E-9CF9-D754E461C495}"/>
              </a:ext>
            </a:extLst>
          </p:cNvPr>
          <p:cNvSpPr txBox="1"/>
          <p:nvPr/>
        </p:nvSpPr>
        <p:spPr>
          <a:xfrm>
            <a:off x="7326346" y="4626169"/>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202" name="Group 201">
            <a:extLst>
              <a:ext uri="{FF2B5EF4-FFF2-40B4-BE49-F238E27FC236}">
                <a16:creationId xmlns:a16="http://schemas.microsoft.com/office/drawing/2014/main" id="{415897A1-DEED-274A-AF75-A38743382A79}"/>
              </a:ext>
            </a:extLst>
          </p:cNvPr>
          <p:cNvGrpSpPr/>
          <p:nvPr/>
        </p:nvGrpSpPr>
        <p:grpSpPr>
          <a:xfrm>
            <a:off x="3942674" y="2513087"/>
            <a:ext cx="531893" cy="457200"/>
            <a:chOff x="1419433" y="3461849"/>
            <a:chExt cx="531893" cy="457200"/>
          </a:xfrm>
        </p:grpSpPr>
        <p:grpSp>
          <p:nvGrpSpPr>
            <p:cNvPr id="203" name="Group 202">
              <a:extLst>
                <a:ext uri="{FF2B5EF4-FFF2-40B4-BE49-F238E27FC236}">
                  <a16:creationId xmlns:a16="http://schemas.microsoft.com/office/drawing/2014/main" id="{60AF2D60-7889-D84A-956E-37F7C72599ED}"/>
                </a:ext>
              </a:extLst>
            </p:cNvPr>
            <p:cNvGrpSpPr/>
            <p:nvPr/>
          </p:nvGrpSpPr>
          <p:grpSpPr>
            <a:xfrm>
              <a:off x="1419433" y="3461849"/>
              <a:ext cx="457200" cy="457200"/>
              <a:chOff x="4842587" y="3211453"/>
              <a:chExt cx="457200" cy="457200"/>
            </a:xfrm>
          </p:grpSpPr>
          <p:sp>
            <p:nvSpPr>
              <p:cNvPr id="205" name="Oval 204">
                <a:extLst>
                  <a:ext uri="{FF2B5EF4-FFF2-40B4-BE49-F238E27FC236}">
                    <a16:creationId xmlns:a16="http://schemas.microsoft.com/office/drawing/2014/main" id="{EFEFF066-7A3B-4A41-8615-9E84866AD263}"/>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00205FB2-03DF-B14E-9B14-D09C0060E932}"/>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4" name="TextBox 203">
              <a:extLst>
                <a:ext uri="{FF2B5EF4-FFF2-40B4-BE49-F238E27FC236}">
                  <a16:creationId xmlns:a16="http://schemas.microsoft.com/office/drawing/2014/main" id="{557C13DA-5C19-E34F-8CEB-6038FB9A1535}"/>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07" name="Group 206">
            <a:extLst>
              <a:ext uri="{FF2B5EF4-FFF2-40B4-BE49-F238E27FC236}">
                <a16:creationId xmlns:a16="http://schemas.microsoft.com/office/drawing/2014/main" id="{7F37777E-3699-E84B-917B-3A1D022D08D0}"/>
              </a:ext>
            </a:extLst>
          </p:cNvPr>
          <p:cNvGrpSpPr/>
          <p:nvPr/>
        </p:nvGrpSpPr>
        <p:grpSpPr>
          <a:xfrm>
            <a:off x="5360482" y="5258689"/>
            <a:ext cx="531893" cy="457200"/>
            <a:chOff x="1419433" y="3461849"/>
            <a:chExt cx="531893" cy="457200"/>
          </a:xfrm>
        </p:grpSpPr>
        <p:grpSp>
          <p:nvGrpSpPr>
            <p:cNvPr id="208" name="Group 207">
              <a:extLst>
                <a:ext uri="{FF2B5EF4-FFF2-40B4-BE49-F238E27FC236}">
                  <a16:creationId xmlns:a16="http://schemas.microsoft.com/office/drawing/2014/main" id="{0E4AEF45-3EE2-1240-A08F-F8919360BD78}"/>
                </a:ext>
              </a:extLst>
            </p:cNvPr>
            <p:cNvGrpSpPr/>
            <p:nvPr/>
          </p:nvGrpSpPr>
          <p:grpSpPr>
            <a:xfrm>
              <a:off x="1419433" y="3461849"/>
              <a:ext cx="457200" cy="457200"/>
              <a:chOff x="4842587" y="3211453"/>
              <a:chExt cx="457200" cy="457200"/>
            </a:xfrm>
          </p:grpSpPr>
          <p:sp>
            <p:nvSpPr>
              <p:cNvPr id="210" name="Oval 209">
                <a:extLst>
                  <a:ext uri="{FF2B5EF4-FFF2-40B4-BE49-F238E27FC236}">
                    <a16:creationId xmlns:a16="http://schemas.microsoft.com/office/drawing/2014/main" id="{88BB2D45-C2AA-2249-9A81-9DCDFB0D6A65}"/>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206FC576-05A7-8B44-A536-E44543990F3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9" name="TextBox 208">
              <a:extLst>
                <a:ext uri="{FF2B5EF4-FFF2-40B4-BE49-F238E27FC236}">
                  <a16:creationId xmlns:a16="http://schemas.microsoft.com/office/drawing/2014/main" id="{9F3EF10A-2E56-8444-9B8E-8428DC7708CD}"/>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12" name="Group 211">
            <a:extLst>
              <a:ext uri="{FF2B5EF4-FFF2-40B4-BE49-F238E27FC236}">
                <a16:creationId xmlns:a16="http://schemas.microsoft.com/office/drawing/2014/main" id="{1AAB2929-B876-9149-B48C-BD77B6459D4F}"/>
              </a:ext>
            </a:extLst>
          </p:cNvPr>
          <p:cNvGrpSpPr/>
          <p:nvPr/>
        </p:nvGrpSpPr>
        <p:grpSpPr>
          <a:xfrm>
            <a:off x="3653812" y="5003628"/>
            <a:ext cx="531893" cy="457200"/>
            <a:chOff x="1419433" y="3461849"/>
            <a:chExt cx="531893" cy="457200"/>
          </a:xfrm>
        </p:grpSpPr>
        <p:grpSp>
          <p:nvGrpSpPr>
            <p:cNvPr id="213" name="Group 212">
              <a:extLst>
                <a:ext uri="{FF2B5EF4-FFF2-40B4-BE49-F238E27FC236}">
                  <a16:creationId xmlns:a16="http://schemas.microsoft.com/office/drawing/2014/main" id="{B2F3280D-421A-9C44-81E1-FCD759CACEA2}"/>
                </a:ext>
              </a:extLst>
            </p:cNvPr>
            <p:cNvGrpSpPr/>
            <p:nvPr/>
          </p:nvGrpSpPr>
          <p:grpSpPr>
            <a:xfrm>
              <a:off x="1419433" y="3461849"/>
              <a:ext cx="457200" cy="457200"/>
              <a:chOff x="4842587" y="3211453"/>
              <a:chExt cx="457200" cy="457200"/>
            </a:xfrm>
          </p:grpSpPr>
          <p:sp>
            <p:nvSpPr>
              <p:cNvPr id="215" name="Oval 214">
                <a:extLst>
                  <a:ext uri="{FF2B5EF4-FFF2-40B4-BE49-F238E27FC236}">
                    <a16:creationId xmlns:a16="http://schemas.microsoft.com/office/drawing/2014/main" id="{B1446858-4DCB-2848-B3D8-0D1A9890B047}"/>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810CEE45-5D4B-3243-9E7C-C9B91A9D9F0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14" name="TextBox 213">
              <a:extLst>
                <a:ext uri="{FF2B5EF4-FFF2-40B4-BE49-F238E27FC236}">
                  <a16:creationId xmlns:a16="http://schemas.microsoft.com/office/drawing/2014/main" id="{FA12366F-9D1D-5D46-BAE8-9DCF6371B33E}"/>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sp>
        <p:nvSpPr>
          <p:cNvPr id="217" name="TextBox 216">
            <a:extLst>
              <a:ext uri="{FF2B5EF4-FFF2-40B4-BE49-F238E27FC236}">
                <a16:creationId xmlns:a16="http://schemas.microsoft.com/office/drawing/2014/main" id="{227D3141-B7D8-BA42-A382-BF69949B218D}"/>
              </a:ext>
            </a:extLst>
          </p:cNvPr>
          <p:cNvSpPr txBox="1"/>
          <p:nvPr/>
        </p:nvSpPr>
        <p:spPr>
          <a:xfrm>
            <a:off x="8562593" y="2904516"/>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218" name="TextBox 217">
            <a:extLst>
              <a:ext uri="{FF2B5EF4-FFF2-40B4-BE49-F238E27FC236}">
                <a16:creationId xmlns:a16="http://schemas.microsoft.com/office/drawing/2014/main" id="{3D00E7ED-5B5F-B64B-BB36-09E1CD642995}"/>
              </a:ext>
            </a:extLst>
          </p:cNvPr>
          <p:cNvSpPr txBox="1"/>
          <p:nvPr/>
        </p:nvSpPr>
        <p:spPr>
          <a:xfrm>
            <a:off x="8560235" y="4685345"/>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220" name="TextBox 219">
            <a:extLst>
              <a:ext uri="{FF2B5EF4-FFF2-40B4-BE49-F238E27FC236}">
                <a16:creationId xmlns:a16="http://schemas.microsoft.com/office/drawing/2014/main" id="{34049952-0042-A049-8B91-296DCCC1365D}"/>
              </a:ext>
            </a:extLst>
          </p:cNvPr>
          <p:cNvSpPr txBox="1"/>
          <p:nvPr/>
        </p:nvSpPr>
        <p:spPr>
          <a:xfrm>
            <a:off x="8552167" y="4688711"/>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221" name="TextBox 220">
            <a:extLst>
              <a:ext uri="{FF2B5EF4-FFF2-40B4-BE49-F238E27FC236}">
                <a16:creationId xmlns:a16="http://schemas.microsoft.com/office/drawing/2014/main" id="{698F8A0A-726C-8E41-A0C0-21060D05B5D7}"/>
              </a:ext>
            </a:extLst>
          </p:cNvPr>
          <p:cNvSpPr txBox="1"/>
          <p:nvPr/>
        </p:nvSpPr>
        <p:spPr>
          <a:xfrm>
            <a:off x="3868480" y="4015794"/>
            <a:ext cx="1832554" cy="369332"/>
          </a:xfrm>
          <a:prstGeom prst="rect">
            <a:avLst/>
          </a:prstGeom>
          <a:noFill/>
        </p:spPr>
        <p:txBody>
          <a:bodyPr wrap="none" rtlCol="0">
            <a:spAutoFit/>
          </a:bodyPr>
          <a:lstStyle/>
          <a:p>
            <a:pPr algn="ctr"/>
            <a:r>
              <a:rPr lang="en-US" b="1" dirty="0">
                <a:solidFill>
                  <a:srgbClr val="FF0000"/>
                </a:solidFill>
                <a:latin typeface="Arial" panose="020B0604020202020204" pitchFamily="34" charset="0"/>
                <a:cs typeface="Arial" panose="020B0604020202020204" pitchFamily="34" charset="0"/>
              </a:rPr>
              <a:t>Battery “Dead”</a:t>
            </a:r>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43F23C4E-35CF-2342-9249-EBC3F9E3B335}"/>
                  </a:ext>
                </a:extLst>
              </p:cNvPr>
              <p:cNvSpPr txBox="1"/>
              <p:nvPr/>
            </p:nvSpPr>
            <p:spPr>
              <a:xfrm>
                <a:off x="1082048" y="1792733"/>
                <a:ext cx="740541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Li (s) + C (s) </a:t>
                </a:r>
                <a14:m>
                  <m:oMath xmlns:m="http://schemas.openxmlformats.org/officeDocument/2006/math">
                    <m:r>
                      <a:rPr lang="en-US" sz="2000" b="1" i="1">
                        <a:latin typeface="Cambria Math" panose="02040503050406030204" pitchFamily="18" charset="0"/>
                        <a:ea typeface="Cambria Math" panose="02040503050406030204" pitchFamily="18" charset="0"/>
                        <a:cs typeface="Arial" panose="020B0604020202020204" pitchFamily="34" charset="0"/>
                      </a:rPr>
                      <m:t>→ </m:t>
                    </m:r>
                  </m:oMath>
                </a14:m>
                <a:r>
                  <a:rPr lang="en-US" sz="2000" b="1" dirty="0">
                    <a:latin typeface="Arial" panose="020B0604020202020204" pitchFamily="34" charset="0"/>
                    <a:cs typeface="Arial" panose="020B0604020202020204" pitchFamily="34" charset="0"/>
                  </a:rPr>
                  <a:t>Li</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 MO</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 e</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a:t>
                </a:r>
                <a:r>
                  <a:rPr lang="en-US" sz="2000" b="1" baseline="30000" dirty="0" err="1">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 = + 3.1 V</a:t>
                </a:r>
                <a:r>
                  <a:rPr lang="en-US" sz="2000" dirty="0">
                    <a:latin typeface="Arial" panose="020B0604020202020204" pitchFamily="34" charset="0"/>
                    <a:cs typeface="Arial" panose="020B0604020202020204" pitchFamily="34" charset="0"/>
                  </a:rPr>
                  <a:t> </a:t>
                </a:r>
              </a:p>
            </p:txBody>
          </p:sp>
        </mc:Choice>
        <mc:Fallback xmlns="">
          <p:sp>
            <p:nvSpPr>
              <p:cNvPr id="219" name="TextBox 218">
                <a:extLst>
                  <a:ext uri="{FF2B5EF4-FFF2-40B4-BE49-F238E27FC236}">
                    <a16:creationId xmlns:a16="http://schemas.microsoft.com/office/drawing/2014/main" id="{43F23C4E-35CF-2342-9249-EBC3F9E3B335}"/>
                  </a:ext>
                </a:extLst>
              </p:cNvPr>
              <p:cNvSpPr txBox="1">
                <a:spLocks noRot="1" noChangeAspect="1" noMove="1" noResize="1" noEditPoints="1" noAdjustHandles="1" noChangeArrowheads="1" noChangeShapeType="1" noTextEdit="1"/>
              </p:cNvSpPr>
              <p:nvPr/>
            </p:nvSpPr>
            <p:spPr>
              <a:xfrm>
                <a:off x="1082048" y="1792733"/>
                <a:ext cx="7405418" cy="400110"/>
              </a:xfrm>
              <a:prstGeom prst="rect">
                <a:avLst/>
              </a:prstGeom>
              <a:blipFill>
                <a:blip r:embed="rId3"/>
                <a:stretch>
                  <a:fillRect t="-6061" b="-21212"/>
                </a:stretch>
              </a:blipFill>
            </p:spPr>
            <p:txBody>
              <a:bodyPr/>
              <a:lstStyle/>
              <a:p>
                <a:r>
                  <a:rPr lang="en-US">
                    <a:noFill/>
                  </a:rPr>
                  <a:t> </a:t>
                </a:r>
              </a:p>
            </p:txBody>
          </p:sp>
        </mc:Fallback>
      </mc:AlternateContent>
    </p:spTree>
    <p:extLst>
      <p:ext uri="{BB962C8B-B14F-4D97-AF65-F5344CB8AC3E}">
        <p14:creationId xmlns:p14="http://schemas.microsoft.com/office/powerpoint/2010/main" val="12661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2.77778E-7 -3.7037E-6 L -0.51476 -0.01088 " pathEditMode="relative" rAng="0" ptsTypes="AA">
                                      <p:cBhvr>
                                        <p:cTn id="10" dur="3000" fill="hold"/>
                                        <p:tgtEl>
                                          <p:spTgt spid="62"/>
                                        </p:tgtEl>
                                        <p:attrNameLst>
                                          <p:attrName>ppt_x</p:attrName>
                                          <p:attrName>ppt_y</p:attrName>
                                        </p:attrNameLst>
                                      </p:cBhvr>
                                      <p:rCtr x="-25747" y="-556"/>
                                    </p:animMotion>
                                  </p:childTnLst>
                                </p:cTn>
                              </p:par>
                              <p:par>
                                <p:cTn id="11" presetID="0" presetClass="path" presetSubtype="0" accel="50000" decel="50000" fill="hold" grpId="1" nodeType="withEffect">
                                  <p:stCondLst>
                                    <p:cond delay="0"/>
                                  </p:stCondLst>
                                  <p:childTnLst>
                                    <p:animMotion origin="layout" path="M 1.11111E-6 -3.33333E-6 L -0.51476 -0.00717 " pathEditMode="relative" rAng="0" ptsTypes="AA">
                                      <p:cBhvr>
                                        <p:cTn id="12" dur="3000" fill="hold"/>
                                        <p:tgtEl>
                                          <p:spTgt spid="318"/>
                                        </p:tgtEl>
                                        <p:attrNameLst>
                                          <p:attrName>ppt_x</p:attrName>
                                          <p:attrName>ppt_y</p:attrName>
                                        </p:attrNameLst>
                                      </p:cBhvr>
                                      <p:rCtr x="-25747" y="-370"/>
                                    </p:animMotion>
                                  </p:childTnLst>
                                </p:cTn>
                              </p:par>
                              <p:par>
                                <p:cTn id="13" presetID="0" presetClass="path" presetSubtype="0" accel="50000" decel="50000" fill="hold" grpId="1" nodeType="withEffect">
                                  <p:stCondLst>
                                    <p:cond delay="0"/>
                                  </p:stCondLst>
                                  <p:childTnLst>
                                    <p:animMotion origin="layout" path="M 2.77778E-6 -2.22222E-6 L 2.77778E-6 0.00023 C -0.00087 -0.02523 -0.00087 -0.05046 -0.00157 -0.07546 C -0.00174 -0.0787 -0.00278 -0.08194 -0.00278 -0.08495 C -0.00278 -0.10463 -0.00209 -0.12384 -0.00157 -0.14352 C -0.00209 -0.15694 -0.00226 -0.17014 -0.00278 -0.18356 C -0.00295 -0.18796 -0.004 -0.19166 -0.004 -0.19606 C -0.004 -0.20509 -0.0033 -0.21435 -0.00278 -0.22384 C -0.00209 -0.23703 -0.00261 -0.23403 2.77778E-6 -0.24213 C -0.00174 -0.24722 -0.00157 -0.24514 -0.00157 -0.24861 L -0.00157 -0.24815 C -0.00712 -0.24791 -0.01268 -0.24768 -0.01806 -0.24676 C -0.02639 -0.24537 -0.02743 -0.24467 -0.03334 -0.24213 C -0.03993 -0.24259 -0.04653 -0.24305 -0.0533 -0.24398 C -0.05886 -0.24444 -0.06684 -0.24768 -0.07205 -0.24861 L -0.08264 -0.25 L -0.12622 -0.24861 C -0.12969 -0.24815 -0.13299 -0.24676 -0.13663 -0.24676 C -0.16354 -0.24676 -0.19045 -0.24791 -0.21754 -0.24861 C -0.22396 -0.24907 -0.23004 -0.25 -0.23629 -0.25 C -0.24532 -0.25 -0.25434 -0.2493 -0.26337 -0.24861 C -0.26493 -0.24815 -0.26632 -0.24699 -0.26806 -0.24676 C -0.27361 -0.24629 -0.27917 -0.24606 -0.28438 -0.24514 C -0.28837 -0.24491 -0.29236 -0.24444 -0.29636 -0.24398 L -0.34202 -0.24514 C -0.35191 -0.24583 -0.36146 -0.24676 -0.37153 -0.24676 C -0.39028 -0.24676 -0.40903 -0.24606 -0.42778 -0.24514 C -0.42969 -0.24467 -0.4316 -0.24398 -0.43351 -0.24398 C -0.46511 -0.24143 -0.46146 -0.2419 -0.48889 -0.24398 C -0.4915 -0.24444 -0.49427 -0.24467 -0.49705 -0.24514 C -0.49896 -0.24583 -0.50087 -0.24653 -0.50295 -0.24676 C -0.50521 -0.24745 -0.50764 -0.24791 -0.50972 -0.24861 C -0.55816 -0.24328 -0.50452 -0.24861 -0.62032 -0.24861 C -0.62535 -0.24861 -0.63038 -0.24745 -0.63559 -0.24676 C -0.63924 -0.24653 -0.64254 -0.24606 -0.64601 -0.24514 C -0.64809 -0.24491 -0.65 -0.24444 -0.65191 -0.24398 C -0.65434 -0.24328 -0.65677 -0.24259 -0.6592 -0.24213 C -0.67188 -0.24259 -0.68507 -0.24305 -0.69757 -0.24398 C -0.69931 -0.24398 -0.7007 -0.24491 -0.70243 -0.24514 C -0.70608 -0.24629 -0.70955 -0.24653 -0.7132 -0.24676 C -0.73073 -0.24653 -0.74827 -0.24514 -0.76597 -0.24514 C -0.76945 -0.24514 -0.77275 -0.24676 -0.77622 -0.24676 C -0.78472 -0.24745 -0.79271 -0.24791 -0.80104 -0.24861 L -0.88455 -0.25116 C -0.89028 -0.25092 -0.89618 -0.25069 -0.90226 -0.25 C -0.91927 -0.24791 -0.90139 -0.24861 -0.91841 -0.24861 L -0.92084 -0.24861 L -0.92292 0.01574 " pathEditMode="relative" rAng="0" ptsTypes="AAAAAAAAAAAAAAAAAAAAAAAAAAAAAAAAAAAAAAAAAAAAAAAA">
                                      <p:cBhvr>
                                        <p:cTn id="14" dur="3000" fill="hold"/>
                                        <p:tgtEl>
                                          <p:spTgt spid="217"/>
                                        </p:tgtEl>
                                        <p:attrNameLst>
                                          <p:attrName>ppt_x</p:attrName>
                                          <p:attrName>ppt_y</p:attrName>
                                        </p:attrNameLst>
                                      </p:cBhvr>
                                      <p:rCtr x="-46146" y="-11782"/>
                                    </p:animMotion>
                                  </p:childTnLst>
                                </p:cTn>
                              </p:par>
                            </p:childTnLst>
                          </p:cTn>
                        </p:par>
                        <p:par>
                          <p:cTn id="15" fill="hold">
                            <p:stCondLst>
                              <p:cond delay="3000"/>
                            </p:stCondLst>
                            <p:childTnLst>
                              <p:par>
                                <p:cTn id="16" presetID="1" presetClass="exit" presetSubtype="0" fill="hold" grpId="2" nodeType="afterEffect">
                                  <p:stCondLst>
                                    <p:cond delay="1000"/>
                                  </p:stCondLst>
                                  <p:childTnLst>
                                    <p:set>
                                      <p:cBhvr>
                                        <p:cTn id="17" dur="1" fill="hold">
                                          <p:stCondLst>
                                            <p:cond delay="0"/>
                                          </p:stCondLst>
                                        </p:cTn>
                                        <p:tgtEl>
                                          <p:spTgt spid="217"/>
                                        </p:tgtEl>
                                        <p:attrNameLst>
                                          <p:attrName>style.visibility</p:attrName>
                                        </p:attrNameLst>
                                      </p:cBhvr>
                                      <p:to>
                                        <p:strVal val="hidden"/>
                                      </p:to>
                                    </p:set>
                                  </p:childTnLst>
                                </p:cTn>
                              </p:par>
                              <p:par>
                                <p:cTn id="18" presetID="1" presetClass="entr" presetSubtype="0" fill="hold" grpId="1" nodeType="withEffect">
                                  <p:stCondLst>
                                    <p:cond delay="0"/>
                                  </p:stCondLst>
                                  <p:childTnLst>
                                    <p:set>
                                      <p:cBhvr>
                                        <p:cTn id="19" dur="1" fill="hold">
                                          <p:stCondLst>
                                            <p:cond delay="0"/>
                                          </p:stCondLst>
                                        </p:cTn>
                                        <p:tgtEl>
                                          <p:spTgt spid="3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8"/>
                                        </p:tgtEl>
                                        <p:attrNameLst>
                                          <p:attrName>style.visibility</p:attrName>
                                        </p:attrNameLst>
                                      </p:cBhvr>
                                      <p:to>
                                        <p:strVal val="visible"/>
                                      </p:to>
                                    </p:set>
                                  </p:childTnLst>
                                </p:cTn>
                              </p:par>
                              <p:par>
                                <p:cTn id="22" presetID="0" presetClass="path" presetSubtype="0" accel="50000" decel="50000" fill="hold" grpId="0" nodeType="withEffect">
                                  <p:stCondLst>
                                    <p:cond delay="0"/>
                                  </p:stCondLst>
                                  <p:childTnLst>
                                    <p:animMotion origin="layout" path="M 4.72222E-6 2.59259E-6 L -0.53941 0.00046 " pathEditMode="relative" rAng="0" ptsTypes="AA">
                                      <p:cBhvr>
                                        <p:cTn id="23" dur="3000" fill="hold"/>
                                        <p:tgtEl>
                                          <p:spTgt spid="316"/>
                                        </p:tgtEl>
                                        <p:attrNameLst>
                                          <p:attrName>ppt_x</p:attrName>
                                          <p:attrName>ppt_y</p:attrName>
                                        </p:attrNameLst>
                                      </p:cBhvr>
                                      <p:rCtr x="-26979" y="23"/>
                                    </p:animMotion>
                                  </p:childTnLst>
                                </p:cTn>
                              </p:par>
                              <p:par>
                                <p:cTn id="24" presetID="0" presetClass="path" presetSubtype="0" accel="50000" decel="50000" fill="hold" nodeType="withEffect">
                                  <p:stCondLst>
                                    <p:cond delay="0"/>
                                  </p:stCondLst>
                                  <p:childTnLst>
                                    <p:animMotion origin="layout" path="M -2.77778E-7 4.07407E-6 L -0.53941 0.00185 " pathEditMode="relative" rAng="0" ptsTypes="AA">
                                      <p:cBhvr>
                                        <p:cTn id="25" dur="3000" fill="hold"/>
                                        <p:tgtEl>
                                          <p:spTgt spid="76"/>
                                        </p:tgtEl>
                                        <p:attrNameLst>
                                          <p:attrName>ppt_x</p:attrName>
                                          <p:attrName>ppt_y</p:attrName>
                                        </p:attrNameLst>
                                      </p:cBhvr>
                                      <p:rCtr x="-26979" y="93"/>
                                    </p:animMotion>
                                  </p:childTnLst>
                                </p:cTn>
                              </p:par>
                              <p:par>
                                <p:cTn id="26" presetID="0" presetClass="path" presetSubtype="0" accel="50000" decel="50000" fill="hold" grpId="1" nodeType="withEffect">
                                  <p:stCondLst>
                                    <p:cond delay="0"/>
                                  </p:stCondLst>
                                  <p:childTnLst>
                                    <p:animMotion origin="layout" path="M 2.77778E-7 -0.0162 L 2.77778E-7 -0.01574 C -0.00087 -0.06689 -0.00087 -0.11782 -0.00156 -0.16828 C -0.00174 -0.17477 -0.00278 -0.18125 -0.00278 -0.18727 C -0.00278 -0.22708 -0.00208 -0.26574 -0.00156 -0.30532 C -0.00208 -0.3324 -0.00226 -0.35902 -0.00278 -0.38611 C -0.00295 -0.3949 -0.00399 -0.40231 -0.00399 -0.41134 C -0.00399 -0.42939 -0.0033 -0.44814 -0.00278 -0.46736 C -0.00208 -0.49398 -0.0026 -0.48773 2.77778E-7 -0.50416 C -0.00174 -0.51435 -0.00156 -0.51018 -0.00156 -0.51713 L -0.00156 -0.5162 C -0.00712 -0.51574 -0.01267 -0.51527 -0.01806 -0.51342 C -0.02639 -0.51064 -0.02743 -0.50926 -0.03333 -0.50416 C -0.03993 -0.50509 -0.04653 -0.50602 -0.0533 -0.50787 C -0.05885 -0.50879 -0.06701 -0.51527 -0.07205 -0.51713 L -0.08264 -0.5199 L -0.12622 -0.51713 C -0.12969 -0.5162 -0.13299 -0.51342 -0.13663 -0.51342 C -0.16354 -0.51342 -0.19045 -0.51574 -0.21753 -0.51713 C -0.22396 -0.51805 -0.23003 -0.5199 -0.23628 -0.5199 C -0.24531 -0.5199 -0.25451 -0.51852 -0.26337 -0.51713 C -0.2651 -0.5162 -0.26632 -0.51389 -0.26806 -0.51342 C -0.27361 -0.5125 -0.27934 -0.51203 -0.28455 -0.51018 C -0.28854 -0.50972 -0.29253 -0.50879 -0.29653 -0.50787 L -0.34201 -0.51018 C -0.35208 -0.51157 -0.36163 -0.51342 -0.37153 -0.51342 C -0.39028 -0.51342 -0.4092 -0.51203 -0.42778 -0.51018 C -0.42969 -0.50926 -0.4316 -0.50787 -0.43368 -0.50787 C -0.4651 -0.50277 -0.46146 -0.5037 -0.48889 -0.50787 C -0.49149 -0.50879 -0.49427 -0.50926 -0.49705 -0.51018 C -0.49896 -0.51157 -0.50087 -0.51296 -0.50295 -0.51342 C -0.50521 -0.51481 -0.50764 -0.51574 -0.50972 -0.51713 C -0.55816 -0.50648 -0.50451 -0.51713 -0.62031 -0.51713 C -0.62552 -0.51713 -0.63038 -0.51481 -0.63576 -0.51342 C -0.63924 -0.51296 -0.64271 -0.51203 -0.64618 -0.51018 C -0.64809 -0.50972 -0.65 -0.50879 -0.65191 -0.50787 C -0.65434 -0.50648 -0.65677 -0.50509 -0.65972 -0.50416 C -0.67188 -0.50509 -0.68507 -0.50602 -0.69757 -0.50787 C -0.69931 -0.50787 -0.70069 -0.50972 -0.70243 -0.51018 C -0.70608 -0.5125 -0.70955 -0.51296 -0.71319 -0.51342 C -0.73073 -0.51296 -0.74826 -0.51018 -0.76597 -0.51018 C -0.76944 -0.51018 -0.77274 -0.51342 -0.77622 -0.51342 C -0.78472 -0.51481 -0.79323 -0.51574 -0.80104 -0.51713 L -0.88455 -0.52222 C -0.89028 -0.52176 -0.89618 -0.52129 -0.90226 -0.5199 C -0.91927 -0.51574 -0.90139 -0.51713 -0.9184 -0.51713 L -0.92083 -0.51713 L -0.92292 0.01574 " pathEditMode="relative" rAng="0" ptsTypes="AAAAAAAAAAAAAAAAAAAAAAAAAAAAAAAAAAAAAAAAAAAAAAAA">
                                      <p:cBhvr>
                                        <p:cTn id="27" dur="3000" fill="hold"/>
                                        <p:tgtEl>
                                          <p:spTgt spid="218"/>
                                        </p:tgtEl>
                                        <p:attrNameLst>
                                          <p:attrName>ppt_x</p:attrName>
                                          <p:attrName>ppt_y</p:attrName>
                                        </p:attrNameLst>
                                      </p:cBhvr>
                                      <p:rCtr x="-46146" y="-23704"/>
                                    </p:animMotion>
                                  </p:childTnLst>
                                </p:cTn>
                              </p:par>
                            </p:childTnLst>
                          </p:cTn>
                        </p:par>
                        <p:par>
                          <p:cTn id="28" fill="hold">
                            <p:stCondLst>
                              <p:cond delay="6000"/>
                            </p:stCondLst>
                            <p:childTnLst>
                              <p:par>
                                <p:cTn id="29" presetID="1" presetClass="exit" presetSubtype="0" fill="hold" grpId="2" nodeType="afterEffect">
                                  <p:stCondLst>
                                    <p:cond delay="500"/>
                                  </p:stCondLst>
                                  <p:childTnLst>
                                    <p:set>
                                      <p:cBhvr>
                                        <p:cTn id="30" dur="1" fill="hold">
                                          <p:stCondLst>
                                            <p:cond delay="0"/>
                                          </p:stCondLst>
                                        </p:cTn>
                                        <p:tgtEl>
                                          <p:spTgt spid="2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2.77778E-7 -4.07407E-6 L -0.5151 -0.00532 " pathEditMode="relative" rAng="0" ptsTypes="AA">
                                      <p:cBhvr>
                                        <p:cTn id="34" dur="3000" fill="hold"/>
                                        <p:tgtEl>
                                          <p:spTgt spid="73"/>
                                        </p:tgtEl>
                                        <p:attrNameLst>
                                          <p:attrName>ppt_x</p:attrName>
                                          <p:attrName>ppt_y</p:attrName>
                                        </p:attrNameLst>
                                      </p:cBhvr>
                                      <p:rCtr x="-25764" y="-278"/>
                                    </p:animMotion>
                                  </p:childTnLst>
                                </p:cTn>
                              </p:par>
                              <p:par>
                                <p:cTn id="35" presetID="0" presetClass="path" presetSubtype="0" accel="50000" decel="50000" fill="hold" grpId="1" nodeType="withEffect">
                                  <p:stCondLst>
                                    <p:cond delay="0"/>
                                  </p:stCondLst>
                                  <p:childTnLst>
                                    <p:animMotion origin="layout" path="M -3.88889E-6 -7.40741E-7 L -0.51597 -0.00555 " pathEditMode="relative" rAng="0" ptsTypes="AA">
                                      <p:cBhvr>
                                        <p:cTn id="36" dur="3000" fill="hold"/>
                                        <p:tgtEl>
                                          <p:spTgt spid="201"/>
                                        </p:tgtEl>
                                        <p:attrNameLst>
                                          <p:attrName>ppt_x</p:attrName>
                                          <p:attrName>ppt_y</p:attrName>
                                        </p:attrNameLst>
                                      </p:cBhvr>
                                      <p:rCtr x="-25799" y="-278"/>
                                    </p:animMotion>
                                  </p:childTnLst>
                                </p:cTn>
                              </p:par>
                              <p:par>
                                <p:cTn id="37" presetID="1" presetClass="entr" presetSubtype="0" fill="hold" grpId="0" nodeType="withEffect">
                                  <p:stCondLst>
                                    <p:cond delay="0"/>
                                  </p:stCondLst>
                                  <p:childTnLst>
                                    <p:set>
                                      <p:cBhvr>
                                        <p:cTn id="38" dur="1" fill="hold">
                                          <p:stCondLst>
                                            <p:cond delay="0"/>
                                          </p:stCondLst>
                                        </p:cTn>
                                        <p:tgtEl>
                                          <p:spTgt spid="220"/>
                                        </p:tgtEl>
                                        <p:attrNameLst>
                                          <p:attrName>style.visibility</p:attrName>
                                        </p:attrNameLst>
                                      </p:cBhvr>
                                      <p:to>
                                        <p:strVal val="visible"/>
                                      </p:to>
                                    </p:set>
                                  </p:childTnLst>
                                </p:cTn>
                              </p:par>
                              <p:par>
                                <p:cTn id="39" presetID="0" presetClass="path" presetSubtype="0" accel="50000" decel="50000" fill="hold" grpId="1" nodeType="withEffect">
                                  <p:stCondLst>
                                    <p:cond delay="0"/>
                                  </p:stCondLst>
                                  <p:childTnLst>
                                    <p:animMotion origin="layout" path="M -1.66667E-6 -0.01621 L -1.66667E-6 -0.01574 C -0.00087 -0.0669 -0.00087 -0.11783 -0.00156 -0.16829 C -0.00173 -0.17477 -0.00278 -0.18125 -0.00278 -0.18727 C -0.00278 -0.22709 -0.00208 -0.26574 -0.00156 -0.30533 C -0.00208 -0.33241 -0.00226 -0.35903 -0.00278 -0.38611 C -0.00295 -0.39491 -0.00399 -0.40232 -0.00399 -0.41135 C -0.00399 -0.4294 -0.0033 -0.44815 -0.00278 -0.46736 C -0.00208 -0.49399 -0.0026 -0.48774 -1.66667E-6 -0.50417 C -0.00173 -0.51436 -0.00156 -0.51019 -0.00156 -0.51713 L -0.00156 -0.51621 C -0.00712 -0.51574 -0.01267 -0.51528 -0.01805 -0.51343 C -0.02639 -0.51065 -0.02743 -0.50926 -0.03333 -0.50417 C -0.03993 -0.5051 -0.04653 -0.50602 -0.0533 -0.50787 C -0.05885 -0.5088 -0.06701 -0.51528 -0.07205 -0.51713 L -0.08264 -0.51991 L -0.12621 -0.51713 C -0.12969 -0.51621 -0.13298 -0.51343 -0.13663 -0.51343 C -0.16354 -0.51343 -0.19045 -0.51574 -0.21753 -0.51713 C -0.22396 -0.51806 -0.23003 -0.51991 -0.23628 -0.51991 C -0.24531 -0.51991 -0.25451 -0.51852 -0.26337 -0.51713 C -0.2651 -0.51621 -0.26632 -0.51389 -0.26805 -0.51343 C -0.27361 -0.5125 -0.27934 -0.51204 -0.28455 -0.51019 C -0.28854 -0.50973 -0.29253 -0.5088 -0.29653 -0.50787 L -0.34201 -0.51019 C -0.35208 -0.51158 -0.36163 -0.51343 -0.37153 -0.51343 C -0.39028 -0.51343 -0.4092 -0.51204 -0.42778 -0.51019 C -0.42969 -0.50926 -0.4316 -0.50787 -0.43368 -0.50787 C -0.4651 -0.50278 -0.46146 -0.50371 -0.48889 -0.50787 C -0.49149 -0.5088 -0.49427 -0.50926 -0.49705 -0.51019 C -0.49896 -0.51158 -0.50087 -0.51297 -0.50295 -0.51343 C -0.50521 -0.51482 -0.50764 -0.51574 -0.50972 -0.51713 C -0.55816 -0.50649 -0.50451 -0.51713 -0.62031 -0.51713 C -0.62552 -0.51713 -0.63038 -0.51482 -0.63576 -0.51343 C -0.63923 -0.51297 -0.64271 -0.51204 -0.64618 -0.51019 C -0.64809 -0.50973 -0.65 -0.5088 -0.65191 -0.50787 C -0.65434 -0.50649 -0.65677 -0.5051 -0.65989 -0.50417 C -0.67187 -0.5051 -0.68507 -0.50602 -0.69757 -0.50787 C -0.6993 -0.50787 -0.70069 -0.50973 -0.70243 -0.51019 C -0.70607 -0.5125 -0.70955 -0.51297 -0.71319 -0.51343 C -0.73073 -0.51297 -0.74826 -0.51019 -0.76597 -0.51019 C -0.76944 -0.51019 -0.77274 -0.51343 -0.77621 -0.51343 C -0.78472 -0.51482 -0.79323 -0.51574 -0.80104 -0.51713 L -0.88455 -0.52223 C -0.89028 -0.52176 -0.89618 -0.5213 -0.90226 -0.51991 C -0.91927 -0.51574 -0.90139 -0.51713 -0.9184 -0.51713 L -0.92083 -0.51713 L -0.92291 0.01574 " pathEditMode="relative" rAng="0" ptsTypes="AAAAAAAAAAAAAAAAAAAAAAAAAAAAAAAAAAAAAAAAAAAAAAAA">
                                      <p:cBhvr>
                                        <p:cTn id="40" dur="3000" fill="hold"/>
                                        <p:tgtEl>
                                          <p:spTgt spid="220"/>
                                        </p:tgtEl>
                                        <p:attrNameLst>
                                          <p:attrName>ppt_x</p:attrName>
                                          <p:attrName>ppt_y</p:attrName>
                                        </p:attrNameLst>
                                      </p:cBhvr>
                                      <p:rCtr x="-46146" y="-23704"/>
                                    </p:animMotion>
                                  </p:childTnLst>
                                </p:cTn>
                              </p:par>
                            </p:childTnLst>
                          </p:cTn>
                        </p:par>
                        <p:par>
                          <p:cTn id="41" fill="hold">
                            <p:stCondLst>
                              <p:cond delay="9000"/>
                            </p:stCondLst>
                            <p:childTnLst>
                              <p:par>
                                <p:cTn id="42" presetID="1" presetClass="exit" presetSubtype="0" fill="hold" grpId="2" nodeType="afterEffect">
                                  <p:stCondLst>
                                    <p:cond delay="500"/>
                                  </p:stCondLst>
                                  <p:childTnLst>
                                    <p:set>
                                      <p:cBhvr>
                                        <p:cTn id="43" dur="1" fill="hold">
                                          <p:stCondLst>
                                            <p:cond delay="0"/>
                                          </p:stCondLst>
                                        </p:cTn>
                                        <p:tgtEl>
                                          <p:spTgt spid="220"/>
                                        </p:tgtEl>
                                        <p:attrNameLst>
                                          <p:attrName>style.visibility</p:attrName>
                                        </p:attrNameLst>
                                      </p:cBhvr>
                                      <p:to>
                                        <p:strVal val="hidden"/>
                                      </p:to>
                                    </p:set>
                                  </p:childTnLst>
                                </p:cTn>
                              </p:par>
                            </p:childTnLst>
                          </p:cTn>
                        </p:par>
                        <p:par>
                          <p:cTn id="44" fill="hold">
                            <p:stCondLst>
                              <p:cond delay="9500"/>
                            </p:stCondLst>
                            <p:childTnLst>
                              <p:par>
                                <p:cTn id="45" presetID="1" presetClass="entr" presetSubtype="0" fill="hold" grpId="0" nodeType="afterEffect">
                                  <p:stCondLst>
                                    <p:cond delay="1000"/>
                                  </p:stCondLst>
                                  <p:childTnLst>
                                    <p:set>
                                      <p:cBhvr>
                                        <p:cTn id="46"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p:bldP spid="316" grpId="1"/>
      <p:bldP spid="318" grpId="0"/>
      <p:bldP spid="318" grpId="1"/>
      <p:bldP spid="201" grpId="0"/>
      <p:bldP spid="201" grpId="1"/>
      <p:bldP spid="217" grpId="0"/>
      <p:bldP spid="217" grpId="1"/>
      <p:bldP spid="217" grpId="2"/>
      <p:bldP spid="218" grpId="0"/>
      <p:bldP spid="218" grpId="1"/>
      <p:bldP spid="218" grpId="2"/>
      <p:bldP spid="220" grpId="0"/>
      <p:bldP spid="220" grpId="1"/>
      <p:bldP spid="220" grpId="2"/>
      <p:bldP spid="2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FF78684C-CEDE-0246-98E8-8FE0BCADDE89}"/>
              </a:ext>
            </a:extLst>
          </p:cNvPr>
          <p:cNvSpPr/>
          <p:nvPr/>
        </p:nvSpPr>
        <p:spPr>
          <a:xfrm>
            <a:off x="108946" y="2297476"/>
            <a:ext cx="8947372" cy="3503151"/>
          </a:xfrm>
          <a:prstGeom prst="rect">
            <a:avLst/>
          </a:prstGeom>
          <a:solidFill>
            <a:schemeClr val="accent1">
              <a:lumMod val="40000"/>
              <a:lumOff val="60000"/>
              <a:alpha val="7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5553123"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Lithium-Ion Battery Charge</a:t>
            </a:r>
          </a:p>
        </p:txBody>
      </p:sp>
      <p:grpSp>
        <p:nvGrpSpPr>
          <p:cNvPr id="31" name="Group 30">
            <a:extLst>
              <a:ext uri="{FF2B5EF4-FFF2-40B4-BE49-F238E27FC236}">
                <a16:creationId xmlns:a16="http://schemas.microsoft.com/office/drawing/2014/main" id="{2481EF95-22C3-F04B-A3DD-8946ACD86027}"/>
              </a:ext>
            </a:extLst>
          </p:cNvPr>
          <p:cNvGrpSpPr/>
          <p:nvPr/>
        </p:nvGrpSpPr>
        <p:grpSpPr>
          <a:xfrm rot="866893">
            <a:off x="6209024" y="4507444"/>
            <a:ext cx="2240184" cy="1399512"/>
            <a:chOff x="3118583" y="1872299"/>
            <a:chExt cx="2240184" cy="1399512"/>
          </a:xfrm>
        </p:grpSpPr>
        <p:sp>
          <p:nvSpPr>
            <p:cNvPr id="32" name="Hexagon 31">
              <a:extLst>
                <a:ext uri="{FF2B5EF4-FFF2-40B4-BE49-F238E27FC236}">
                  <a16:creationId xmlns:a16="http://schemas.microsoft.com/office/drawing/2014/main" id="{A59D7DCE-0AE9-6645-83A5-07D582A4352E}"/>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9C2EB413-1DBE-D244-AAF8-C6DD7B2BCB4D}"/>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a:extLst>
                <a:ext uri="{FF2B5EF4-FFF2-40B4-BE49-F238E27FC236}">
                  <a16:creationId xmlns:a16="http://schemas.microsoft.com/office/drawing/2014/main" id="{764340DD-967E-5E49-A3CE-D013489665E6}"/>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F90A0232-0047-4448-9AE7-F988ED4984F8}"/>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54ED4867-AA91-7E4A-B1EE-5B17A1ED53F0}"/>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F7802669-1E34-4F4E-8CDB-0C3439DD278F}"/>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26CA8B64-4E61-2140-A7A0-CA9892A0B029}"/>
              </a:ext>
            </a:extLst>
          </p:cNvPr>
          <p:cNvCxnSpPr>
            <a:cxnSpLocks/>
            <a:endCxn id="20" idx="0"/>
          </p:cNvCxnSpPr>
          <p:nvPr/>
        </p:nvCxnSpPr>
        <p:spPr>
          <a:xfrm>
            <a:off x="8531276" y="285159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678A89-73F1-2E4F-A73F-80CAC1B1731F}"/>
              </a:ext>
            </a:extLst>
          </p:cNvPr>
          <p:cNvCxnSpPr/>
          <p:nvPr/>
        </p:nvCxnSpPr>
        <p:spPr>
          <a:xfrm>
            <a:off x="8527049" y="392090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0D8234-D075-474A-B8B0-7CA77D1FE379}"/>
              </a:ext>
            </a:extLst>
          </p:cNvPr>
          <p:cNvCxnSpPr/>
          <p:nvPr/>
        </p:nvCxnSpPr>
        <p:spPr>
          <a:xfrm>
            <a:off x="8139176" y="4507644"/>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7C0C7F9-E553-974D-9618-B18343B9FBA9}"/>
              </a:ext>
            </a:extLst>
          </p:cNvPr>
          <p:cNvCxnSpPr/>
          <p:nvPr/>
        </p:nvCxnSpPr>
        <p:spPr>
          <a:xfrm>
            <a:off x="8377866" y="3267039"/>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65B0C42-0B3A-6444-BEE3-8582402A7576}"/>
              </a:ext>
            </a:extLst>
          </p:cNvPr>
          <p:cNvCxnSpPr/>
          <p:nvPr/>
        </p:nvCxnSpPr>
        <p:spPr>
          <a:xfrm>
            <a:off x="8381634" y="435847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148D4CC-D6D7-C84A-9BA1-DE05A18C8E3B}"/>
              </a:ext>
            </a:extLst>
          </p:cNvPr>
          <p:cNvGrpSpPr/>
          <p:nvPr/>
        </p:nvGrpSpPr>
        <p:grpSpPr>
          <a:xfrm rot="866893">
            <a:off x="6212988" y="3400496"/>
            <a:ext cx="2240184" cy="1399512"/>
            <a:chOff x="3118583" y="1872299"/>
            <a:chExt cx="2240184" cy="1399512"/>
          </a:xfrm>
        </p:grpSpPr>
        <p:sp>
          <p:nvSpPr>
            <p:cNvPr id="2" name="Hexagon 1">
              <a:extLst>
                <a:ext uri="{FF2B5EF4-FFF2-40B4-BE49-F238E27FC236}">
                  <a16:creationId xmlns:a16="http://schemas.microsoft.com/office/drawing/2014/main" id="{05FA1E50-55DE-0742-B308-48E90472420F}"/>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45CDB354-754A-0544-89C6-C9FFC9DA3292}"/>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E62546EC-B34C-F149-B49F-43620037A580}"/>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BCF5A126-5B5E-FA4E-875B-B58D121BFA47}"/>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844AB68B-56E9-7B48-810B-11AB76CE5F5D}"/>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48524981-6EDF-7E4F-B13B-73C99AE95255}"/>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6323B532-44CA-AF45-BE9D-8410F2C2BB3D}"/>
              </a:ext>
            </a:extLst>
          </p:cNvPr>
          <p:cNvGrpSpPr/>
          <p:nvPr/>
        </p:nvGrpSpPr>
        <p:grpSpPr>
          <a:xfrm>
            <a:off x="7781726" y="3510879"/>
            <a:ext cx="457200" cy="457200"/>
            <a:chOff x="4842587" y="3211453"/>
            <a:chExt cx="457200" cy="457200"/>
          </a:xfrm>
        </p:grpSpPr>
        <p:sp>
          <p:nvSpPr>
            <p:cNvPr id="58" name="Oval 57">
              <a:extLst>
                <a:ext uri="{FF2B5EF4-FFF2-40B4-BE49-F238E27FC236}">
                  <a16:creationId xmlns:a16="http://schemas.microsoft.com/office/drawing/2014/main" id="{6710F6B7-20B4-FA40-A49B-4896D998C3FA}"/>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2215505-205A-BB44-9E82-E2D0CBDCBB1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cxnSp>
        <p:nvCxnSpPr>
          <p:cNvPr id="42" name="Straight Connector 41">
            <a:extLst>
              <a:ext uri="{FF2B5EF4-FFF2-40B4-BE49-F238E27FC236}">
                <a16:creationId xmlns:a16="http://schemas.microsoft.com/office/drawing/2014/main" id="{5889D4A7-8A10-3146-9106-4E61CAB5B891}"/>
              </a:ext>
            </a:extLst>
          </p:cNvPr>
          <p:cNvCxnSpPr/>
          <p:nvPr/>
        </p:nvCxnSpPr>
        <p:spPr>
          <a:xfrm>
            <a:off x="8141216" y="3461850"/>
            <a:ext cx="2866" cy="1076371"/>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7B43E7A-5D96-0F48-A132-93AC6202C898}"/>
              </a:ext>
            </a:extLst>
          </p:cNvPr>
          <p:cNvGrpSpPr/>
          <p:nvPr/>
        </p:nvGrpSpPr>
        <p:grpSpPr>
          <a:xfrm rot="866893">
            <a:off x="6186372" y="2324125"/>
            <a:ext cx="2240184" cy="1399512"/>
            <a:chOff x="3118583" y="1872299"/>
            <a:chExt cx="2240184" cy="1399512"/>
          </a:xfrm>
        </p:grpSpPr>
        <p:sp>
          <p:nvSpPr>
            <p:cNvPr id="25" name="Hexagon 24">
              <a:extLst>
                <a:ext uri="{FF2B5EF4-FFF2-40B4-BE49-F238E27FC236}">
                  <a16:creationId xmlns:a16="http://schemas.microsoft.com/office/drawing/2014/main" id="{96B00D70-EE2E-2A48-A785-752BE70F2345}"/>
                </a:ext>
              </a:extLst>
            </p:cNvPr>
            <p:cNvSpPr/>
            <p:nvPr/>
          </p:nvSpPr>
          <p:spPr>
            <a:xfrm>
              <a:off x="3776352" y="2090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68B10323-DBEC-B748-92AC-CBB30EF50E85}"/>
                </a:ext>
              </a:extLst>
            </p:cNvPr>
            <p:cNvSpPr/>
            <p:nvPr/>
          </p:nvSpPr>
          <p:spPr>
            <a:xfrm>
              <a:off x="4441494" y="23388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2DFF1AF5-10ED-3441-89D5-FAFABE82175C}"/>
                </a:ext>
              </a:extLst>
            </p:cNvPr>
            <p:cNvSpPr/>
            <p:nvPr/>
          </p:nvSpPr>
          <p:spPr>
            <a:xfrm>
              <a:off x="4456242" y="1872299"/>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DAB9C6D-6016-AB4C-9669-92F1703D5BC9}"/>
                </a:ext>
              </a:extLst>
            </p:cNvPr>
            <p:cNvSpPr/>
            <p:nvPr/>
          </p:nvSpPr>
          <p:spPr>
            <a:xfrm>
              <a:off x="3118584" y="2329503"/>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E2638D6F-B8A2-FF4F-94E7-366920A7F08E}"/>
                </a:ext>
              </a:extLst>
            </p:cNvPr>
            <p:cNvSpPr/>
            <p:nvPr/>
          </p:nvSpPr>
          <p:spPr>
            <a:xfrm>
              <a:off x="3776351" y="2557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96886ACC-E928-FD45-A2A4-E2B4D46DD9B2}"/>
                </a:ext>
              </a:extLst>
            </p:cNvPr>
            <p:cNvSpPr/>
            <p:nvPr/>
          </p:nvSpPr>
          <p:spPr>
            <a:xfrm>
              <a:off x="3118583" y="2805307"/>
              <a:ext cx="902525" cy="466504"/>
            </a:xfrm>
            <a:prstGeom prst="hexagon">
              <a:avLst>
                <a:gd name="adj" fmla="val 50174"/>
                <a:gd name="vf" fmla="val 11547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97BFD3B0-17A6-7C40-9990-AFF0D930F844}"/>
              </a:ext>
            </a:extLst>
          </p:cNvPr>
          <p:cNvGrpSpPr/>
          <p:nvPr/>
        </p:nvGrpSpPr>
        <p:grpSpPr>
          <a:xfrm>
            <a:off x="7758642" y="4637586"/>
            <a:ext cx="457200" cy="457200"/>
            <a:chOff x="4842587" y="3211453"/>
            <a:chExt cx="457200" cy="457200"/>
          </a:xfrm>
        </p:grpSpPr>
        <p:sp>
          <p:nvSpPr>
            <p:cNvPr id="71" name="Oval 70">
              <a:extLst>
                <a:ext uri="{FF2B5EF4-FFF2-40B4-BE49-F238E27FC236}">
                  <a16:creationId xmlns:a16="http://schemas.microsoft.com/office/drawing/2014/main" id="{2FEC8AF1-74D9-304F-81DB-A03FA6A0C47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BC3ABA18-645C-514F-BE42-49F954BFB47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grpSp>
        <p:nvGrpSpPr>
          <p:cNvPr id="73" name="Group 72">
            <a:extLst>
              <a:ext uri="{FF2B5EF4-FFF2-40B4-BE49-F238E27FC236}">
                <a16:creationId xmlns:a16="http://schemas.microsoft.com/office/drawing/2014/main" id="{1BB7E4D0-63E4-6745-9D77-8376FF0A80FA}"/>
              </a:ext>
            </a:extLst>
          </p:cNvPr>
          <p:cNvGrpSpPr/>
          <p:nvPr/>
        </p:nvGrpSpPr>
        <p:grpSpPr>
          <a:xfrm>
            <a:off x="2390693" y="4620546"/>
            <a:ext cx="457200" cy="457200"/>
            <a:chOff x="4842587" y="3211453"/>
            <a:chExt cx="457200" cy="457200"/>
          </a:xfrm>
        </p:grpSpPr>
        <p:sp>
          <p:nvSpPr>
            <p:cNvPr id="74" name="Oval 73">
              <a:extLst>
                <a:ext uri="{FF2B5EF4-FFF2-40B4-BE49-F238E27FC236}">
                  <a16:creationId xmlns:a16="http://schemas.microsoft.com/office/drawing/2014/main" id="{25F81FF5-3BC7-E943-A56A-48FA1AB2806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C343776-8DDE-D249-8177-7859FF527F01}"/>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81" name="Rectangle 80">
            <a:extLst>
              <a:ext uri="{FF2B5EF4-FFF2-40B4-BE49-F238E27FC236}">
                <a16:creationId xmlns:a16="http://schemas.microsoft.com/office/drawing/2014/main" id="{95B51053-AC67-A542-8A06-C46CB09C2963}"/>
              </a:ext>
            </a:extLst>
          </p:cNvPr>
          <p:cNvSpPr/>
          <p:nvPr/>
        </p:nvSpPr>
        <p:spPr>
          <a:xfrm>
            <a:off x="8590416" y="2509531"/>
            <a:ext cx="317593" cy="2925310"/>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a:extLst>
              <a:ext uri="{FF2B5EF4-FFF2-40B4-BE49-F238E27FC236}">
                <a16:creationId xmlns:a16="http://schemas.microsoft.com/office/drawing/2014/main" id="{F32273C5-97D0-1342-B8DA-1879B69875F6}"/>
              </a:ext>
            </a:extLst>
          </p:cNvPr>
          <p:cNvGrpSpPr/>
          <p:nvPr/>
        </p:nvGrpSpPr>
        <p:grpSpPr>
          <a:xfrm>
            <a:off x="697708" y="2426140"/>
            <a:ext cx="2856307" cy="1233252"/>
            <a:chOff x="655519" y="2122440"/>
            <a:chExt cx="3129189" cy="1448743"/>
          </a:xfrm>
        </p:grpSpPr>
        <p:grpSp>
          <p:nvGrpSpPr>
            <p:cNvPr id="115" name="Group 114">
              <a:extLst>
                <a:ext uri="{FF2B5EF4-FFF2-40B4-BE49-F238E27FC236}">
                  <a16:creationId xmlns:a16="http://schemas.microsoft.com/office/drawing/2014/main" id="{B15DB406-6F02-3642-8506-B725249623D6}"/>
                </a:ext>
              </a:extLst>
            </p:cNvPr>
            <p:cNvGrpSpPr/>
            <p:nvPr/>
          </p:nvGrpSpPr>
          <p:grpSpPr>
            <a:xfrm>
              <a:off x="2737774" y="2122440"/>
              <a:ext cx="1046934" cy="1421618"/>
              <a:chOff x="2379965" y="2122440"/>
              <a:chExt cx="1046934" cy="1421618"/>
            </a:xfrm>
          </p:grpSpPr>
          <p:cxnSp>
            <p:nvCxnSpPr>
              <p:cNvPr id="86" name="Straight Connector 85">
                <a:extLst>
                  <a:ext uri="{FF2B5EF4-FFF2-40B4-BE49-F238E27FC236}">
                    <a16:creationId xmlns:a16="http://schemas.microsoft.com/office/drawing/2014/main" id="{3B244FA5-276A-E148-AEE0-FDC8BB1888B2}"/>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175463-1DB0-154B-B83F-C8451D43E9BE}"/>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7D7756-157C-F343-B9E4-08E9C6B053B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02C3908-7923-564F-927B-590E0DDA37A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133FE6F-043D-414F-B6FA-539A44BAB02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AA8571-09E8-8144-8FDB-015EF791796F}"/>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99988A2-AD0F-D74F-A514-9BCF60D60BC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57C9713-F218-D342-9725-F2043D9982C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9E0A241-46DB-E54E-BFBA-100F1EF3969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FCCADD6-8A97-F145-A3EB-FD75CA44BB3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26082A9-4985-974F-9342-9AE6B04935D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02D311C-E116-A247-A486-7FBB6764214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A9815988-ED1B-0048-A5A5-925127256F8B}"/>
                </a:ext>
              </a:extLst>
            </p:cNvPr>
            <p:cNvGrpSpPr/>
            <p:nvPr/>
          </p:nvGrpSpPr>
          <p:grpSpPr>
            <a:xfrm>
              <a:off x="1708621" y="2127619"/>
              <a:ext cx="1046934" cy="1421618"/>
              <a:chOff x="2379965" y="2122440"/>
              <a:chExt cx="1046934" cy="1421618"/>
            </a:xfrm>
          </p:grpSpPr>
          <p:cxnSp>
            <p:nvCxnSpPr>
              <p:cNvPr id="117" name="Straight Connector 116">
                <a:extLst>
                  <a:ext uri="{FF2B5EF4-FFF2-40B4-BE49-F238E27FC236}">
                    <a16:creationId xmlns:a16="http://schemas.microsoft.com/office/drawing/2014/main" id="{2662EF96-7933-A74A-8969-66C8152D409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25EC12D-FBAE-4E42-88B3-62B5F863E06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2B5DFAF-DC82-AC46-9121-25017EAC9B43}"/>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28525DD-9852-0D4B-B7EA-12BFDE22256C}"/>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49510AD-796D-0040-ABD1-99B3F4889123}"/>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49FE5BC-B218-5449-9585-6D01E28D880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B1B6E4D-30B1-F24E-9A33-8913B1A5CEE0}"/>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DF55E1D-1D71-B44D-B74A-F48F4CF782C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A82AC6D-9D51-C643-B41B-3F7A76561AF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2AD02AA-7511-854D-BA69-346DD783BF26}"/>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7DC55A2-86DB-1A49-8437-084DD1AAF66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1E57881-D950-E24B-9F4F-53B4D221ED3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1E94063D-2F2C-A941-BBC5-FBA936F03F4D}"/>
                </a:ext>
              </a:extLst>
            </p:cNvPr>
            <p:cNvGrpSpPr/>
            <p:nvPr/>
          </p:nvGrpSpPr>
          <p:grpSpPr>
            <a:xfrm>
              <a:off x="655519" y="2149565"/>
              <a:ext cx="1046934" cy="1421618"/>
              <a:chOff x="2379965" y="2122440"/>
              <a:chExt cx="1046934" cy="1421618"/>
            </a:xfrm>
          </p:grpSpPr>
          <p:cxnSp>
            <p:nvCxnSpPr>
              <p:cNvPr id="130" name="Straight Connector 129">
                <a:extLst>
                  <a:ext uri="{FF2B5EF4-FFF2-40B4-BE49-F238E27FC236}">
                    <a16:creationId xmlns:a16="http://schemas.microsoft.com/office/drawing/2014/main" id="{94ADAADF-4CEF-A04D-A80F-02DED331CCC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D6B756E-A0CB-0745-9CC3-243F6FEBAAF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C14DCED-56E1-1A48-AE47-184B70C242A4}"/>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EE37E90-18C6-2B42-A481-826021148CA6}"/>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CA07B42-0135-8F44-AC23-7275512D667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69A7D8-C1C9-1F42-A93B-57C6B1EE9572}"/>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2A0E8A7-D55A-9842-81DC-278C5EC13487}"/>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038BEC-43A3-BC43-82A3-AE07FBE3711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912C749-42A0-4F4B-A86D-4CA651BC86F4}"/>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13AF749-03F4-814A-9689-38346A15D6F0}"/>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21350EA-13E3-7B4C-AE04-DB757771E3AA}"/>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22F1777-4838-E24D-91A0-69B21D825B02}"/>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3" name="Group 222">
            <a:extLst>
              <a:ext uri="{FF2B5EF4-FFF2-40B4-BE49-F238E27FC236}">
                <a16:creationId xmlns:a16="http://schemas.microsoft.com/office/drawing/2014/main" id="{3DF69C81-B7AF-1B4E-911B-3A6090754622}"/>
              </a:ext>
            </a:extLst>
          </p:cNvPr>
          <p:cNvGrpSpPr/>
          <p:nvPr/>
        </p:nvGrpSpPr>
        <p:grpSpPr>
          <a:xfrm>
            <a:off x="703118" y="3640678"/>
            <a:ext cx="2856307" cy="1233252"/>
            <a:chOff x="655519" y="2122440"/>
            <a:chExt cx="3129189" cy="1448743"/>
          </a:xfrm>
        </p:grpSpPr>
        <p:grpSp>
          <p:nvGrpSpPr>
            <p:cNvPr id="224" name="Group 223">
              <a:extLst>
                <a:ext uri="{FF2B5EF4-FFF2-40B4-BE49-F238E27FC236}">
                  <a16:creationId xmlns:a16="http://schemas.microsoft.com/office/drawing/2014/main" id="{F63135D7-346E-4745-A3CE-92F4DEFFB10A}"/>
                </a:ext>
              </a:extLst>
            </p:cNvPr>
            <p:cNvGrpSpPr/>
            <p:nvPr/>
          </p:nvGrpSpPr>
          <p:grpSpPr>
            <a:xfrm>
              <a:off x="2737774" y="2122440"/>
              <a:ext cx="1046934" cy="1421618"/>
              <a:chOff x="2379965" y="2122440"/>
              <a:chExt cx="1046934" cy="1421618"/>
            </a:xfrm>
          </p:grpSpPr>
          <p:cxnSp>
            <p:nvCxnSpPr>
              <p:cNvPr id="251" name="Straight Connector 250">
                <a:extLst>
                  <a:ext uri="{FF2B5EF4-FFF2-40B4-BE49-F238E27FC236}">
                    <a16:creationId xmlns:a16="http://schemas.microsoft.com/office/drawing/2014/main" id="{65959F65-CBE4-B24A-9791-6B237F6A54FC}"/>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179ACC6-FFBD-4C42-A3B5-8E3D19352D2B}"/>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DEA6288-E4F6-ED4E-9114-E715A862A72A}"/>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2903B6E-4559-5645-A8A9-6DC2E407389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176A567-E84D-3243-B88E-724192CE57C5}"/>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1712B9A-1989-AC49-BFD9-BD47EB11E010}"/>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2A397DC-780E-6043-B4F8-ADAFC0FB1E44}"/>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82A37FA-4DDD-C046-A7C7-248D8A162CE6}"/>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295817-0BB0-2D45-96AC-272012E5B6C8}"/>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99D28B6-1CFA-9240-AEE6-2DD8638179D9}"/>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956BC0D3-98AE-264E-B9E1-D09CEB6A5F9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63C0230-DD66-5D48-BDB0-405B3BDB91E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2B7C1FE9-33AA-674D-90CF-1D7413E9D1CD}"/>
                </a:ext>
              </a:extLst>
            </p:cNvPr>
            <p:cNvGrpSpPr/>
            <p:nvPr/>
          </p:nvGrpSpPr>
          <p:grpSpPr>
            <a:xfrm>
              <a:off x="1708621" y="2127619"/>
              <a:ext cx="1046934" cy="1421618"/>
              <a:chOff x="2379965" y="2122440"/>
              <a:chExt cx="1046934" cy="1421618"/>
            </a:xfrm>
          </p:grpSpPr>
          <p:cxnSp>
            <p:nvCxnSpPr>
              <p:cNvPr id="239" name="Straight Connector 238">
                <a:extLst>
                  <a:ext uri="{FF2B5EF4-FFF2-40B4-BE49-F238E27FC236}">
                    <a16:creationId xmlns:a16="http://schemas.microsoft.com/office/drawing/2014/main" id="{4D84F73A-F8C2-1847-A988-95F3E7F5BAD1}"/>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36CE861-E0BA-2D46-9862-65D14F09304A}"/>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79C3799-D23E-4642-87D0-0806681D32A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2BF522F-AA95-F54A-A9FA-428F9CCF0F0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0A1F6D7-125C-9546-AB44-2352E61A9DF2}"/>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950D660-0769-D640-8126-7FE9C5D87474}"/>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7A571F0-063F-C748-A4BA-9ECFAA103D8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549F09C-81CA-A543-A1EB-A819C439EA2F}"/>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7F625FB-94CF-C444-9E0F-86001590CA5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0B910AB-4DB3-9F45-A1E7-408F754B1841}"/>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ECE5E6E-F305-6141-BA11-E2ED87947D91}"/>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8038B05-856B-5342-81B8-E3F424E7E8FF}"/>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93FCDAD7-C2B6-064A-9141-E50A5423D4D0}"/>
                </a:ext>
              </a:extLst>
            </p:cNvPr>
            <p:cNvGrpSpPr/>
            <p:nvPr/>
          </p:nvGrpSpPr>
          <p:grpSpPr>
            <a:xfrm>
              <a:off x="655519" y="2149565"/>
              <a:ext cx="1046934" cy="1421618"/>
              <a:chOff x="2379965" y="2122440"/>
              <a:chExt cx="1046934" cy="1421618"/>
            </a:xfrm>
          </p:grpSpPr>
          <p:cxnSp>
            <p:nvCxnSpPr>
              <p:cNvPr id="227" name="Straight Connector 226">
                <a:extLst>
                  <a:ext uri="{FF2B5EF4-FFF2-40B4-BE49-F238E27FC236}">
                    <a16:creationId xmlns:a16="http://schemas.microsoft.com/office/drawing/2014/main" id="{38429141-9603-0F42-BD35-20E7EEBA6145}"/>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940730F-16A5-C44F-AE5A-24CEF7847943}"/>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06E326F-F1FD-0D43-8C40-27CE9D9BAE7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EBBF3C-D581-DA4C-9F59-FBE3CF97FF11}"/>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B11A676-A180-2043-9EDA-8B475BE931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7C35D78-C3EB-D14D-A95C-CDE97D7F4E5D}"/>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AF1A6BB-D132-AD41-BB87-9A6080A694D2}"/>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9AE65F5-7120-134A-913C-4DB2189D33E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40F1FDA-47A2-F748-8F96-205ED2457FE3}"/>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21E748EB-2424-1046-9B31-68AC21990FC3}"/>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038740F-F2CD-7C41-91ED-607A54B673BC}"/>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67C973C-8365-414A-8083-E0D1EDBCC8B7}"/>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3" name="Group 262">
            <a:extLst>
              <a:ext uri="{FF2B5EF4-FFF2-40B4-BE49-F238E27FC236}">
                <a16:creationId xmlns:a16="http://schemas.microsoft.com/office/drawing/2014/main" id="{F14C11D8-9AA2-3E41-96DD-0E93039D9C4F}"/>
              </a:ext>
            </a:extLst>
          </p:cNvPr>
          <p:cNvGrpSpPr/>
          <p:nvPr/>
        </p:nvGrpSpPr>
        <p:grpSpPr>
          <a:xfrm>
            <a:off x="702566" y="4851338"/>
            <a:ext cx="2856307" cy="1233252"/>
            <a:chOff x="655519" y="2122440"/>
            <a:chExt cx="3129189" cy="1448743"/>
          </a:xfrm>
        </p:grpSpPr>
        <p:grpSp>
          <p:nvGrpSpPr>
            <p:cNvPr id="264" name="Group 263">
              <a:extLst>
                <a:ext uri="{FF2B5EF4-FFF2-40B4-BE49-F238E27FC236}">
                  <a16:creationId xmlns:a16="http://schemas.microsoft.com/office/drawing/2014/main" id="{32977546-1374-A049-89F8-A00DBCF1CE15}"/>
                </a:ext>
              </a:extLst>
            </p:cNvPr>
            <p:cNvGrpSpPr/>
            <p:nvPr/>
          </p:nvGrpSpPr>
          <p:grpSpPr>
            <a:xfrm>
              <a:off x="2737774" y="2122440"/>
              <a:ext cx="1046934" cy="1421618"/>
              <a:chOff x="2379965" y="2122440"/>
              <a:chExt cx="1046934" cy="1421618"/>
            </a:xfrm>
          </p:grpSpPr>
          <p:cxnSp>
            <p:nvCxnSpPr>
              <p:cNvPr id="291" name="Straight Connector 290">
                <a:extLst>
                  <a:ext uri="{FF2B5EF4-FFF2-40B4-BE49-F238E27FC236}">
                    <a16:creationId xmlns:a16="http://schemas.microsoft.com/office/drawing/2014/main" id="{52E68EB0-8637-3E40-88D8-F8C17C4E887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0E3DAA7D-4C85-7046-8241-EA867ADF74F4}"/>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694553DF-FCE0-0046-821A-031D0475ABDB}"/>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A88124E1-4086-1D41-ABB0-C41F1770E473}"/>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0EB175C-CCDC-F04D-BC42-09AA0D6D2914}"/>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95BCE59-8262-784E-86A4-2CECAA56B477}"/>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CF4C0C4-E737-4947-8E70-E96647ACA5BA}"/>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33339FDF-9EFB-4042-B634-6B9BEB2DEAF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E4E1A62-5576-DF42-85FE-13FC73EE110C}"/>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A218F20D-F09D-8846-8F75-F7899FEC432D}"/>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5847318-95C1-C04F-B955-0DFF69702C60}"/>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20F1314-B886-2849-9B17-8CC169ED3D58}"/>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940F80CE-922F-5541-9910-23AA08F58755}"/>
                </a:ext>
              </a:extLst>
            </p:cNvPr>
            <p:cNvGrpSpPr/>
            <p:nvPr/>
          </p:nvGrpSpPr>
          <p:grpSpPr>
            <a:xfrm>
              <a:off x="1708621" y="2127619"/>
              <a:ext cx="1046934" cy="1421618"/>
              <a:chOff x="2379965" y="2122440"/>
              <a:chExt cx="1046934" cy="1421618"/>
            </a:xfrm>
          </p:grpSpPr>
          <p:cxnSp>
            <p:nvCxnSpPr>
              <p:cNvPr id="279" name="Straight Connector 278">
                <a:extLst>
                  <a:ext uri="{FF2B5EF4-FFF2-40B4-BE49-F238E27FC236}">
                    <a16:creationId xmlns:a16="http://schemas.microsoft.com/office/drawing/2014/main" id="{B62298A5-9E45-0F48-870F-3E4658293C63}"/>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86E25492-2E47-534B-81AC-FD4A3D365B50}"/>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3A137C1-7EFB-AD46-ACAB-166B191E1616}"/>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A78B73A2-E0B9-4449-A767-BDCB480968BA}"/>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EF5D680-5B1C-254A-A113-9B3A2750B45A}"/>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400D8FE-7903-2040-83C4-2DA162D4227A}"/>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7AFB3C5-9663-6D49-8E82-C21618CEE611}"/>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C7F28136-8BD8-F64D-86F6-F3E6627AA624}"/>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84D1AF5-8182-EE4A-BF08-0B77660DCCE7}"/>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D2D659A2-CF5B-C64E-91D1-D24CE58B1722}"/>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7BC2790-104C-D747-BCB9-61FA3387D4A3}"/>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93B4675-19EE-B943-90C5-B0E4E2D4DFD0}"/>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5206A22C-608B-384F-825A-D1EB0EA08FD3}"/>
                </a:ext>
              </a:extLst>
            </p:cNvPr>
            <p:cNvGrpSpPr/>
            <p:nvPr/>
          </p:nvGrpSpPr>
          <p:grpSpPr>
            <a:xfrm>
              <a:off x="655519" y="2149565"/>
              <a:ext cx="1046934" cy="1421618"/>
              <a:chOff x="2379965" y="2122440"/>
              <a:chExt cx="1046934" cy="1421618"/>
            </a:xfrm>
          </p:grpSpPr>
          <p:cxnSp>
            <p:nvCxnSpPr>
              <p:cNvPr id="267" name="Straight Connector 266">
                <a:extLst>
                  <a:ext uri="{FF2B5EF4-FFF2-40B4-BE49-F238E27FC236}">
                    <a16:creationId xmlns:a16="http://schemas.microsoft.com/office/drawing/2014/main" id="{8B5715EA-7D55-7D4F-A962-BDB255A0E2F8}"/>
                  </a:ext>
                </a:extLst>
              </p:cNvPr>
              <p:cNvCxnSpPr/>
              <p:nvPr/>
            </p:nvCxnSpPr>
            <p:spPr>
              <a:xfrm>
                <a:off x="2379965" y="264006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9E6E045-540C-E245-9390-DBC6CB46FF77}"/>
                  </a:ext>
                </a:extLst>
              </p:cNvPr>
              <p:cNvCxnSpPr/>
              <p:nvPr/>
            </p:nvCxnSpPr>
            <p:spPr>
              <a:xfrm>
                <a:off x="2903523" y="3157325"/>
                <a:ext cx="0" cy="386733"/>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CE1E2BB-7940-0044-B5D5-4FF31B5C4059}"/>
                  </a:ext>
                </a:extLst>
              </p:cNvPr>
              <p:cNvCxnSpPr/>
              <p:nvPr/>
            </p:nvCxnSpPr>
            <p:spPr>
              <a:xfrm>
                <a:off x="3420972" y="2638981"/>
                <a:ext cx="0" cy="38673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B291604-77BC-3940-83EE-D2B6AAB99DF0}"/>
                  </a:ext>
                </a:extLst>
              </p:cNvPr>
              <p:cNvCxnSpPr/>
              <p:nvPr/>
            </p:nvCxnSpPr>
            <p:spPr>
              <a:xfrm>
                <a:off x="2901785" y="2127619"/>
                <a:ext cx="0" cy="3867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FEE0DE39-3B60-DF42-8372-EF40168186DC}"/>
                  </a:ext>
                </a:extLst>
              </p:cNvPr>
              <p:cNvCxnSpPr>
                <a:cxnSpLocks/>
              </p:cNvCxnSpPr>
              <p:nvPr/>
            </p:nvCxnSpPr>
            <p:spPr>
              <a:xfrm flipV="1">
                <a:off x="2911254" y="301437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511728C-B266-EB4E-9AEB-03AD069935C6}"/>
                  </a:ext>
                </a:extLst>
              </p:cNvPr>
              <p:cNvCxnSpPr>
                <a:cxnSpLocks/>
              </p:cNvCxnSpPr>
              <p:nvPr/>
            </p:nvCxnSpPr>
            <p:spPr>
              <a:xfrm flipV="1">
                <a:off x="2385626" y="2507370"/>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1A6CDC2-DD2F-564F-A842-38B41BE23A0F}"/>
                  </a:ext>
                </a:extLst>
              </p:cNvPr>
              <p:cNvCxnSpPr>
                <a:cxnSpLocks/>
              </p:cNvCxnSpPr>
              <p:nvPr/>
            </p:nvCxnSpPr>
            <p:spPr>
              <a:xfrm flipH="1" flipV="1">
                <a:off x="2385149" y="3024696"/>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7B59D3A-CD46-EA4C-96C5-991A44D7324C}"/>
                  </a:ext>
                </a:extLst>
              </p:cNvPr>
              <p:cNvCxnSpPr>
                <a:cxnSpLocks/>
              </p:cNvCxnSpPr>
              <p:nvPr/>
            </p:nvCxnSpPr>
            <p:spPr>
              <a:xfrm flipH="1" flipV="1">
                <a:off x="2892981" y="2502507"/>
                <a:ext cx="515645" cy="5155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9BA9652-C839-484F-A929-1019A6EB1EF6}"/>
                  </a:ext>
                </a:extLst>
              </p:cNvPr>
              <p:cNvCxnSpPr>
                <a:cxnSpLocks/>
              </p:cNvCxnSpPr>
              <p:nvPr/>
            </p:nvCxnSpPr>
            <p:spPr>
              <a:xfrm flipH="1" flipV="1">
                <a:off x="2385484" y="2640791"/>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AF84D6F-CF8D-FF4A-98B0-D3723028E3CC}"/>
                  </a:ext>
                </a:extLst>
              </p:cNvPr>
              <p:cNvCxnSpPr>
                <a:cxnSpLocks/>
              </p:cNvCxnSpPr>
              <p:nvPr/>
            </p:nvCxnSpPr>
            <p:spPr>
              <a:xfrm flipH="1" flipV="1">
                <a:off x="2903157" y="2122440"/>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50590D8-765F-E947-B3CC-7BA43063E21F}"/>
                  </a:ext>
                </a:extLst>
              </p:cNvPr>
              <p:cNvCxnSpPr>
                <a:cxnSpLocks/>
              </p:cNvCxnSpPr>
              <p:nvPr/>
            </p:nvCxnSpPr>
            <p:spPr>
              <a:xfrm flipV="1">
                <a:off x="2892980" y="2645647"/>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A61BB28-D1C0-6141-BC67-68D91B72C3DC}"/>
                  </a:ext>
                </a:extLst>
              </p:cNvPr>
              <p:cNvCxnSpPr>
                <a:cxnSpLocks/>
              </p:cNvCxnSpPr>
              <p:nvPr/>
            </p:nvCxnSpPr>
            <p:spPr>
              <a:xfrm flipV="1">
                <a:off x="2381634" y="2123475"/>
                <a:ext cx="515645" cy="51552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03" name="Rectangle 302">
            <a:extLst>
              <a:ext uri="{FF2B5EF4-FFF2-40B4-BE49-F238E27FC236}">
                <a16:creationId xmlns:a16="http://schemas.microsoft.com/office/drawing/2014/main" id="{05879408-ED8E-F34E-BAB2-6AB6B5D12BC2}"/>
              </a:ext>
            </a:extLst>
          </p:cNvPr>
          <p:cNvSpPr/>
          <p:nvPr/>
        </p:nvSpPr>
        <p:spPr>
          <a:xfrm>
            <a:off x="148912" y="2486696"/>
            <a:ext cx="317593" cy="29481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7B210AB-535E-0F49-B1E3-BEFF354ACC23}"/>
              </a:ext>
            </a:extLst>
          </p:cNvPr>
          <p:cNvGrpSpPr/>
          <p:nvPr/>
        </p:nvGrpSpPr>
        <p:grpSpPr>
          <a:xfrm>
            <a:off x="1419433" y="3461849"/>
            <a:ext cx="531893" cy="457200"/>
            <a:chOff x="1419433" y="3461849"/>
            <a:chExt cx="531893" cy="457200"/>
          </a:xfrm>
        </p:grpSpPr>
        <p:grpSp>
          <p:nvGrpSpPr>
            <p:cNvPr id="66" name="Group 65">
              <a:extLst>
                <a:ext uri="{FF2B5EF4-FFF2-40B4-BE49-F238E27FC236}">
                  <a16:creationId xmlns:a16="http://schemas.microsoft.com/office/drawing/2014/main" id="{481FF16E-557A-CC4A-9293-E749E54A70F6}"/>
                </a:ext>
              </a:extLst>
            </p:cNvPr>
            <p:cNvGrpSpPr/>
            <p:nvPr/>
          </p:nvGrpSpPr>
          <p:grpSpPr>
            <a:xfrm>
              <a:off x="1419433" y="3461849"/>
              <a:ext cx="457200" cy="457200"/>
              <a:chOff x="4842587" y="3211453"/>
              <a:chExt cx="457200" cy="457200"/>
            </a:xfrm>
          </p:grpSpPr>
          <p:sp>
            <p:nvSpPr>
              <p:cNvPr id="67" name="Oval 66">
                <a:extLst>
                  <a:ext uri="{FF2B5EF4-FFF2-40B4-BE49-F238E27FC236}">
                    <a16:creationId xmlns:a16="http://schemas.microsoft.com/office/drawing/2014/main" id="{F66313D0-C151-5B41-8985-C9CD026EFA2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349E7D51-6296-A14B-B270-1151ACC9879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69" name="TextBox 68">
              <a:extLst>
                <a:ext uri="{FF2B5EF4-FFF2-40B4-BE49-F238E27FC236}">
                  <a16:creationId xmlns:a16="http://schemas.microsoft.com/office/drawing/2014/main" id="{11544BA4-D5A6-824B-AA18-99A62BB5FC2F}"/>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cxnSp>
        <p:nvCxnSpPr>
          <p:cNvPr id="305" name="Straight Connector 304">
            <a:extLst>
              <a:ext uri="{FF2B5EF4-FFF2-40B4-BE49-F238E27FC236}">
                <a16:creationId xmlns:a16="http://schemas.microsoft.com/office/drawing/2014/main" id="{65A69D2D-A079-BD4C-8564-626FD5EB7D22}"/>
              </a:ext>
            </a:extLst>
          </p:cNvPr>
          <p:cNvCxnSpPr>
            <a:cxnSpLocks/>
            <a:stCxn id="303" idx="0"/>
          </p:cNvCxnSpPr>
          <p:nvPr/>
        </p:nvCxnSpPr>
        <p:spPr>
          <a:xfrm flipV="1">
            <a:off x="307709" y="1381232"/>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1047D203-E1B7-CA41-8E65-BA4746B842DA}"/>
              </a:ext>
            </a:extLst>
          </p:cNvPr>
          <p:cNvCxnSpPr>
            <a:cxnSpLocks/>
          </p:cNvCxnSpPr>
          <p:nvPr/>
        </p:nvCxnSpPr>
        <p:spPr>
          <a:xfrm flipV="1">
            <a:off x="307708" y="1381232"/>
            <a:ext cx="2833057" cy="73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0B3F3C6-E5E9-124C-9682-1375B1E825EA}"/>
              </a:ext>
            </a:extLst>
          </p:cNvPr>
          <p:cNvCxnSpPr/>
          <p:nvPr/>
        </p:nvCxnSpPr>
        <p:spPr>
          <a:xfrm flipV="1">
            <a:off x="8746350" y="1404067"/>
            <a:ext cx="2862" cy="1105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Rectangle 309">
            <a:extLst>
              <a:ext uri="{FF2B5EF4-FFF2-40B4-BE49-F238E27FC236}">
                <a16:creationId xmlns:a16="http://schemas.microsoft.com/office/drawing/2014/main" id="{ABD7C562-A1DD-DA42-8192-4FD47DBEC5D2}"/>
              </a:ext>
            </a:extLst>
          </p:cNvPr>
          <p:cNvSpPr/>
          <p:nvPr/>
        </p:nvSpPr>
        <p:spPr>
          <a:xfrm>
            <a:off x="3168678" y="1082498"/>
            <a:ext cx="2889296" cy="641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06FE08F1-D27D-B54B-8A20-6A9787D17CF6}"/>
              </a:ext>
            </a:extLst>
          </p:cNvPr>
          <p:cNvCxnSpPr>
            <a:cxnSpLocks/>
          </p:cNvCxnSpPr>
          <p:nvPr/>
        </p:nvCxnSpPr>
        <p:spPr>
          <a:xfrm flipV="1">
            <a:off x="6054964" y="1403062"/>
            <a:ext cx="2691386" cy="1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40B8E98-223E-5D44-8083-54BE8F189054}"/>
              </a:ext>
            </a:extLst>
          </p:cNvPr>
          <p:cNvSpPr txBox="1"/>
          <p:nvPr/>
        </p:nvSpPr>
        <p:spPr>
          <a:xfrm>
            <a:off x="3662391" y="1211016"/>
            <a:ext cx="212109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Battery Charging </a:t>
            </a:r>
          </a:p>
        </p:txBody>
      </p:sp>
      <p:sp>
        <p:nvSpPr>
          <p:cNvPr id="184" name="TextBox 183">
            <a:extLst>
              <a:ext uri="{FF2B5EF4-FFF2-40B4-BE49-F238E27FC236}">
                <a16:creationId xmlns:a16="http://schemas.microsoft.com/office/drawing/2014/main" id="{0273B99C-FD30-F34A-B2D7-8A29DCF31043}"/>
              </a:ext>
            </a:extLst>
          </p:cNvPr>
          <p:cNvSpPr txBox="1"/>
          <p:nvPr/>
        </p:nvSpPr>
        <p:spPr>
          <a:xfrm>
            <a:off x="6730775" y="5773938"/>
            <a:ext cx="1518364" cy="738664"/>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Anode</a:t>
            </a:r>
          </a:p>
          <a:p>
            <a:pPr algn="ctr"/>
            <a:r>
              <a:rPr lang="en-US" b="1" dirty="0">
                <a:latin typeface="Arial" panose="020B0604020202020204" pitchFamily="34" charset="0"/>
                <a:cs typeface="Arial" panose="020B0604020202020204" pitchFamily="34" charset="0"/>
              </a:rPr>
              <a:t>Graphite (C)</a:t>
            </a:r>
          </a:p>
        </p:txBody>
      </p:sp>
      <p:sp>
        <p:nvSpPr>
          <p:cNvPr id="3" name="Rectangle 2">
            <a:extLst>
              <a:ext uri="{FF2B5EF4-FFF2-40B4-BE49-F238E27FC236}">
                <a16:creationId xmlns:a16="http://schemas.microsoft.com/office/drawing/2014/main" id="{EDAB64AC-A15F-9343-B9DE-0BC2FE818F4B}"/>
              </a:ext>
            </a:extLst>
          </p:cNvPr>
          <p:cNvSpPr/>
          <p:nvPr/>
        </p:nvSpPr>
        <p:spPr>
          <a:xfrm>
            <a:off x="676579" y="5819623"/>
            <a:ext cx="3120590" cy="34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4C165FC6-BC13-1C4A-86AD-F905025B81C5}"/>
              </a:ext>
            </a:extLst>
          </p:cNvPr>
          <p:cNvSpPr txBox="1"/>
          <p:nvPr/>
        </p:nvSpPr>
        <p:spPr>
          <a:xfrm>
            <a:off x="453869" y="5807359"/>
            <a:ext cx="3619902" cy="1015663"/>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Cathode</a:t>
            </a:r>
          </a:p>
          <a:p>
            <a:pPr algn="ctr"/>
            <a:r>
              <a:rPr lang="en-US" b="1" dirty="0">
                <a:solidFill>
                  <a:srgbClr val="945200"/>
                </a:solidFill>
                <a:latin typeface="Arial" panose="020B0604020202020204" pitchFamily="34" charset="0"/>
                <a:cs typeface="Arial" panose="020B0604020202020204" pitchFamily="34" charset="0"/>
              </a:rPr>
              <a:t>Metal</a:t>
            </a:r>
            <a:r>
              <a:rPr lang="en-US" b="1" dirty="0">
                <a:latin typeface="Arial" panose="020B0604020202020204" pitchFamily="34" charset="0"/>
                <a:cs typeface="Arial" panose="020B0604020202020204" pitchFamily="34" charset="0"/>
              </a:rPr>
              <a:t> (Fe</a:t>
            </a:r>
            <a:r>
              <a:rPr lang="en-US" b="1" baseline="30000" dirty="0">
                <a:latin typeface="Arial" panose="020B0604020202020204" pitchFamily="34" charset="0"/>
                <a:cs typeface="Arial" panose="020B0604020202020204" pitchFamily="34" charset="0"/>
              </a:rPr>
              <a:t>2+/3+</a:t>
            </a:r>
            <a:r>
              <a:rPr lang="en-US" b="1" dirty="0">
                <a:latin typeface="Arial" panose="020B0604020202020204" pitchFamily="34" charset="0"/>
                <a:cs typeface="Arial" panose="020B0604020202020204" pitchFamily="34" charset="0"/>
              </a:rPr>
              <a:t>, Co</a:t>
            </a:r>
            <a:r>
              <a:rPr lang="en-US" b="1" baseline="30000" dirty="0">
                <a:latin typeface="Arial" panose="020B0604020202020204" pitchFamily="34" charset="0"/>
                <a:cs typeface="Arial" panose="020B0604020202020204" pitchFamily="34" charset="0"/>
              </a:rPr>
              <a:t> 3+/4+</a:t>
            </a:r>
            <a:r>
              <a:rPr lang="en-US" b="1" dirty="0">
                <a:latin typeface="Arial" panose="020B0604020202020204" pitchFamily="34" charset="0"/>
                <a:cs typeface="Arial" panose="020B0604020202020204" pitchFamily="34" charset="0"/>
              </a:rPr>
              <a:t>, Mn</a:t>
            </a:r>
            <a:r>
              <a:rPr lang="en-US" b="1" baseline="30000" dirty="0">
                <a:latin typeface="Arial" panose="020B0604020202020204" pitchFamily="34" charset="0"/>
                <a:cs typeface="Arial" panose="020B0604020202020204" pitchFamily="34" charset="0"/>
              </a:rPr>
              <a:t>3+/4+</a:t>
            </a:r>
            <a:r>
              <a:rPr lang="en-US" b="1" dirty="0">
                <a:latin typeface="Arial" panose="020B0604020202020204" pitchFamily="34" charset="0"/>
                <a:cs typeface="Arial" panose="020B0604020202020204" pitchFamily="34" charset="0"/>
              </a:rPr>
              <a:t>)</a:t>
            </a:r>
          </a:p>
          <a:p>
            <a:pPr algn="ctr"/>
            <a:r>
              <a:rPr lang="en-US" b="1" dirty="0">
                <a:solidFill>
                  <a:srgbClr val="FF0000"/>
                </a:solidFill>
                <a:latin typeface="Arial" panose="020B0604020202020204" pitchFamily="34" charset="0"/>
                <a:cs typeface="Arial" panose="020B0604020202020204" pitchFamily="34" charset="0"/>
              </a:rPr>
              <a:t>oxide</a:t>
            </a:r>
            <a:r>
              <a:rPr lang="en-US" b="1" dirty="0">
                <a:latin typeface="Arial" panose="020B0604020202020204" pitchFamily="34" charset="0"/>
                <a:cs typeface="Arial" panose="020B0604020202020204" pitchFamily="34" charset="0"/>
              </a:rPr>
              <a:t> (O</a:t>
            </a:r>
            <a:r>
              <a:rPr lang="en-US" b="1" baseline="30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or phosphate (PO</a:t>
            </a:r>
            <a:r>
              <a:rPr lang="en-US" b="1" baseline="-25000" dirty="0">
                <a:latin typeface="Arial" panose="020B0604020202020204" pitchFamily="34" charset="0"/>
                <a:cs typeface="Arial" panose="020B0604020202020204" pitchFamily="34" charset="0"/>
              </a:rPr>
              <a:t>4</a:t>
            </a:r>
            <a:r>
              <a:rPr lang="en-US" b="1" baseline="30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a:t>
            </a:r>
          </a:p>
        </p:txBody>
      </p:sp>
      <p:sp>
        <p:nvSpPr>
          <p:cNvPr id="188" name="Rectangle 187">
            <a:extLst>
              <a:ext uri="{FF2B5EF4-FFF2-40B4-BE49-F238E27FC236}">
                <a16:creationId xmlns:a16="http://schemas.microsoft.com/office/drawing/2014/main" id="{D95CB2EB-AD8A-344D-B1C2-8465F21E8358}"/>
              </a:ext>
            </a:extLst>
          </p:cNvPr>
          <p:cNvSpPr/>
          <p:nvPr/>
        </p:nvSpPr>
        <p:spPr>
          <a:xfrm>
            <a:off x="4654330" y="2297477"/>
            <a:ext cx="330778" cy="3503150"/>
          </a:xfrm>
          <a:prstGeom prst="rect">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6FB6E13F-181F-574F-BF15-CCB32E163C86}"/>
              </a:ext>
            </a:extLst>
          </p:cNvPr>
          <p:cNvSpPr txBox="1"/>
          <p:nvPr/>
        </p:nvSpPr>
        <p:spPr>
          <a:xfrm>
            <a:off x="4240632" y="5800627"/>
            <a:ext cx="1261884"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Porous</a:t>
            </a:r>
          </a:p>
          <a:p>
            <a:pPr algn="ctr"/>
            <a:r>
              <a:rPr lang="en-US" b="1" dirty="0">
                <a:latin typeface="Arial" panose="020B0604020202020204" pitchFamily="34" charset="0"/>
                <a:cs typeface="Arial" panose="020B0604020202020204" pitchFamily="34" charset="0"/>
              </a:rPr>
              <a:t>Separator</a:t>
            </a:r>
          </a:p>
        </p:txBody>
      </p:sp>
      <p:sp>
        <p:nvSpPr>
          <p:cNvPr id="191" name="TextBox 190">
            <a:extLst>
              <a:ext uri="{FF2B5EF4-FFF2-40B4-BE49-F238E27FC236}">
                <a16:creationId xmlns:a16="http://schemas.microsoft.com/office/drawing/2014/main" id="{FD134A6D-702F-0E48-8032-C1A5D1214932}"/>
              </a:ext>
            </a:extLst>
          </p:cNvPr>
          <p:cNvSpPr txBox="1"/>
          <p:nvPr/>
        </p:nvSpPr>
        <p:spPr>
          <a:xfrm rot="16200000">
            <a:off x="-601469" y="3909954"/>
            <a:ext cx="178767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Aluminum Foil</a:t>
            </a:r>
          </a:p>
        </p:txBody>
      </p:sp>
      <p:sp>
        <p:nvSpPr>
          <p:cNvPr id="192" name="TextBox 191">
            <a:extLst>
              <a:ext uri="{FF2B5EF4-FFF2-40B4-BE49-F238E27FC236}">
                <a16:creationId xmlns:a16="http://schemas.microsoft.com/office/drawing/2014/main" id="{FEF1B853-D60E-E64C-8190-E6E96D6DCEAD}"/>
              </a:ext>
            </a:extLst>
          </p:cNvPr>
          <p:cNvSpPr txBox="1"/>
          <p:nvPr/>
        </p:nvSpPr>
        <p:spPr>
          <a:xfrm rot="5400000">
            <a:off x="8054886" y="3986804"/>
            <a:ext cx="1467068"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Copper Foil</a:t>
            </a:r>
          </a:p>
        </p:txBody>
      </p:sp>
      <p:grpSp>
        <p:nvGrpSpPr>
          <p:cNvPr id="195" name="Group 194">
            <a:extLst>
              <a:ext uri="{FF2B5EF4-FFF2-40B4-BE49-F238E27FC236}">
                <a16:creationId xmlns:a16="http://schemas.microsoft.com/office/drawing/2014/main" id="{5E9F0C5B-865B-BD4A-BE50-125D0BC5CEEB}"/>
              </a:ext>
            </a:extLst>
          </p:cNvPr>
          <p:cNvGrpSpPr/>
          <p:nvPr/>
        </p:nvGrpSpPr>
        <p:grpSpPr>
          <a:xfrm>
            <a:off x="926322" y="4656171"/>
            <a:ext cx="587713" cy="457200"/>
            <a:chOff x="4815566" y="3211453"/>
            <a:chExt cx="587713" cy="457200"/>
          </a:xfrm>
        </p:grpSpPr>
        <p:sp>
          <p:nvSpPr>
            <p:cNvPr id="196" name="Oval 195">
              <a:extLst>
                <a:ext uri="{FF2B5EF4-FFF2-40B4-BE49-F238E27FC236}">
                  <a16:creationId xmlns:a16="http://schemas.microsoft.com/office/drawing/2014/main" id="{7B768273-DCA3-904B-B302-F0E63ABDC12E}"/>
                </a:ext>
              </a:extLst>
            </p:cNvPr>
            <p:cNvSpPr/>
            <p:nvPr/>
          </p:nvSpPr>
          <p:spPr>
            <a:xfrm>
              <a:off x="4842587" y="3211453"/>
              <a:ext cx="457200" cy="457200"/>
            </a:xfrm>
            <a:prstGeom prst="ellipse">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7" name="TextBox 196">
              <a:extLst>
                <a:ext uri="{FF2B5EF4-FFF2-40B4-BE49-F238E27FC236}">
                  <a16:creationId xmlns:a16="http://schemas.microsoft.com/office/drawing/2014/main" id="{FD60FF8C-FE44-644F-A190-1C8B3D105B06}"/>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t>
              </a:r>
              <a:r>
                <a:rPr lang="en-US" baseline="30000" dirty="0">
                  <a:solidFill>
                    <a:schemeClr val="bg1"/>
                  </a:solidFill>
                  <a:latin typeface="Arial" panose="020B0604020202020204" pitchFamily="34" charset="0"/>
                  <a:cs typeface="Arial" panose="020B0604020202020204" pitchFamily="34" charset="0"/>
                </a:rPr>
                <a:t>n+</a:t>
              </a:r>
              <a:endParaRPr lang="en-US" dirty="0">
                <a:solidFill>
                  <a:schemeClr val="bg1"/>
                </a:solidFill>
                <a:latin typeface="Arial" panose="020B0604020202020204" pitchFamily="34" charset="0"/>
                <a:cs typeface="Arial" panose="020B0604020202020204" pitchFamily="34" charset="0"/>
              </a:endParaRPr>
            </a:p>
          </p:txBody>
        </p:sp>
      </p:grpSp>
      <p:grpSp>
        <p:nvGrpSpPr>
          <p:cNvPr id="198" name="Group 197">
            <a:extLst>
              <a:ext uri="{FF2B5EF4-FFF2-40B4-BE49-F238E27FC236}">
                <a16:creationId xmlns:a16="http://schemas.microsoft.com/office/drawing/2014/main" id="{E9ED1A8F-C3C1-5249-AE60-DF1410B7EBBF}"/>
              </a:ext>
            </a:extLst>
          </p:cNvPr>
          <p:cNvGrpSpPr/>
          <p:nvPr/>
        </p:nvGrpSpPr>
        <p:grpSpPr>
          <a:xfrm>
            <a:off x="446430" y="4285974"/>
            <a:ext cx="587713" cy="457200"/>
            <a:chOff x="4815566" y="3211453"/>
            <a:chExt cx="587713" cy="457200"/>
          </a:xfrm>
          <a:solidFill>
            <a:srgbClr val="FF0000"/>
          </a:solidFill>
        </p:grpSpPr>
        <p:sp>
          <p:nvSpPr>
            <p:cNvPr id="199" name="Oval 198">
              <a:extLst>
                <a:ext uri="{FF2B5EF4-FFF2-40B4-BE49-F238E27FC236}">
                  <a16:creationId xmlns:a16="http://schemas.microsoft.com/office/drawing/2014/main" id="{EDB7B17C-C5FB-774E-B2B0-65990A1226A3}"/>
                </a:ext>
              </a:extLst>
            </p:cNvPr>
            <p:cNvSpPr/>
            <p:nvPr/>
          </p:nvSpPr>
          <p:spPr>
            <a:xfrm>
              <a:off x="4842587" y="3211453"/>
              <a:ext cx="457200" cy="457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0" name="TextBox 199">
              <a:extLst>
                <a:ext uri="{FF2B5EF4-FFF2-40B4-BE49-F238E27FC236}">
                  <a16:creationId xmlns:a16="http://schemas.microsoft.com/office/drawing/2014/main" id="{6B8AB805-B257-0242-82DE-8A5E3C2B2300}"/>
                </a:ext>
              </a:extLst>
            </p:cNvPr>
            <p:cNvSpPr txBox="1"/>
            <p:nvPr/>
          </p:nvSpPr>
          <p:spPr>
            <a:xfrm>
              <a:off x="4815566" y="3259212"/>
              <a:ext cx="5877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a:t>
              </a:r>
              <a:r>
                <a:rPr lang="en-US" baseline="30000" dirty="0">
                  <a:solidFill>
                    <a:schemeClr val="bg1"/>
                  </a:solidFill>
                  <a:latin typeface="Arial" panose="020B0604020202020204" pitchFamily="34" charset="0"/>
                  <a:cs typeface="Arial" panose="020B0604020202020204" pitchFamily="34" charset="0"/>
                </a:rPr>
                <a:t>2-</a:t>
              </a:r>
              <a:endParaRPr lang="en-US" dirty="0">
                <a:solidFill>
                  <a:schemeClr val="bg1"/>
                </a:solidFill>
                <a:latin typeface="Arial" panose="020B0604020202020204" pitchFamily="34" charset="0"/>
                <a:cs typeface="Arial" panose="020B0604020202020204" pitchFamily="34" charset="0"/>
              </a:endParaRPr>
            </a:p>
          </p:txBody>
        </p:sp>
      </p:grpSp>
      <p:sp>
        <p:nvSpPr>
          <p:cNvPr id="201" name="TextBox 200">
            <a:extLst>
              <a:ext uri="{FF2B5EF4-FFF2-40B4-BE49-F238E27FC236}">
                <a16:creationId xmlns:a16="http://schemas.microsoft.com/office/drawing/2014/main" id="{D399A062-2E9D-C24E-9CF9-D754E461C495}"/>
              </a:ext>
            </a:extLst>
          </p:cNvPr>
          <p:cNvSpPr txBox="1"/>
          <p:nvPr/>
        </p:nvSpPr>
        <p:spPr>
          <a:xfrm>
            <a:off x="2613203" y="4594574"/>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202" name="Group 201">
            <a:extLst>
              <a:ext uri="{FF2B5EF4-FFF2-40B4-BE49-F238E27FC236}">
                <a16:creationId xmlns:a16="http://schemas.microsoft.com/office/drawing/2014/main" id="{415897A1-DEED-274A-AF75-A38743382A79}"/>
              </a:ext>
            </a:extLst>
          </p:cNvPr>
          <p:cNvGrpSpPr/>
          <p:nvPr/>
        </p:nvGrpSpPr>
        <p:grpSpPr>
          <a:xfrm>
            <a:off x="3942674" y="2513087"/>
            <a:ext cx="531893" cy="457200"/>
            <a:chOff x="1419433" y="3461849"/>
            <a:chExt cx="531893" cy="457200"/>
          </a:xfrm>
        </p:grpSpPr>
        <p:grpSp>
          <p:nvGrpSpPr>
            <p:cNvPr id="203" name="Group 202">
              <a:extLst>
                <a:ext uri="{FF2B5EF4-FFF2-40B4-BE49-F238E27FC236}">
                  <a16:creationId xmlns:a16="http://schemas.microsoft.com/office/drawing/2014/main" id="{60AF2D60-7889-D84A-956E-37F7C72599ED}"/>
                </a:ext>
              </a:extLst>
            </p:cNvPr>
            <p:cNvGrpSpPr/>
            <p:nvPr/>
          </p:nvGrpSpPr>
          <p:grpSpPr>
            <a:xfrm>
              <a:off x="1419433" y="3461849"/>
              <a:ext cx="457200" cy="457200"/>
              <a:chOff x="4842587" y="3211453"/>
              <a:chExt cx="457200" cy="457200"/>
            </a:xfrm>
          </p:grpSpPr>
          <p:sp>
            <p:nvSpPr>
              <p:cNvPr id="205" name="Oval 204">
                <a:extLst>
                  <a:ext uri="{FF2B5EF4-FFF2-40B4-BE49-F238E27FC236}">
                    <a16:creationId xmlns:a16="http://schemas.microsoft.com/office/drawing/2014/main" id="{EFEFF066-7A3B-4A41-8615-9E84866AD263}"/>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00205FB2-03DF-B14E-9B14-D09C0060E932}"/>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4" name="TextBox 203">
              <a:extLst>
                <a:ext uri="{FF2B5EF4-FFF2-40B4-BE49-F238E27FC236}">
                  <a16:creationId xmlns:a16="http://schemas.microsoft.com/office/drawing/2014/main" id="{557C13DA-5C19-E34F-8CEB-6038FB9A1535}"/>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07" name="Group 206">
            <a:extLst>
              <a:ext uri="{FF2B5EF4-FFF2-40B4-BE49-F238E27FC236}">
                <a16:creationId xmlns:a16="http://schemas.microsoft.com/office/drawing/2014/main" id="{7F37777E-3699-E84B-917B-3A1D022D08D0}"/>
              </a:ext>
            </a:extLst>
          </p:cNvPr>
          <p:cNvGrpSpPr/>
          <p:nvPr/>
        </p:nvGrpSpPr>
        <p:grpSpPr>
          <a:xfrm>
            <a:off x="5360482" y="5258689"/>
            <a:ext cx="531893" cy="457200"/>
            <a:chOff x="1419433" y="3461849"/>
            <a:chExt cx="531893" cy="457200"/>
          </a:xfrm>
        </p:grpSpPr>
        <p:grpSp>
          <p:nvGrpSpPr>
            <p:cNvPr id="208" name="Group 207">
              <a:extLst>
                <a:ext uri="{FF2B5EF4-FFF2-40B4-BE49-F238E27FC236}">
                  <a16:creationId xmlns:a16="http://schemas.microsoft.com/office/drawing/2014/main" id="{0E4AEF45-3EE2-1240-A08F-F8919360BD78}"/>
                </a:ext>
              </a:extLst>
            </p:cNvPr>
            <p:cNvGrpSpPr/>
            <p:nvPr/>
          </p:nvGrpSpPr>
          <p:grpSpPr>
            <a:xfrm>
              <a:off x="1419433" y="3461849"/>
              <a:ext cx="457200" cy="457200"/>
              <a:chOff x="4842587" y="3211453"/>
              <a:chExt cx="457200" cy="457200"/>
            </a:xfrm>
          </p:grpSpPr>
          <p:sp>
            <p:nvSpPr>
              <p:cNvPr id="210" name="Oval 209">
                <a:extLst>
                  <a:ext uri="{FF2B5EF4-FFF2-40B4-BE49-F238E27FC236}">
                    <a16:creationId xmlns:a16="http://schemas.microsoft.com/office/drawing/2014/main" id="{88BB2D45-C2AA-2249-9A81-9DCDFB0D6A65}"/>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206FC576-05A7-8B44-A536-E44543990F34}"/>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09" name="TextBox 208">
              <a:extLst>
                <a:ext uri="{FF2B5EF4-FFF2-40B4-BE49-F238E27FC236}">
                  <a16:creationId xmlns:a16="http://schemas.microsoft.com/office/drawing/2014/main" id="{9F3EF10A-2E56-8444-9B8E-8428DC7708CD}"/>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grpSp>
        <p:nvGrpSpPr>
          <p:cNvPr id="212" name="Group 211">
            <a:extLst>
              <a:ext uri="{FF2B5EF4-FFF2-40B4-BE49-F238E27FC236}">
                <a16:creationId xmlns:a16="http://schemas.microsoft.com/office/drawing/2014/main" id="{1AAB2929-B876-9149-B48C-BD77B6459D4F}"/>
              </a:ext>
            </a:extLst>
          </p:cNvPr>
          <p:cNvGrpSpPr/>
          <p:nvPr/>
        </p:nvGrpSpPr>
        <p:grpSpPr>
          <a:xfrm>
            <a:off x="3653812" y="5003628"/>
            <a:ext cx="531893" cy="457200"/>
            <a:chOff x="1419433" y="3461849"/>
            <a:chExt cx="531893" cy="457200"/>
          </a:xfrm>
        </p:grpSpPr>
        <p:grpSp>
          <p:nvGrpSpPr>
            <p:cNvPr id="213" name="Group 212">
              <a:extLst>
                <a:ext uri="{FF2B5EF4-FFF2-40B4-BE49-F238E27FC236}">
                  <a16:creationId xmlns:a16="http://schemas.microsoft.com/office/drawing/2014/main" id="{B2F3280D-421A-9C44-81E1-FCD759CACEA2}"/>
                </a:ext>
              </a:extLst>
            </p:cNvPr>
            <p:cNvGrpSpPr/>
            <p:nvPr/>
          </p:nvGrpSpPr>
          <p:grpSpPr>
            <a:xfrm>
              <a:off x="1419433" y="3461849"/>
              <a:ext cx="457200" cy="457200"/>
              <a:chOff x="4842587" y="3211453"/>
              <a:chExt cx="457200" cy="457200"/>
            </a:xfrm>
          </p:grpSpPr>
          <p:sp>
            <p:nvSpPr>
              <p:cNvPr id="215" name="Oval 214">
                <a:extLst>
                  <a:ext uri="{FF2B5EF4-FFF2-40B4-BE49-F238E27FC236}">
                    <a16:creationId xmlns:a16="http://schemas.microsoft.com/office/drawing/2014/main" id="{B1446858-4DCB-2848-B3D8-0D1A9890B047}"/>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810CEE45-5D4B-3243-9E7C-C9B91A9D9F06}"/>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214" name="TextBox 213">
              <a:extLst>
                <a:ext uri="{FF2B5EF4-FFF2-40B4-BE49-F238E27FC236}">
                  <a16:creationId xmlns:a16="http://schemas.microsoft.com/office/drawing/2014/main" id="{FA12366F-9D1D-5D46-BAE8-9DCF6371B33E}"/>
                </a:ext>
              </a:extLst>
            </p:cNvPr>
            <p:cNvSpPr txBox="1"/>
            <p:nvPr/>
          </p:nvSpPr>
          <p:spPr>
            <a:xfrm>
              <a:off x="1662464" y="346185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sp>
        <p:nvSpPr>
          <p:cNvPr id="221" name="TextBox 220">
            <a:extLst>
              <a:ext uri="{FF2B5EF4-FFF2-40B4-BE49-F238E27FC236}">
                <a16:creationId xmlns:a16="http://schemas.microsoft.com/office/drawing/2014/main" id="{698F8A0A-726C-8E41-A0C0-21060D05B5D7}"/>
              </a:ext>
            </a:extLst>
          </p:cNvPr>
          <p:cNvSpPr txBox="1"/>
          <p:nvPr/>
        </p:nvSpPr>
        <p:spPr>
          <a:xfrm>
            <a:off x="3868480" y="4015794"/>
            <a:ext cx="1832554" cy="369332"/>
          </a:xfrm>
          <a:prstGeom prst="rect">
            <a:avLst/>
          </a:prstGeom>
          <a:noFill/>
        </p:spPr>
        <p:txBody>
          <a:bodyPr wrap="none" rtlCol="0">
            <a:spAutoFit/>
          </a:bodyPr>
          <a:lstStyle/>
          <a:p>
            <a:pPr algn="ctr"/>
            <a:r>
              <a:rPr lang="en-US" b="1" dirty="0">
                <a:solidFill>
                  <a:srgbClr val="FF0000"/>
                </a:solidFill>
                <a:latin typeface="Arial" panose="020B0604020202020204" pitchFamily="34" charset="0"/>
                <a:cs typeface="Arial" panose="020B0604020202020204" pitchFamily="34" charset="0"/>
              </a:rPr>
              <a:t>Battery “Dead”</a:t>
            </a:r>
          </a:p>
        </p:txBody>
      </p:sp>
      <p:grpSp>
        <p:nvGrpSpPr>
          <p:cNvPr id="219" name="Group 218">
            <a:extLst>
              <a:ext uri="{FF2B5EF4-FFF2-40B4-BE49-F238E27FC236}">
                <a16:creationId xmlns:a16="http://schemas.microsoft.com/office/drawing/2014/main" id="{DE4ACC05-A4A8-EF41-AE75-F409BCB3BD28}"/>
              </a:ext>
            </a:extLst>
          </p:cNvPr>
          <p:cNvGrpSpPr/>
          <p:nvPr/>
        </p:nvGrpSpPr>
        <p:grpSpPr>
          <a:xfrm>
            <a:off x="2414631" y="3454248"/>
            <a:ext cx="457200" cy="457200"/>
            <a:chOff x="4842587" y="3211453"/>
            <a:chExt cx="457200" cy="457200"/>
          </a:xfrm>
        </p:grpSpPr>
        <p:sp>
          <p:nvSpPr>
            <p:cNvPr id="222" name="Oval 221">
              <a:extLst>
                <a:ext uri="{FF2B5EF4-FFF2-40B4-BE49-F238E27FC236}">
                  <a16:creationId xmlns:a16="http://schemas.microsoft.com/office/drawing/2014/main" id="{A2FF001E-0163-244D-A107-2E324AA82296}"/>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id="{41291C45-3221-4447-AE52-5C55E262811C}"/>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07" name="TextBox 306">
            <a:extLst>
              <a:ext uri="{FF2B5EF4-FFF2-40B4-BE49-F238E27FC236}">
                <a16:creationId xmlns:a16="http://schemas.microsoft.com/office/drawing/2014/main" id="{F4ECD769-9448-CC45-B519-40A3137C6001}"/>
              </a:ext>
            </a:extLst>
          </p:cNvPr>
          <p:cNvSpPr txBox="1"/>
          <p:nvPr/>
        </p:nvSpPr>
        <p:spPr>
          <a:xfrm>
            <a:off x="2643043" y="3468710"/>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grpSp>
        <p:nvGrpSpPr>
          <p:cNvPr id="308" name="Group 307">
            <a:extLst>
              <a:ext uri="{FF2B5EF4-FFF2-40B4-BE49-F238E27FC236}">
                <a16:creationId xmlns:a16="http://schemas.microsoft.com/office/drawing/2014/main" id="{CD8D9662-323A-DE47-86E9-862E77CDF486}"/>
              </a:ext>
            </a:extLst>
          </p:cNvPr>
          <p:cNvGrpSpPr/>
          <p:nvPr/>
        </p:nvGrpSpPr>
        <p:grpSpPr>
          <a:xfrm>
            <a:off x="1455481" y="4677713"/>
            <a:ext cx="457200" cy="457200"/>
            <a:chOff x="4842587" y="3211453"/>
            <a:chExt cx="457200" cy="457200"/>
          </a:xfrm>
        </p:grpSpPr>
        <p:sp>
          <p:nvSpPr>
            <p:cNvPr id="312" name="Oval 311">
              <a:extLst>
                <a:ext uri="{FF2B5EF4-FFF2-40B4-BE49-F238E27FC236}">
                  <a16:creationId xmlns:a16="http://schemas.microsoft.com/office/drawing/2014/main" id="{DFF46C6A-39E4-1D4A-9DA6-F980710D3041}"/>
                </a:ext>
              </a:extLst>
            </p:cNvPr>
            <p:cNvSpPr/>
            <p:nvPr/>
          </p:nvSpPr>
          <p:spPr>
            <a:xfrm>
              <a:off x="4842587" y="3211453"/>
              <a:ext cx="457200" cy="457200"/>
            </a:xfrm>
            <a:prstGeom prst="ellipse">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a:extLst>
                <a:ext uri="{FF2B5EF4-FFF2-40B4-BE49-F238E27FC236}">
                  <a16:creationId xmlns:a16="http://schemas.microsoft.com/office/drawing/2014/main" id="{E882CC8B-37B1-B84A-979D-7D1FF04FA3F7}"/>
                </a:ext>
              </a:extLst>
            </p:cNvPr>
            <p:cNvSpPr txBox="1"/>
            <p:nvPr/>
          </p:nvSpPr>
          <p:spPr>
            <a:xfrm>
              <a:off x="4872717" y="3259212"/>
              <a:ext cx="36420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Li</a:t>
              </a:r>
            </a:p>
          </p:txBody>
        </p:sp>
      </p:grpSp>
      <p:sp>
        <p:nvSpPr>
          <p:cNvPr id="315" name="TextBox 314">
            <a:extLst>
              <a:ext uri="{FF2B5EF4-FFF2-40B4-BE49-F238E27FC236}">
                <a16:creationId xmlns:a16="http://schemas.microsoft.com/office/drawing/2014/main" id="{F7346528-215A-0E44-A178-29DFF9E7172F}"/>
              </a:ext>
            </a:extLst>
          </p:cNvPr>
          <p:cNvSpPr txBox="1"/>
          <p:nvPr/>
        </p:nvSpPr>
        <p:spPr>
          <a:xfrm>
            <a:off x="1682933" y="4669321"/>
            <a:ext cx="288862"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a:t>
            </a:r>
          </a:p>
        </p:txBody>
      </p:sp>
      <p:sp>
        <p:nvSpPr>
          <p:cNvPr id="323" name="TextBox 322">
            <a:extLst>
              <a:ext uri="{FF2B5EF4-FFF2-40B4-BE49-F238E27FC236}">
                <a16:creationId xmlns:a16="http://schemas.microsoft.com/office/drawing/2014/main" id="{16F37ACE-82DC-5644-BB16-5096C3CFADBC}"/>
              </a:ext>
            </a:extLst>
          </p:cNvPr>
          <p:cNvSpPr txBox="1"/>
          <p:nvPr/>
        </p:nvSpPr>
        <p:spPr>
          <a:xfrm>
            <a:off x="121496" y="4830929"/>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325" name="TextBox 324">
            <a:extLst>
              <a:ext uri="{FF2B5EF4-FFF2-40B4-BE49-F238E27FC236}">
                <a16:creationId xmlns:a16="http://schemas.microsoft.com/office/drawing/2014/main" id="{AFEFA950-A1D1-D944-9088-529EB2538E79}"/>
              </a:ext>
            </a:extLst>
          </p:cNvPr>
          <p:cNvSpPr txBox="1"/>
          <p:nvPr/>
        </p:nvSpPr>
        <p:spPr>
          <a:xfrm>
            <a:off x="119253" y="4837661"/>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p:sp>
        <p:nvSpPr>
          <p:cNvPr id="326" name="TextBox 325">
            <a:extLst>
              <a:ext uri="{FF2B5EF4-FFF2-40B4-BE49-F238E27FC236}">
                <a16:creationId xmlns:a16="http://schemas.microsoft.com/office/drawing/2014/main" id="{904C3C34-420E-D445-BDF9-0E9C11198A45}"/>
              </a:ext>
            </a:extLst>
          </p:cNvPr>
          <p:cNvSpPr txBox="1"/>
          <p:nvPr/>
        </p:nvSpPr>
        <p:spPr>
          <a:xfrm>
            <a:off x="121947" y="2939860"/>
            <a:ext cx="404278" cy="430887"/>
          </a:xfrm>
          <a:prstGeom prst="rect">
            <a:avLst/>
          </a:prstGeom>
          <a:noFill/>
        </p:spPr>
        <p:txBody>
          <a:bodyPr wrap="none" rtlCol="0">
            <a:spAutoFit/>
          </a:bodyPr>
          <a:lstStyle/>
          <a:p>
            <a:r>
              <a:rPr lang="en-US" sz="2200" dirty="0">
                <a:solidFill>
                  <a:srgbClr val="0432FF"/>
                </a:solidFill>
                <a:latin typeface="Arial" panose="020B0604020202020204" pitchFamily="34" charset="0"/>
                <a:cs typeface="Arial" panose="020B0604020202020204" pitchFamily="34" charset="0"/>
              </a:rPr>
              <a:t>e</a:t>
            </a:r>
            <a:r>
              <a:rPr lang="en-US" sz="2200" baseline="30000" dirty="0">
                <a:solidFill>
                  <a:srgbClr val="0432FF"/>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AC225A06-99DE-7843-8A2E-531DCA41E98E}"/>
                  </a:ext>
                </a:extLst>
              </p:cNvPr>
              <p:cNvSpPr txBox="1"/>
              <p:nvPr/>
            </p:nvSpPr>
            <p:spPr>
              <a:xfrm>
                <a:off x="1082048" y="1820211"/>
                <a:ext cx="740541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Li</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 MO</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 e</a:t>
                </a:r>
                <a:r>
                  <a:rPr lang="en-US" sz="2000" b="1" baseline="30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14:m>
                  <m:oMath xmlns:m="http://schemas.openxmlformats.org/officeDocument/2006/math">
                    <m:r>
                      <a:rPr lang="en-US" sz="2000" b="1" i="1">
                        <a:latin typeface="Cambria Math" panose="02040503050406030204" pitchFamily="18" charset="0"/>
                        <a:ea typeface="Cambria Math" panose="02040503050406030204" pitchFamily="18" charset="0"/>
                        <a:cs typeface="Arial" panose="020B0604020202020204" pitchFamily="34" charset="0"/>
                      </a:rPr>
                      <m:t>→</m:t>
                    </m:r>
                  </m:oMath>
                </a14:m>
                <a:r>
                  <a:rPr lang="en-US" sz="2000" b="1" dirty="0">
                    <a:latin typeface="Arial" panose="020B0604020202020204" pitchFamily="34" charset="0"/>
                    <a:cs typeface="Arial" panose="020B0604020202020204" pitchFamily="34" charset="0"/>
                  </a:rPr>
                  <a:t> Li (s) + C (s)   </a:t>
                </a:r>
                <a:r>
                  <a:rPr lang="en-US" sz="2000" b="1" dirty="0" err="1">
                    <a:latin typeface="Arial" panose="020B0604020202020204" pitchFamily="34" charset="0"/>
                    <a:cs typeface="Arial" panose="020B0604020202020204" pitchFamily="34" charset="0"/>
                  </a:rPr>
                  <a:t>E</a:t>
                </a:r>
                <a:r>
                  <a:rPr lang="en-US" sz="2000" b="1" baseline="30000" dirty="0" err="1">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 = - 3.1 V</a:t>
                </a:r>
                <a:r>
                  <a:rPr lang="en-US" sz="2000" dirty="0">
                    <a:latin typeface="Arial" panose="020B0604020202020204" pitchFamily="34" charset="0"/>
                    <a:cs typeface="Arial" panose="020B0604020202020204" pitchFamily="34" charset="0"/>
                  </a:rPr>
                  <a:t> </a:t>
                </a:r>
              </a:p>
            </p:txBody>
          </p:sp>
        </mc:Choice>
        <mc:Fallback xmlns="">
          <p:sp>
            <p:nvSpPr>
              <p:cNvPr id="217" name="TextBox 216">
                <a:extLst>
                  <a:ext uri="{FF2B5EF4-FFF2-40B4-BE49-F238E27FC236}">
                    <a16:creationId xmlns:a16="http://schemas.microsoft.com/office/drawing/2014/main" id="{AC225A06-99DE-7843-8A2E-531DCA41E98E}"/>
                  </a:ext>
                </a:extLst>
              </p:cNvPr>
              <p:cNvSpPr txBox="1">
                <a:spLocks noRot="1" noChangeAspect="1" noMove="1" noResize="1" noEditPoints="1" noAdjustHandles="1" noChangeArrowheads="1" noChangeShapeType="1" noTextEdit="1"/>
              </p:cNvSpPr>
              <p:nvPr/>
            </p:nvSpPr>
            <p:spPr>
              <a:xfrm>
                <a:off x="1082048" y="1820211"/>
                <a:ext cx="7405418" cy="400110"/>
              </a:xfrm>
              <a:prstGeom prst="rect">
                <a:avLst/>
              </a:prstGeom>
              <a:blipFill>
                <a:blip r:embed="rId3"/>
                <a:stretch>
                  <a:fillRect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29895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0 0 L 0.00243 -0.53495 L 0.92586 -0.53333 C 0.92638 -0.35671 0.92673 -0.18009 0.92725 -0.00347 " pathEditMode="relative" ptsTypes="AAAA">
                                      <p:cBhvr>
                                        <p:cTn id="12" dur="3000" fill="hold"/>
                                        <p:tgtEl>
                                          <p:spTgt spid="323"/>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66667E-6 4.07407E-6 L 0.51823 0.00347 " pathEditMode="relative" rAng="0" ptsTypes="AA">
                                      <p:cBhvr>
                                        <p:cTn id="14" dur="3000" fill="hold"/>
                                        <p:tgtEl>
                                          <p:spTgt spid="73"/>
                                        </p:tgtEl>
                                        <p:attrNameLst>
                                          <p:attrName>ppt_x</p:attrName>
                                          <p:attrName>ppt_y</p:attrName>
                                        </p:attrNameLst>
                                      </p:cBhvr>
                                      <p:rCtr x="25903" y="162"/>
                                    </p:animMotion>
                                  </p:childTnLst>
                                </p:cTn>
                              </p:par>
                              <p:par>
                                <p:cTn id="15" presetID="0" presetClass="path" presetSubtype="0" accel="50000" decel="50000" fill="hold" grpId="2" nodeType="withEffect">
                                  <p:stCondLst>
                                    <p:cond delay="0"/>
                                  </p:stCondLst>
                                  <p:childTnLst>
                                    <p:animMotion origin="layout" path="M -2.5E-6 -1.11111E-6 L 0.51511 0.00347 " pathEditMode="relative" rAng="0" ptsTypes="AA">
                                      <p:cBhvr>
                                        <p:cTn id="16" dur="3000" fill="hold"/>
                                        <p:tgtEl>
                                          <p:spTgt spid="201"/>
                                        </p:tgtEl>
                                        <p:attrNameLst>
                                          <p:attrName>ppt_x</p:attrName>
                                          <p:attrName>ppt_y</p:attrName>
                                        </p:attrNameLst>
                                      </p:cBhvr>
                                      <p:rCtr x="25747" y="162"/>
                                    </p:animMotion>
                                  </p:childTnLst>
                                </p:cTn>
                              </p:par>
                            </p:childTnLst>
                          </p:cTn>
                        </p:par>
                        <p:par>
                          <p:cTn id="17" fill="hold">
                            <p:stCondLst>
                              <p:cond delay="3000"/>
                            </p:stCondLst>
                            <p:childTnLst>
                              <p:par>
                                <p:cTn id="18" presetID="1" presetClass="exit" presetSubtype="0" fill="hold" grpId="1" nodeType="afterEffect">
                                  <p:stCondLst>
                                    <p:cond delay="0"/>
                                  </p:stCondLst>
                                  <p:childTnLst>
                                    <p:set>
                                      <p:cBhvr>
                                        <p:cTn id="19" dur="1" fill="hold">
                                          <p:stCondLst>
                                            <p:cond delay="0"/>
                                          </p:stCondLst>
                                        </p:cTn>
                                        <p:tgtEl>
                                          <p:spTgt spid="201"/>
                                        </p:tgtEl>
                                        <p:attrNameLst>
                                          <p:attrName>style.visibility</p:attrName>
                                        </p:attrNameLst>
                                      </p:cBhvr>
                                      <p:to>
                                        <p:strVal val="hidden"/>
                                      </p:to>
                                    </p:set>
                                  </p:childTnLst>
                                </p:cTn>
                              </p:par>
                              <p:par>
                                <p:cTn id="20" presetID="1" presetClass="exit" presetSubtype="0" fill="hold" grpId="2" nodeType="withEffect">
                                  <p:stCondLst>
                                    <p:cond delay="0"/>
                                  </p:stCondLst>
                                  <p:childTnLst>
                                    <p:set>
                                      <p:cBhvr>
                                        <p:cTn id="21" dur="1" fill="hold">
                                          <p:stCondLst>
                                            <p:cond delay="0"/>
                                          </p:stCondLst>
                                        </p:cTn>
                                        <p:tgtEl>
                                          <p:spTgt spid="323"/>
                                        </p:tgtEl>
                                        <p:attrNameLst>
                                          <p:attrName>style.visibility</p:attrName>
                                        </p:attrNameLst>
                                      </p:cBhvr>
                                      <p:to>
                                        <p:strVal val="hidden"/>
                                      </p:to>
                                    </p:set>
                                  </p:childTnLst>
                                </p:cTn>
                              </p:par>
                              <p:par>
                                <p:cTn id="22" presetID="0" presetClass="path" presetSubtype="0" accel="50000" decel="50000" fill="hold" nodeType="withEffect">
                                  <p:stCondLst>
                                    <p:cond delay="0"/>
                                  </p:stCondLst>
                                  <p:childTnLst>
                                    <p:animMotion origin="layout" path="M -1.38889E-6 7.40741E-7 L 0.55313 0.00023 " pathEditMode="relative" rAng="0" ptsTypes="AA">
                                      <p:cBhvr>
                                        <p:cTn id="23" dur="3000" fill="hold"/>
                                        <p:tgtEl>
                                          <p:spTgt spid="308"/>
                                        </p:tgtEl>
                                        <p:attrNameLst>
                                          <p:attrName>ppt_x</p:attrName>
                                          <p:attrName>ppt_y</p:attrName>
                                        </p:attrNameLst>
                                      </p:cBhvr>
                                      <p:rCtr x="27656" y="0"/>
                                    </p:animMotion>
                                  </p:childTnLst>
                                </p:cTn>
                              </p:par>
                              <p:par>
                                <p:cTn id="24" presetID="0" presetClass="path" presetSubtype="0" accel="50000" decel="50000" fill="hold" grpId="0" nodeType="withEffect">
                                  <p:stCondLst>
                                    <p:cond delay="0"/>
                                  </p:stCondLst>
                                  <p:childTnLst>
                                    <p:animMotion origin="layout" path="M 0 0 L 0.55052 -0.00463 " pathEditMode="relative" ptsTypes="AA">
                                      <p:cBhvr>
                                        <p:cTn id="25" dur="3000" fill="hold"/>
                                        <p:tgtEl>
                                          <p:spTgt spid="315"/>
                                        </p:tgtEl>
                                        <p:attrNameLst>
                                          <p:attrName>ppt_x</p:attrName>
                                          <p:attrName>ppt_y</p:attrName>
                                        </p:attrNameLst>
                                      </p:cBhvr>
                                    </p:animMotion>
                                  </p:childTnLst>
                                </p:cTn>
                              </p:par>
                              <p:par>
                                <p:cTn id="26" presetID="1" presetClass="entr" presetSubtype="0" fill="hold" grpId="3" nodeType="withEffect">
                                  <p:stCondLst>
                                    <p:cond delay="0"/>
                                  </p:stCondLst>
                                  <p:childTnLst>
                                    <p:set>
                                      <p:cBhvr>
                                        <p:cTn id="27" dur="1" fill="hold">
                                          <p:stCondLst>
                                            <p:cond delay="0"/>
                                          </p:stCondLst>
                                        </p:cTn>
                                        <p:tgtEl>
                                          <p:spTgt spid="3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25"/>
                                        </p:tgtEl>
                                        <p:attrNameLst>
                                          <p:attrName>style.visibility</p:attrName>
                                        </p:attrNameLst>
                                      </p:cBhvr>
                                      <p:to>
                                        <p:strVal val="visible"/>
                                      </p:to>
                                    </p:set>
                                  </p:childTnLst>
                                </p:cTn>
                              </p:par>
                              <p:par>
                                <p:cTn id="30" presetID="0" presetClass="path" presetSubtype="0" accel="50000" decel="50000" fill="hold" grpId="1" nodeType="withEffect">
                                  <p:stCondLst>
                                    <p:cond delay="0"/>
                                  </p:stCondLst>
                                  <p:childTnLst>
                                    <p:animMotion origin="layout" path="M 5.55556E-7 4.44444E-6 L 0.00243 -0.53496 L 0.92587 -0.53334 C 0.92639 -0.35672 0.92674 -0.1801 0.92726 -0.00348 " pathEditMode="relative" rAng="0" ptsTypes="AAAA">
                                      <p:cBhvr>
                                        <p:cTn id="31" dur="3000" fill="hold"/>
                                        <p:tgtEl>
                                          <p:spTgt spid="325"/>
                                        </p:tgtEl>
                                        <p:attrNameLst>
                                          <p:attrName>ppt_x</p:attrName>
                                          <p:attrName>ppt_y</p:attrName>
                                        </p:attrNameLst>
                                      </p:cBhvr>
                                      <p:rCtr x="46354" y="-26759"/>
                                    </p:animMotion>
                                  </p:childTnLst>
                                </p:cTn>
                              </p:par>
                            </p:childTnLst>
                          </p:cTn>
                        </p:par>
                        <p:par>
                          <p:cTn id="32" fill="hold">
                            <p:stCondLst>
                              <p:cond delay="6000"/>
                            </p:stCondLst>
                            <p:childTnLst>
                              <p:par>
                                <p:cTn id="33" presetID="1" presetClass="exit" presetSubtype="0" fill="hold" grpId="1" nodeType="afterEffect">
                                  <p:stCondLst>
                                    <p:cond delay="0"/>
                                  </p:stCondLst>
                                  <p:childTnLst>
                                    <p:set>
                                      <p:cBhvr>
                                        <p:cTn id="34" dur="1" fill="hold">
                                          <p:stCondLst>
                                            <p:cond delay="0"/>
                                          </p:stCondLst>
                                        </p:cTn>
                                        <p:tgtEl>
                                          <p:spTgt spid="315"/>
                                        </p:tgtEl>
                                        <p:attrNameLst>
                                          <p:attrName>style.visibility</p:attrName>
                                        </p:attrNameLst>
                                      </p:cBhvr>
                                      <p:to>
                                        <p:strVal val="hidden"/>
                                      </p:to>
                                    </p:set>
                                  </p:childTnLst>
                                </p:cTn>
                              </p:par>
                              <p:par>
                                <p:cTn id="35" presetID="1" presetClass="exit" presetSubtype="0" fill="hold" grpId="4" nodeType="withEffect">
                                  <p:stCondLst>
                                    <p:cond delay="0"/>
                                  </p:stCondLst>
                                  <p:childTnLst>
                                    <p:set>
                                      <p:cBhvr>
                                        <p:cTn id="36" dur="1" fill="hold">
                                          <p:stCondLst>
                                            <p:cond delay="0"/>
                                          </p:stCondLst>
                                        </p:cTn>
                                        <p:tgtEl>
                                          <p:spTgt spid="325"/>
                                        </p:tgtEl>
                                        <p:attrNameLst>
                                          <p:attrName>style.visibility</p:attrName>
                                        </p:attrNameLst>
                                      </p:cBhvr>
                                      <p:to>
                                        <p:strVal val="hidden"/>
                                      </p:to>
                                    </p:set>
                                  </p:childTnLst>
                                </p:cTn>
                              </p:par>
                            </p:childTnLst>
                          </p:cTn>
                        </p:par>
                        <p:par>
                          <p:cTn id="37" fill="hold">
                            <p:stCondLst>
                              <p:cond delay="6000"/>
                            </p:stCondLst>
                            <p:childTnLst>
                              <p:par>
                                <p:cTn id="38" presetID="0" presetClass="path" presetSubtype="0" accel="50000" decel="50000" fill="hold" grpId="0" nodeType="afterEffect">
                                  <p:stCondLst>
                                    <p:cond delay="0"/>
                                  </p:stCondLst>
                                  <p:childTnLst>
                                    <p:animMotion origin="layout" path="M -1.11111E-6 -7.40741E-7 L 0.51476 0.01065 " pathEditMode="relative" rAng="0" ptsTypes="AA">
                                      <p:cBhvr>
                                        <p:cTn id="39" dur="3000" fill="hold"/>
                                        <p:tgtEl>
                                          <p:spTgt spid="307"/>
                                        </p:tgtEl>
                                        <p:attrNameLst>
                                          <p:attrName>ppt_x</p:attrName>
                                          <p:attrName>ppt_y</p:attrName>
                                        </p:attrNameLst>
                                      </p:cBhvr>
                                      <p:rCtr x="25729" y="532"/>
                                    </p:animMotion>
                                  </p:childTnLst>
                                </p:cTn>
                              </p:par>
                              <p:par>
                                <p:cTn id="40" presetID="0" presetClass="path" presetSubtype="0" accel="50000" decel="50000" fill="hold" nodeType="withEffect">
                                  <p:stCondLst>
                                    <p:cond delay="0"/>
                                  </p:stCondLst>
                                  <p:childTnLst>
                                    <p:animMotion origin="layout" path="M -2.5E-6 2.96296E-6 L 0.51632 0.01203 " pathEditMode="relative" rAng="0" ptsTypes="AA">
                                      <p:cBhvr>
                                        <p:cTn id="41" dur="3000" fill="hold"/>
                                        <p:tgtEl>
                                          <p:spTgt spid="219"/>
                                        </p:tgtEl>
                                        <p:attrNameLst>
                                          <p:attrName>ppt_x</p:attrName>
                                          <p:attrName>ppt_y</p:attrName>
                                        </p:attrNameLst>
                                      </p:cBhvr>
                                      <p:rCtr x="25816" y="602"/>
                                    </p:animMotion>
                                  </p:childTnLst>
                                </p:cTn>
                              </p:par>
                              <p:par>
                                <p:cTn id="42" presetID="1" presetClass="entr" presetSubtype="0" fill="hold" grpId="2" nodeType="withEffect">
                                  <p:stCondLst>
                                    <p:cond delay="0"/>
                                  </p:stCondLst>
                                  <p:childTnLst>
                                    <p:set>
                                      <p:cBhvr>
                                        <p:cTn id="43" dur="1" fill="hold">
                                          <p:stCondLst>
                                            <p:cond delay="0"/>
                                          </p:stCondLst>
                                        </p:cTn>
                                        <p:tgtEl>
                                          <p:spTgt spid="32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26"/>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556E-7 -3.7037E-6 L 0.00226 -0.25347 L 0.92101 -0.25277 C 0.92153 -0.16921 0.92188 -0.08541 0.92257 -0.00185 " pathEditMode="relative" rAng="0" ptsTypes="AAAA">
                                      <p:cBhvr>
                                        <p:cTn id="47" dur="3000" fill="hold"/>
                                        <p:tgtEl>
                                          <p:spTgt spid="326"/>
                                        </p:tgtEl>
                                        <p:attrNameLst>
                                          <p:attrName>ppt_x</p:attrName>
                                          <p:attrName>ppt_y</p:attrName>
                                        </p:attrNameLst>
                                      </p:cBhvr>
                                      <p:rCtr x="46128" y="-12685"/>
                                    </p:animMotion>
                                  </p:childTnLst>
                                </p:cTn>
                              </p:par>
                            </p:childTnLst>
                          </p:cTn>
                        </p:par>
                        <p:par>
                          <p:cTn id="48" fill="hold">
                            <p:stCondLst>
                              <p:cond delay="9000"/>
                            </p:stCondLst>
                            <p:childTnLst>
                              <p:par>
                                <p:cTn id="49" presetID="1" presetClass="exit" presetSubtype="0" fill="hold" grpId="3" nodeType="afterEffect">
                                  <p:stCondLst>
                                    <p:cond delay="0"/>
                                  </p:stCondLst>
                                  <p:childTnLst>
                                    <p:set>
                                      <p:cBhvr>
                                        <p:cTn id="50" dur="1" fill="hold">
                                          <p:stCondLst>
                                            <p:cond delay="0"/>
                                          </p:stCondLst>
                                        </p:cTn>
                                        <p:tgtEl>
                                          <p:spTgt spid="3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p:bldP spid="201" grpId="2"/>
      <p:bldP spid="221" grpId="0"/>
      <p:bldP spid="307" grpId="0"/>
      <p:bldP spid="307" grpId="1"/>
      <p:bldP spid="315" grpId="0"/>
      <p:bldP spid="315" grpId="1"/>
      <p:bldP spid="323" grpId="0"/>
      <p:bldP spid="323" grpId="1"/>
      <p:bldP spid="323" grpId="2"/>
      <p:bldP spid="325" grpId="0"/>
      <p:bldP spid="325" grpId="1"/>
      <p:bldP spid="325" grpId="3"/>
      <p:bldP spid="325" grpId="4"/>
      <p:bldP spid="326" grpId="0"/>
      <p:bldP spid="326" grpId="1"/>
      <p:bldP spid="326" grpId="2"/>
      <p:bldP spid="326"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D475B9-0817-E748-8B32-01BDF0291F3F}"/>
              </a:ext>
            </a:extLst>
          </p:cNvPr>
          <p:cNvGrpSpPr/>
          <p:nvPr/>
        </p:nvGrpSpPr>
        <p:grpSpPr>
          <a:xfrm>
            <a:off x="259481" y="803501"/>
            <a:ext cx="4186278" cy="2923891"/>
            <a:chOff x="0" y="849355"/>
            <a:chExt cx="4186278" cy="2923891"/>
          </a:xfrm>
        </p:grpSpPr>
        <p:sp>
          <p:nvSpPr>
            <p:cNvPr id="6" name="TextBox 5">
              <a:extLst>
                <a:ext uri="{FF2B5EF4-FFF2-40B4-BE49-F238E27FC236}">
                  <a16:creationId xmlns:a16="http://schemas.microsoft.com/office/drawing/2014/main" id="{F01075C6-936C-534A-80A2-FED882C6501C}"/>
                </a:ext>
              </a:extLst>
            </p:cNvPr>
            <p:cNvSpPr txBox="1"/>
            <p:nvPr/>
          </p:nvSpPr>
          <p:spPr>
            <a:xfrm>
              <a:off x="0" y="3188471"/>
              <a:ext cx="418627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Lithium metal is </a:t>
              </a:r>
              <a:r>
                <a:rPr lang="en-US" sz="1600" b="1" i="1" dirty="0">
                  <a:latin typeface="Arial" panose="020B0604020202020204" pitchFamily="34" charset="0"/>
                  <a:cs typeface="Arial" panose="020B0604020202020204" pitchFamily="34" charset="0"/>
                </a:rPr>
                <a:t>pyrophoric</a:t>
              </a:r>
              <a:r>
                <a:rPr lang="en-US" sz="1600" dirty="0">
                  <a:latin typeface="Arial" panose="020B0604020202020204" pitchFamily="34" charset="0"/>
                  <a:cs typeface="Arial" panose="020B0604020202020204" pitchFamily="34" charset="0"/>
                </a:rPr>
                <a:t>, meaning it spontaneously catches fire if exposed to air.</a:t>
              </a:r>
            </a:p>
          </p:txBody>
        </p:sp>
        <p:pic>
          <p:nvPicPr>
            <p:cNvPr id="2" name="Picture 1">
              <a:extLst>
                <a:ext uri="{FF2B5EF4-FFF2-40B4-BE49-F238E27FC236}">
                  <a16:creationId xmlns:a16="http://schemas.microsoft.com/office/drawing/2014/main" id="{19C12279-138E-874B-8D1C-E103EC73AD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486" y="849355"/>
              <a:ext cx="2576915" cy="2408565"/>
            </a:xfrm>
            <a:prstGeom prst="rect">
              <a:avLst/>
            </a:prstGeom>
          </p:spPr>
        </p:pic>
      </p:grpSp>
      <p:sp>
        <p:nvSpPr>
          <p:cNvPr id="21" name="TextBox 20">
            <a:extLst>
              <a:ext uri="{FF2B5EF4-FFF2-40B4-BE49-F238E27FC236}">
                <a16:creationId xmlns:a16="http://schemas.microsoft.com/office/drawing/2014/main" id="{2D5E369C-103C-A24B-87A4-7FF00B329126}"/>
              </a:ext>
            </a:extLst>
          </p:cNvPr>
          <p:cNvSpPr txBox="1"/>
          <p:nvPr/>
        </p:nvSpPr>
        <p:spPr>
          <a:xfrm>
            <a:off x="5251973" y="5374753"/>
            <a:ext cx="3747889"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Elements used in lithium-ion batteries (Li and Co) in particular are only of moderate abundance. </a:t>
            </a:r>
          </a:p>
        </p:txBody>
      </p:sp>
      <p:pic>
        <p:nvPicPr>
          <p:cNvPr id="24" name="Picture 23">
            <a:extLst>
              <a:ext uri="{FF2B5EF4-FFF2-40B4-BE49-F238E27FC236}">
                <a16:creationId xmlns:a16="http://schemas.microsoft.com/office/drawing/2014/main" id="{EA336696-C041-704E-AD9F-382621133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5509" y="1670850"/>
            <a:ext cx="695829" cy="695829"/>
          </a:xfrm>
          <a:prstGeom prst="rect">
            <a:avLst/>
          </a:prstGeom>
        </p:spPr>
      </p:pic>
      <p:grpSp>
        <p:nvGrpSpPr>
          <p:cNvPr id="55" name="Group 54">
            <a:extLst>
              <a:ext uri="{FF2B5EF4-FFF2-40B4-BE49-F238E27FC236}">
                <a16:creationId xmlns:a16="http://schemas.microsoft.com/office/drawing/2014/main" id="{2935CA2B-9086-2B4B-9FA4-6CEE6ECD522A}"/>
              </a:ext>
            </a:extLst>
          </p:cNvPr>
          <p:cNvGrpSpPr/>
          <p:nvPr/>
        </p:nvGrpSpPr>
        <p:grpSpPr>
          <a:xfrm>
            <a:off x="40071" y="3875640"/>
            <a:ext cx="4624255" cy="2665359"/>
            <a:chOff x="-63510" y="4247056"/>
            <a:chExt cx="4624255" cy="2665359"/>
          </a:xfrm>
        </p:grpSpPr>
        <p:graphicFrame>
          <p:nvGraphicFramePr>
            <p:cNvPr id="22" name="Chart 21">
              <a:extLst>
                <a:ext uri="{FF2B5EF4-FFF2-40B4-BE49-F238E27FC236}">
                  <a16:creationId xmlns:a16="http://schemas.microsoft.com/office/drawing/2014/main" id="{3F727B5B-1594-F14F-A3B6-AEDC6D87DA25}"/>
                </a:ext>
              </a:extLst>
            </p:cNvPr>
            <p:cNvGraphicFramePr>
              <a:graphicFrameLocks/>
            </p:cNvGraphicFramePr>
            <p:nvPr>
              <p:extLst>
                <p:ext uri="{D42A27DB-BD31-4B8C-83A1-F6EECF244321}">
                  <p14:modId xmlns:p14="http://schemas.microsoft.com/office/powerpoint/2010/main" val="1298162464"/>
                </p:ext>
              </p:extLst>
            </p:nvPr>
          </p:nvGraphicFramePr>
          <p:xfrm>
            <a:off x="633964" y="4758877"/>
            <a:ext cx="3926781" cy="215353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F2560E00-8C26-1343-B090-0C4F0DD8F937}"/>
                </a:ext>
              </a:extLst>
            </p:cNvPr>
            <p:cNvSpPr txBox="1"/>
            <p:nvPr/>
          </p:nvSpPr>
          <p:spPr>
            <a:xfrm>
              <a:off x="2717433" y="5397984"/>
              <a:ext cx="1234633"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Oxygen, 49.5%</a:t>
              </a:r>
            </a:p>
          </p:txBody>
        </p:sp>
        <p:sp>
          <p:nvSpPr>
            <p:cNvPr id="25" name="TextBox 24">
              <a:extLst>
                <a:ext uri="{FF2B5EF4-FFF2-40B4-BE49-F238E27FC236}">
                  <a16:creationId xmlns:a16="http://schemas.microsoft.com/office/drawing/2014/main" id="{BEEBD9B7-2DF3-724F-B302-002B057C0F6F}"/>
                </a:ext>
              </a:extLst>
            </p:cNvPr>
            <p:cNvSpPr txBox="1"/>
            <p:nvPr/>
          </p:nvSpPr>
          <p:spPr>
            <a:xfrm>
              <a:off x="1450871" y="5718219"/>
              <a:ext cx="1027845"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Silicon, 25%</a:t>
              </a:r>
            </a:p>
          </p:txBody>
        </p:sp>
        <p:sp>
          <p:nvSpPr>
            <p:cNvPr id="26" name="TextBox 25">
              <a:extLst>
                <a:ext uri="{FF2B5EF4-FFF2-40B4-BE49-F238E27FC236}">
                  <a16:creationId xmlns:a16="http://schemas.microsoft.com/office/drawing/2014/main" id="{0F98952C-DBD9-1F49-B789-509A86F4B261}"/>
                </a:ext>
              </a:extLst>
            </p:cNvPr>
            <p:cNvSpPr txBox="1"/>
            <p:nvPr/>
          </p:nvSpPr>
          <p:spPr>
            <a:xfrm>
              <a:off x="-63510" y="5185886"/>
              <a:ext cx="130195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Aluminum, 7.5%</a:t>
              </a:r>
            </a:p>
          </p:txBody>
        </p:sp>
        <p:sp>
          <p:nvSpPr>
            <p:cNvPr id="27" name="TextBox 26">
              <a:extLst>
                <a:ext uri="{FF2B5EF4-FFF2-40B4-BE49-F238E27FC236}">
                  <a16:creationId xmlns:a16="http://schemas.microsoft.com/office/drawing/2014/main" id="{1F89723E-0078-9A4A-8B83-5D872DF6B000}"/>
                </a:ext>
              </a:extLst>
            </p:cNvPr>
            <p:cNvSpPr txBox="1"/>
            <p:nvPr/>
          </p:nvSpPr>
          <p:spPr>
            <a:xfrm>
              <a:off x="298119" y="4907754"/>
              <a:ext cx="88517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Iron, 4.7%</a:t>
              </a:r>
            </a:p>
          </p:txBody>
        </p:sp>
        <p:sp>
          <p:nvSpPr>
            <p:cNvPr id="28" name="TextBox 27">
              <a:extLst>
                <a:ext uri="{FF2B5EF4-FFF2-40B4-BE49-F238E27FC236}">
                  <a16:creationId xmlns:a16="http://schemas.microsoft.com/office/drawing/2014/main" id="{014EDF57-EC0F-8946-B121-C910E77B8383}"/>
                </a:ext>
              </a:extLst>
            </p:cNvPr>
            <p:cNvSpPr txBox="1"/>
            <p:nvPr/>
          </p:nvSpPr>
          <p:spPr>
            <a:xfrm>
              <a:off x="358124" y="4675444"/>
              <a:ext cx="117371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Calcium, 3.4%</a:t>
              </a:r>
            </a:p>
          </p:txBody>
        </p:sp>
        <p:sp>
          <p:nvSpPr>
            <p:cNvPr id="29" name="TextBox 28">
              <a:extLst>
                <a:ext uri="{FF2B5EF4-FFF2-40B4-BE49-F238E27FC236}">
                  <a16:creationId xmlns:a16="http://schemas.microsoft.com/office/drawing/2014/main" id="{C7BD75A5-90FD-EC44-BC8A-2754383380AD}"/>
                </a:ext>
              </a:extLst>
            </p:cNvPr>
            <p:cNvSpPr txBox="1"/>
            <p:nvPr/>
          </p:nvSpPr>
          <p:spPr>
            <a:xfrm>
              <a:off x="466945" y="4445920"/>
              <a:ext cx="114005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Sodium, 2.6%</a:t>
              </a:r>
            </a:p>
          </p:txBody>
        </p:sp>
        <p:sp>
          <p:nvSpPr>
            <p:cNvPr id="30" name="TextBox 29">
              <a:extLst>
                <a:ext uri="{FF2B5EF4-FFF2-40B4-BE49-F238E27FC236}">
                  <a16:creationId xmlns:a16="http://schemas.microsoft.com/office/drawing/2014/main" id="{02ED354E-FD51-5848-B9BA-46D8531A5BFD}"/>
                </a:ext>
              </a:extLst>
            </p:cNvPr>
            <p:cNvSpPr txBox="1"/>
            <p:nvPr/>
          </p:nvSpPr>
          <p:spPr>
            <a:xfrm>
              <a:off x="625301" y="4247057"/>
              <a:ext cx="13372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Potassium, 2.4%</a:t>
              </a:r>
            </a:p>
          </p:txBody>
        </p:sp>
        <p:sp>
          <p:nvSpPr>
            <p:cNvPr id="31" name="TextBox 30">
              <a:extLst>
                <a:ext uri="{FF2B5EF4-FFF2-40B4-BE49-F238E27FC236}">
                  <a16:creationId xmlns:a16="http://schemas.microsoft.com/office/drawing/2014/main" id="{FE6F17ED-B909-2B40-BB00-C41428F78EE7}"/>
                </a:ext>
              </a:extLst>
            </p:cNvPr>
            <p:cNvSpPr txBox="1"/>
            <p:nvPr/>
          </p:nvSpPr>
          <p:spPr>
            <a:xfrm>
              <a:off x="1940520" y="4247056"/>
              <a:ext cx="141256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Magnesium, 1.9%</a:t>
              </a:r>
            </a:p>
          </p:txBody>
        </p:sp>
        <p:sp>
          <p:nvSpPr>
            <p:cNvPr id="32" name="TextBox 31">
              <a:extLst>
                <a:ext uri="{FF2B5EF4-FFF2-40B4-BE49-F238E27FC236}">
                  <a16:creationId xmlns:a16="http://schemas.microsoft.com/office/drawing/2014/main" id="{CC2C43C1-9A40-6A41-A627-1D35E771DF6F}"/>
                </a:ext>
              </a:extLst>
            </p:cNvPr>
            <p:cNvSpPr txBox="1"/>
            <p:nvPr/>
          </p:nvSpPr>
          <p:spPr>
            <a:xfrm>
              <a:off x="2086845" y="4444034"/>
              <a:ext cx="12843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Hydrogen, 1.9%</a:t>
              </a:r>
            </a:p>
          </p:txBody>
        </p:sp>
        <p:sp>
          <p:nvSpPr>
            <p:cNvPr id="33" name="TextBox 32">
              <a:extLst>
                <a:ext uri="{FF2B5EF4-FFF2-40B4-BE49-F238E27FC236}">
                  <a16:creationId xmlns:a16="http://schemas.microsoft.com/office/drawing/2014/main" id="{74AD0E43-9004-0349-B385-1A04A1C3260B}"/>
                </a:ext>
              </a:extLst>
            </p:cNvPr>
            <p:cNvSpPr txBox="1"/>
            <p:nvPr/>
          </p:nvSpPr>
          <p:spPr>
            <a:xfrm>
              <a:off x="2458679" y="4630207"/>
              <a:ext cx="1116011" cy="276999"/>
            </a:xfrm>
            <a:prstGeom prst="rect">
              <a:avLst/>
            </a:prstGeom>
            <a:noFill/>
          </p:spPr>
          <p:txBody>
            <a:bodyPr wrap="none" rtlCol="0">
              <a:spAutoFit/>
            </a:bodyPr>
            <a:lstStyle/>
            <a:p>
              <a:r>
                <a:rPr lang="en-US" sz="1200" b="1" dirty="0">
                  <a:solidFill>
                    <a:srgbClr val="7030A0"/>
                  </a:solidFill>
                  <a:latin typeface="Arial" panose="020B0604020202020204" pitchFamily="34" charset="0"/>
                  <a:cs typeface="Arial" panose="020B0604020202020204" pitchFamily="34" charset="0"/>
                </a:rPr>
                <a:t>Others, 1.1%</a:t>
              </a:r>
            </a:p>
          </p:txBody>
        </p:sp>
        <p:cxnSp>
          <p:nvCxnSpPr>
            <p:cNvPr id="34" name="Straight Connector 33">
              <a:extLst>
                <a:ext uri="{FF2B5EF4-FFF2-40B4-BE49-F238E27FC236}">
                  <a16:creationId xmlns:a16="http://schemas.microsoft.com/office/drawing/2014/main" id="{D0595E66-30BA-2A4D-A5EC-71DFFE3556CE}"/>
                </a:ext>
              </a:extLst>
            </p:cNvPr>
            <p:cNvCxnSpPr>
              <a:cxnSpLocks/>
            </p:cNvCxnSpPr>
            <p:nvPr/>
          </p:nvCxnSpPr>
          <p:spPr>
            <a:xfrm flipH="1" flipV="1">
              <a:off x="1128434" y="5046254"/>
              <a:ext cx="403409" cy="184293"/>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22CD087-2CF7-C34F-94A8-2FAC5F67EE8A}"/>
                </a:ext>
              </a:extLst>
            </p:cNvPr>
            <p:cNvCxnSpPr>
              <a:cxnSpLocks/>
            </p:cNvCxnSpPr>
            <p:nvPr/>
          </p:nvCxnSpPr>
          <p:spPr>
            <a:xfrm flipH="1" flipV="1">
              <a:off x="1464280" y="4805488"/>
              <a:ext cx="329276" cy="253782"/>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6980299-0B42-3441-B763-0A0029228F71}"/>
                </a:ext>
              </a:extLst>
            </p:cNvPr>
            <p:cNvCxnSpPr>
              <a:cxnSpLocks/>
            </p:cNvCxnSpPr>
            <p:nvPr/>
          </p:nvCxnSpPr>
          <p:spPr>
            <a:xfrm flipH="1" flipV="1">
              <a:off x="1528599" y="4576471"/>
              <a:ext cx="433928" cy="41193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6660C42-1FB3-B24E-ACC2-59460738685A}"/>
                </a:ext>
              </a:extLst>
            </p:cNvPr>
            <p:cNvCxnSpPr>
              <a:cxnSpLocks/>
            </p:cNvCxnSpPr>
            <p:nvPr/>
          </p:nvCxnSpPr>
          <p:spPr>
            <a:xfrm flipH="1" flipV="1">
              <a:off x="1828002" y="4497372"/>
              <a:ext cx="323181" cy="455072"/>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8A40282-AAB5-914C-8848-DC15B55AC14C}"/>
                </a:ext>
              </a:extLst>
            </p:cNvPr>
            <p:cNvCxnSpPr>
              <a:cxnSpLocks/>
            </p:cNvCxnSpPr>
            <p:nvPr/>
          </p:nvCxnSpPr>
          <p:spPr>
            <a:xfrm flipH="1" flipV="1">
              <a:off x="2090322" y="4456261"/>
              <a:ext cx="164838" cy="496182"/>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95BD34E-B735-A542-88F8-BDAC95941CD1}"/>
                </a:ext>
              </a:extLst>
            </p:cNvPr>
            <p:cNvCxnSpPr>
              <a:cxnSpLocks/>
            </p:cNvCxnSpPr>
            <p:nvPr/>
          </p:nvCxnSpPr>
          <p:spPr>
            <a:xfrm flipH="1" flipV="1">
              <a:off x="2364786" y="4696886"/>
              <a:ext cx="61692" cy="255557"/>
            </a:xfrm>
            <a:prstGeom prst="line">
              <a:avLst/>
            </a:prstGeom>
          </p:spPr>
          <p:style>
            <a:lnRef idx="1">
              <a:schemeClr val="dk1"/>
            </a:lnRef>
            <a:fillRef idx="0">
              <a:schemeClr val="dk1"/>
            </a:fillRef>
            <a:effectRef idx="0">
              <a:schemeClr val="dk1"/>
            </a:effectRef>
            <a:fontRef idx="minor">
              <a:schemeClr val="tx1"/>
            </a:fontRef>
          </p:style>
        </p:cxnSp>
      </p:grpSp>
      <p:sp>
        <p:nvSpPr>
          <p:cNvPr id="56" name="TextBox 55">
            <a:extLst>
              <a:ext uri="{FF2B5EF4-FFF2-40B4-BE49-F238E27FC236}">
                <a16:creationId xmlns:a16="http://schemas.microsoft.com/office/drawing/2014/main" id="{1A286603-B1F4-BD40-A88C-6FFE76C11E6A}"/>
              </a:ext>
            </a:extLst>
          </p:cNvPr>
          <p:cNvSpPr txBox="1"/>
          <p:nvPr/>
        </p:nvSpPr>
        <p:spPr>
          <a:xfrm>
            <a:off x="-64101" y="6410432"/>
            <a:ext cx="5770420" cy="461665"/>
          </a:xfrm>
          <a:prstGeom prst="rect">
            <a:avLst/>
          </a:prstGeom>
          <a:noFill/>
        </p:spPr>
        <p:txBody>
          <a:bodyPr wrap="square" rtlCol="0">
            <a:spAutoFit/>
          </a:bodyPr>
          <a:lstStyle/>
          <a:p>
            <a:r>
              <a:rPr lang="en-US" sz="1200" b="0" i="0" dirty="0" err="1">
                <a:effectLst/>
                <a:latin typeface="Arial" panose="020B0604020202020204" pitchFamily="34" charset="0"/>
                <a:cs typeface="Arial" panose="020B0604020202020204" pitchFamily="34" charset="0"/>
              </a:rPr>
              <a:t>Generalic</a:t>
            </a:r>
            <a:r>
              <a:rPr lang="en-US" sz="1200" b="0" i="0" dirty="0">
                <a:effectLst/>
                <a:latin typeface="Arial" panose="020B0604020202020204" pitchFamily="34" charset="0"/>
                <a:cs typeface="Arial" panose="020B0604020202020204" pitchFamily="34" charset="0"/>
              </a:rPr>
              <a:t>, Eni. "Abundance of elements." </a:t>
            </a:r>
            <a:r>
              <a:rPr lang="en-US" sz="1200" b="0" i="1" dirty="0">
                <a:effectLst/>
                <a:latin typeface="Arial" panose="020B0604020202020204" pitchFamily="34" charset="0"/>
                <a:cs typeface="Arial" panose="020B0604020202020204" pitchFamily="34" charset="0"/>
              </a:rPr>
              <a:t>Croatian-English Chemistry Dictionary &amp; Glossary</a:t>
            </a:r>
            <a:r>
              <a:rPr lang="en-US" sz="1200" b="0" i="0" dirty="0">
                <a:effectLst/>
                <a:latin typeface="Arial" panose="020B0604020202020204" pitchFamily="34" charset="0"/>
                <a:cs typeface="Arial" panose="020B0604020202020204" pitchFamily="34" charset="0"/>
              </a:rPr>
              <a:t>. 29 June 2022. KTF-Split. 20 Aug. 2022. &lt;https://</a:t>
            </a:r>
            <a:r>
              <a:rPr lang="en-US" sz="1200" b="0" i="0" dirty="0" err="1">
                <a:effectLst/>
                <a:latin typeface="Arial" panose="020B0604020202020204" pitchFamily="34" charset="0"/>
                <a:cs typeface="Arial" panose="020B0604020202020204" pitchFamily="34" charset="0"/>
              </a:rPr>
              <a:t>glossary.periodni.com</a:t>
            </a:r>
            <a:r>
              <a:rPr lang="en-US" sz="1200" b="0" i="0" dirty="0">
                <a:effectLst/>
                <a:latin typeface="Arial" panose="020B0604020202020204" pitchFamily="34" charset="0"/>
                <a:cs typeface="Arial" panose="020B0604020202020204" pitchFamily="34" charset="0"/>
              </a:rPr>
              <a:t>&gt;.</a:t>
            </a: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dirty="0">
                <a:solidFill>
                  <a:srgbClr val="002060"/>
                </a:solidFill>
                <a:latin typeface="Arial" panose="020B0604020202020204" pitchFamily="34" charset="0"/>
                <a:cs typeface="Arial" panose="020B0604020202020204" pitchFamily="34" charset="0"/>
              </a:rPr>
              <a:t>Drawbacks of the Lithium-Ion Life</a:t>
            </a:r>
          </a:p>
        </p:txBody>
      </p:sp>
      <p:sp>
        <p:nvSpPr>
          <p:cNvPr id="35" name="TextBox 34">
            <a:extLst>
              <a:ext uri="{FF2B5EF4-FFF2-40B4-BE49-F238E27FC236}">
                <a16:creationId xmlns:a16="http://schemas.microsoft.com/office/drawing/2014/main" id="{13898DA2-1900-EF40-8E17-F59C62C3C2F7}"/>
              </a:ext>
            </a:extLst>
          </p:cNvPr>
          <p:cNvSpPr txBox="1"/>
          <p:nvPr/>
        </p:nvSpPr>
        <p:spPr>
          <a:xfrm>
            <a:off x="4277308" y="809838"/>
            <a:ext cx="4936142" cy="646331"/>
          </a:xfrm>
          <a:prstGeom prst="rect">
            <a:avLst/>
          </a:prstGeom>
          <a:noFill/>
        </p:spPr>
        <p:txBody>
          <a:bodyPr wrap="square" rtlCol="0">
            <a:spAutoFit/>
          </a:bodyPr>
          <a:lstStyle/>
          <a:p>
            <a:r>
              <a:rPr lang="en-US" sz="1200" b="0" i="0" dirty="0" err="1">
                <a:effectLst/>
                <a:latin typeface="Arial" panose="020B0604020202020204" pitchFamily="34" charset="0"/>
                <a:cs typeface="Arial" panose="020B0604020202020204" pitchFamily="34" charset="0"/>
              </a:rPr>
              <a:t>Haxel</a:t>
            </a:r>
            <a:r>
              <a:rPr lang="en-US" sz="1200" b="0" i="0" dirty="0">
                <a:effectLst/>
                <a:latin typeface="Arial" panose="020B0604020202020204" pitchFamily="34" charset="0"/>
                <a:cs typeface="Arial" panose="020B0604020202020204" pitchFamily="34" charset="0"/>
              </a:rPr>
              <a:t>, G.B., </a:t>
            </a:r>
            <a:r>
              <a:rPr lang="en-US" sz="1200" b="0" i="0" dirty="0" err="1">
                <a:effectLst/>
                <a:latin typeface="Arial" panose="020B0604020202020204" pitchFamily="34" charset="0"/>
                <a:cs typeface="Arial" panose="020B0604020202020204" pitchFamily="34" charset="0"/>
              </a:rPr>
              <a:t>Boore</a:t>
            </a:r>
            <a:r>
              <a:rPr lang="en-US" sz="1200" b="0" i="0" dirty="0">
                <a:effectLst/>
                <a:latin typeface="Arial" panose="020B0604020202020204" pitchFamily="34" charset="0"/>
                <a:cs typeface="Arial" panose="020B0604020202020204" pitchFamily="34" charset="0"/>
              </a:rPr>
              <a:t>, S., and Mayfield </a:t>
            </a:r>
            <a:r>
              <a:rPr lang="en-US" sz="1200" dirty="0" err="1">
                <a:latin typeface="Arial" panose="020B0604020202020204" pitchFamily="34" charset="0"/>
                <a:cs typeface="Arial" panose="020B0604020202020204" pitchFamily="34" charset="0"/>
              </a:rPr>
              <a:t>S.</a:t>
            </a:r>
            <a:r>
              <a:rPr lang="en-US" sz="1200" b="0" i="0" dirty="0" err="1">
                <a:effectLst/>
                <a:latin typeface="Arial" panose="020B0604020202020204" pitchFamily="34" charset="0"/>
                <a:cs typeface="Arial" panose="020B0604020202020204" pitchFamily="34" charset="0"/>
              </a:rPr>
              <a:t>“Rare</a:t>
            </a:r>
            <a:r>
              <a:rPr lang="en-US" sz="1200" b="0" i="0" dirty="0">
                <a:effectLst/>
                <a:latin typeface="Arial" panose="020B0604020202020204" pitchFamily="34" charset="0"/>
                <a:cs typeface="Arial" panose="020B0604020202020204" pitchFamily="34" charset="0"/>
              </a:rPr>
              <a:t> Earth Elements—Critical Resources for High Technology</a:t>
            </a:r>
            <a:r>
              <a:rPr lang="en-US" sz="1200" dirty="0">
                <a:latin typeface="Arial" panose="020B0604020202020204" pitchFamily="34" charset="0"/>
                <a:cs typeface="Arial" panose="020B0604020202020204" pitchFamily="34" charset="0"/>
              </a:rPr>
              <a:t>.” U.S. Geological Survey. 17 May, 2005. Accessed Aug. 2022. https://</a:t>
            </a:r>
            <a:r>
              <a:rPr lang="en-US" sz="1200" dirty="0" err="1">
                <a:latin typeface="Arial" panose="020B0604020202020204" pitchFamily="34" charset="0"/>
                <a:cs typeface="Arial" panose="020B0604020202020204" pitchFamily="34" charset="0"/>
              </a:rPr>
              <a:t>pubs.usgs.gov</a:t>
            </a:r>
            <a:r>
              <a:rPr lang="en-US" sz="1200" dirty="0">
                <a:latin typeface="Arial" panose="020B0604020202020204" pitchFamily="34" charset="0"/>
                <a:cs typeface="Arial" panose="020B0604020202020204" pitchFamily="34" charset="0"/>
              </a:rPr>
              <a:t>/fs/2002/fs087-02/</a:t>
            </a:r>
            <a:endParaRPr lang="en-US" sz="1200" b="0" i="0"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8DE1327-3634-5373-F699-63C6792AC879}"/>
              </a:ext>
            </a:extLst>
          </p:cNvPr>
          <p:cNvPicPr>
            <a:picLocks noChangeAspect="1"/>
          </p:cNvPicPr>
          <p:nvPr/>
        </p:nvPicPr>
        <p:blipFill>
          <a:blip r:embed="rId6"/>
          <a:stretch>
            <a:fillRect/>
          </a:stretch>
        </p:blipFill>
        <p:spPr>
          <a:xfrm>
            <a:off x="4572000" y="1549857"/>
            <a:ext cx="4521200" cy="3670300"/>
          </a:xfrm>
          <a:prstGeom prst="rect">
            <a:avLst/>
          </a:prstGeom>
        </p:spPr>
      </p:pic>
    </p:spTree>
    <p:extLst>
      <p:ext uri="{BB962C8B-B14F-4D97-AF65-F5344CB8AC3E}">
        <p14:creationId xmlns:p14="http://schemas.microsoft.com/office/powerpoint/2010/main" val="23296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6"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a:solidFill>
                  <a:srgbClr val="002060"/>
                </a:solidFill>
                <a:latin typeface="Arial" panose="020B0604020202020204" pitchFamily="34" charset="0"/>
                <a:cs typeface="Arial" panose="020B0604020202020204" pitchFamily="34" charset="0"/>
              </a:rPr>
              <a:t>Drawbacks of the Lithium-Ion Life</a:t>
            </a:r>
          </a:p>
        </p:txBody>
      </p:sp>
      <p:sp>
        <p:nvSpPr>
          <p:cNvPr id="8" name="Rectangle 7">
            <a:extLst>
              <a:ext uri="{FF2B5EF4-FFF2-40B4-BE49-F238E27FC236}">
                <a16:creationId xmlns:a16="http://schemas.microsoft.com/office/drawing/2014/main" id="{0DEBF47F-7D95-EE41-9B8F-BC2D2B261F30}"/>
              </a:ext>
            </a:extLst>
          </p:cNvPr>
          <p:cNvSpPr/>
          <p:nvPr/>
        </p:nvSpPr>
        <p:spPr>
          <a:xfrm>
            <a:off x="-10030" y="6550223"/>
            <a:ext cx="9144001" cy="307777"/>
          </a:xfrm>
          <a:prstGeom prst="rect">
            <a:avLst/>
          </a:prstGeom>
        </p:spPr>
        <p:txBody>
          <a:bodyPr wrap="square">
            <a:spAutoFit/>
          </a:bodyPr>
          <a:lstStyle/>
          <a:p>
            <a:pPr marL="406400" indent="-406400"/>
            <a:r>
              <a:rPr lang="en-US" sz="1400" dirty="0" err="1">
                <a:latin typeface="Arial" panose="020B0604020202020204" pitchFamily="34" charset="0"/>
                <a:cs typeface="Arial" panose="020B0604020202020204" pitchFamily="34" charset="0"/>
              </a:rPr>
              <a:t>Searcey</a:t>
            </a:r>
            <a:r>
              <a:rPr lang="en-US" sz="1400" dirty="0">
                <a:latin typeface="Arial" panose="020B0604020202020204" pitchFamily="34" charset="0"/>
                <a:cs typeface="Arial" panose="020B0604020202020204" pitchFamily="34" charset="0"/>
              </a:rPr>
              <a:t>, D. et al. </a:t>
            </a:r>
            <a:r>
              <a:rPr lang="en-US" sz="1400" dirty="0">
                <a:latin typeface="Arial" panose="020B0604020202020204" pitchFamily="34" charset="0"/>
                <a:cs typeface="Arial" panose="020B0604020202020204" pitchFamily="34" charset="0"/>
                <a:hlinkClick r:id="rId3"/>
              </a:rPr>
              <a:t>A Power Struggle Over Cobalt Rattles the Clean Energy Revolution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The New York Times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2021</a:t>
            </a:r>
            <a:r>
              <a:rPr lang="en-US" sz="1400" dirty="0">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E63166D-B3EB-1343-90F8-6A950AB66BDB}"/>
              </a:ext>
            </a:extLst>
          </p:cNvPr>
          <p:cNvSpPr txBox="1"/>
          <p:nvPr/>
        </p:nvSpPr>
        <p:spPr>
          <a:xfrm>
            <a:off x="532524" y="5606606"/>
            <a:ext cx="805889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Materials needed to produce lithium ion batteries can be subject to geopolitical conflict.</a:t>
            </a:r>
          </a:p>
        </p:txBody>
      </p:sp>
      <p:sp>
        <p:nvSpPr>
          <p:cNvPr id="24" name="Oval 23">
            <a:extLst>
              <a:ext uri="{FF2B5EF4-FFF2-40B4-BE49-F238E27FC236}">
                <a16:creationId xmlns:a16="http://schemas.microsoft.com/office/drawing/2014/main" id="{6C66036F-6DCE-874D-AFAC-32FC25791103}"/>
              </a:ext>
            </a:extLst>
          </p:cNvPr>
          <p:cNvSpPr/>
          <p:nvPr/>
        </p:nvSpPr>
        <p:spPr>
          <a:xfrm>
            <a:off x="4548717" y="2491409"/>
            <a:ext cx="884673" cy="4505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73BFB0-AB59-6D4C-845D-A498B11D107F}"/>
              </a:ext>
            </a:extLst>
          </p:cNvPr>
          <p:cNvSpPr txBox="1"/>
          <p:nvPr/>
        </p:nvSpPr>
        <p:spPr>
          <a:xfrm>
            <a:off x="478769" y="1547792"/>
            <a:ext cx="8166403" cy="2031325"/>
          </a:xfrm>
          <a:prstGeom prst="rect">
            <a:avLst/>
          </a:prstGeom>
          <a:noFill/>
        </p:spPr>
        <p:txBody>
          <a:bodyPr wrap="none" rtlCol="0">
            <a:spAutoFit/>
          </a:bodyPr>
          <a:lstStyle/>
          <a:p>
            <a:pPr algn="ctr"/>
            <a:r>
              <a:rPr lang="en-US" dirty="0">
                <a:solidFill>
                  <a:srgbClr val="FF0000"/>
                </a:solidFill>
              </a:rPr>
              <a:t>Insert the first chart, “Where Clean Energy Metals are Produced”</a:t>
            </a:r>
          </a:p>
          <a:p>
            <a:pPr algn="ctr"/>
            <a:r>
              <a:rPr lang="en-US" dirty="0">
                <a:solidFill>
                  <a:srgbClr val="FF0000"/>
                </a:solidFill>
              </a:rPr>
              <a:t> in New York Times Article cited at the bottom of the page.</a:t>
            </a: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r>
              <a:rPr lang="en-US" dirty="0">
                <a:solidFill>
                  <a:srgbClr val="FF0000"/>
                </a:solidFill>
              </a:rPr>
              <a:t>Animate in red circle to highlight Russia producing Nickel to set up point on next slide</a:t>
            </a:r>
          </a:p>
        </p:txBody>
      </p:sp>
    </p:spTree>
    <p:extLst>
      <p:ext uri="{BB962C8B-B14F-4D97-AF65-F5344CB8AC3E}">
        <p14:creationId xmlns:p14="http://schemas.microsoft.com/office/powerpoint/2010/main" val="23239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a:solidFill>
                  <a:srgbClr val="002060"/>
                </a:solidFill>
                <a:latin typeface="Arial" panose="020B0604020202020204" pitchFamily="34" charset="0"/>
                <a:cs typeface="Arial" panose="020B0604020202020204" pitchFamily="34" charset="0"/>
              </a:rPr>
              <a:t>Drawbacks of the Lithium-Ion Life</a:t>
            </a:r>
          </a:p>
        </p:txBody>
      </p:sp>
      <p:sp>
        <p:nvSpPr>
          <p:cNvPr id="23" name="TextBox 22">
            <a:extLst>
              <a:ext uri="{FF2B5EF4-FFF2-40B4-BE49-F238E27FC236}">
                <a16:creationId xmlns:a16="http://schemas.microsoft.com/office/drawing/2014/main" id="{AE63166D-B3EB-1343-90F8-6A950AB66BDB}"/>
              </a:ext>
            </a:extLst>
          </p:cNvPr>
          <p:cNvSpPr txBox="1"/>
          <p:nvPr/>
        </p:nvSpPr>
        <p:spPr>
          <a:xfrm>
            <a:off x="532524" y="5606606"/>
            <a:ext cx="805889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Materials needed to produce lithium ion batteries can be subject to geopolitical conflict.</a:t>
            </a:r>
          </a:p>
        </p:txBody>
      </p:sp>
      <p:sp>
        <p:nvSpPr>
          <p:cNvPr id="25" name="Rectangle 24">
            <a:extLst>
              <a:ext uri="{FF2B5EF4-FFF2-40B4-BE49-F238E27FC236}">
                <a16:creationId xmlns:a16="http://schemas.microsoft.com/office/drawing/2014/main" id="{F42E3CD5-EE30-A646-AD34-DA5FB996D757}"/>
              </a:ext>
            </a:extLst>
          </p:cNvPr>
          <p:cNvSpPr/>
          <p:nvPr/>
        </p:nvSpPr>
        <p:spPr>
          <a:xfrm>
            <a:off x="0" y="6295492"/>
            <a:ext cx="9144001" cy="307777"/>
          </a:xfrm>
          <a:prstGeom prst="rect">
            <a:avLst/>
          </a:prstGeom>
        </p:spPr>
        <p:txBody>
          <a:bodyPr wrap="square">
            <a:spAutoFit/>
          </a:bodyPr>
          <a:lstStyle/>
          <a:p>
            <a:pPr marL="406400" indent="-406400"/>
            <a:r>
              <a:rPr lang="en-US" sz="1400" dirty="0">
                <a:latin typeface="Arial" panose="020B0604020202020204" pitchFamily="34" charset="0"/>
                <a:cs typeface="Arial" panose="020B0604020202020204" pitchFamily="34" charset="0"/>
              </a:rPr>
              <a:t>Onstad, E. </a:t>
            </a:r>
            <a:r>
              <a:rPr lang="en-US" sz="1400" dirty="0">
                <a:latin typeface="Arial" panose="020B0604020202020204" pitchFamily="34" charset="0"/>
                <a:cs typeface="Arial" panose="020B0604020202020204" pitchFamily="34" charset="0"/>
                <a:hlinkClick r:id="rId3"/>
              </a:rPr>
              <a:t>LME Forced to Halt Nickel Trading, Cancel Deals, After Prices Top $100,000</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Reuters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2022</a:t>
            </a:r>
            <a:r>
              <a:rPr lang="en-US" sz="14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FAE8DB1F-477C-B84A-803F-C2E575D7F201}"/>
              </a:ext>
            </a:extLst>
          </p:cNvPr>
          <p:cNvSpPr txBox="1"/>
          <p:nvPr/>
        </p:nvSpPr>
        <p:spPr>
          <a:xfrm>
            <a:off x="1321885" y="1547792"/>
            <a:ext cx="6352130" cy="2308324"/>
          </a:xfrm>
          <a:prstGeom prst="rect">
            <a:avLst/>
          </a:prstGeom>
          <a:noFill/>
        </p:spPr>
        <p:txBody>
          <a:bodyPr wrap="square" rtlCol="0">
            <a:spAutoFit/>
          </a:bodyPr>
          <a:lstStyle/>
          <a:p>
            <a:pPr algn="ctr"/>
            <a:r>
              <a:rPr lang="en-US" dirty="0">
                <a:solidFill>
                  <a:srgbClr val="FF0000"/>
                </a:solidFill>
              </a:rPr>
              <a:t>Insert the chart, “LME nickel suspended after in doubles”</a:t>
            </a:r>
          </a:p>
          <a:p>
            <a:pPr algn="ctr"/>
            <a:r>
              <a:rPr lang="en-US" dirty="0">
                <a:solidFill>
                  <a:srgbClr val="FF0000"/>
                </a:solidFill>
              </a:rPr>
              <a:t> in Reuters Article cited at the bottom of the page.</a:t>
            </a: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r>
              <a:rPr lang="en-US" dirty="0">
                <a:solidFill>
                  <a:srgbClr val="FF0000"/>
                </a:solidFill>
              </a:rPr>
              <a:t>The dramatic price increase in nickel occurred within days of Russia invading the Ukraine in 2022. </a:t>
            </a:r>
          </a:p>
        </p:txBody>
      </p:sp>
      <p:sp>
        <p:nvSpPr>
          <p:cNvPr id="10" name="Rectangle 9">
            <a:extLst>
              <a:ext uri="{FF2B5EF4-FFF2-40B4-BE49-F238E27FC236}">
                <a16:creationId xmlns:a16="http://schemas.microsoft.com/office/drawing/2014/main" id="{79E5A010-7DE7-E048-A822-56D831FE0473}"/>
              </a:ext>
            </a:extLst>
          </p:cNvPr>
          <p:cNvSpPr/>
          <p:nvPr/>
        </p:nvSpPr>
        <p:spPr>
          <a:xfrm>
            <a:off x="-10030" y="6550223"/>
            <a:ext cx="9144001" cy="307777"/>
          </a:xfrm>
          <a:prstGeom prst="rect">
            <a:avLst/>
          </a:prstGeom>
        </p:spPr>
        <p:txBody>
          <a:bodyPr wrap="square">
            <a:spAutoFit/>
          </a:bodyPr>
          <a:lstStyle/>
          <a:p>
            <a:pPr marL="406400" indent="-406400"/>
            <a:r>
              <a:rPr lang="en-US" sz="1400" dirty="0" err="1">
                <a:latin typeface="Arial" panose="020B0604020202020204" pitchFamily="34" charset="0"/>
                <a:cs typeface="Arial" panose="020B0604020202020204" pitchFamily="34" charset="0"/>
              </a:rPr>
              <a:t>Searcey</a:t>
            </a:r>
            <a:r>
              <a:rPr lang="en-US" sz="1400" dirty="0">
                <a:latin typeface="Arial" panose="020B0604020202020204" pitchFamily="34" charset="0"/>
                <a:cs typeface="Arial" panose="020B0604020202020204" pitchFamily="34" charset="0"/>
              </a:rPr>
              <a:t>, D. et al. </a:t>
            </a:r>
            <a:r>
              <a:rPr lang="en-US" sz="1400" dirty="0">
                <a:latin typeface="Arial" panose="020B0604020202020204" pitchFamily="34" charset="0"/>
                <a:cs typeface="Arial" panose="020B0604020202020204" pitchFamily="34" charset="0"/>
                <a:hlinkClick r:id="rId4"/>
              </a:rPr>
              <a:t>A Power Struggle Over Cobalt Rattles the Clean Energy Revolution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The New York Times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2021</a:t>
            </a:r>
            <a:r>
              <a:rPr lang="en-US" sz="1400" dirty="0">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03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7C3F1B-E668-DB43-BC20-C4E062332BB3}"/>
              </a:ext>
            </a:extLst>
          </p:cNvPr>
          <p:cNvSpPr txBox="1"/>
          <p:nvPr/>
        </p:nvSpPr>
        <p:spPr>
          <a:xfrm>
            <a:off x="148912" y="160151"/>
            <a:ext cx="6851556" cy="630942"/>
          </a:xfrm>
          <a:prstGeom prst="rect">
            <a:avLst/>
          </a:prstGeom>
          <a:noFill/>
        </p:spPr>
        <p:txBody>
          <a:bodyPr wrap="none" rtlCol="0">
            <a:spAutoFit/>
          </a:bodyPr>
          <a:lstStyle/>
          <a:p>
            <a:r>
              <a:rPr lang="en-US" sz="3500">
                <a:solidFill>
                  <a:srgbClr val="002060"/>
                </a:solidFill>
                <a:latin typeface="Arial" panose="020B0604020202020204" pitchFamily="34" charset="0"/>
                <a:cs typeface="Arial" panose="020B0604020202020204" pitchFamily="34" charset="0"/>
              </a:rPr>
              <a:t>Drawbacks of the Lithium-Ion Life</a:t>
            </a:r>
          </a:p>
        </p:txBody>
      </p:sp>
      <p:sp>
        <p:nvSpPr>
          <p:cNvPr id="8" name="Rectangle 7">
            <a:extLst>
              <a:ext uri="{FF2B5EF4-FFF2-40B4-BE49-F238E27FC236}">
                <a16:creationId xmlns:a16="http://schemas.microsoft.com/office/drawing/2014/main" id="{0DEBF47F-7D95-EE41-9B8F-BC2D2B261F30}"/>
              </a:ext>
            </a:extLst>
          </p:cNvPr>
          <p:cNvSpPr/>
          <p:nvPr/>
        </p:nvSpPr>
        <p:spPr>
          <a:xfrm>
            <a:off x="-10030" y="6550223"/>
            <a:ext cx="9144001" cy="307777"/>
          </a:xfrm>
          <a:prstGeom prst="rect">
            <a:avLst/>
          </a:prstGeom>
        </p:spPr>
        <p:txBody>
          <a:bodyPr wrap="square">
            <a:spAutoFit/>
          </a:bodyPr>
          <a:lstStyle/>
          <a:p>
            <a:pPr marL="406400" indent="-406400"/>
            <a:r>
              <a:rPr lang="en-US" sz="1400" dirty="0">
                <a:latin typeface="Arial" panose="020B0604020202020204" pitchFamily="34" charset="0"/>
                <a:cs typeface="Arial" panose="020B0604020202020204" pitchFamily="34" charset="0"/>
              </a:rPr>
              <a:t>Campbell, J. </a:t>
            </a:r>
            <a:r>
              <a:rPr lang="en-US" sz="1400" dirty="0">
                <a:latin typeface="Arial" panose="020B0604020202020204" pitchFamily="34" charset="0"/>
                <a:cs typeface="Arial" panose="020B0604020202020204" pitchFamily="34" charset="0"/>
                <a:hlinkClick r:id="rId3"/>
              </a:rPr>
              <a:t>Why Cobalt Mining in the DRC Needs Urgent Attention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Council on Foreign Relations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2020</a:t>
            </a:r>
            <a:r>
              <a:rPr lang="en-US" sz="1400" dirty="0">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42E3CD5-EE30-A646-AD34-DA5FB996D757}"/>
              </a:ext>
            </a:extLst>
          </p:cNvPr>
          <p:cNvSpPr/>
          <p:nvPr/>
        </p:nvSpPr>
        <p:spPr>
          <a:xfrm>
            <a:off x="0" y="6295492"/>
            <a:ext cx="9144001" cy="307777"/>
          </a:xfrm>
          <a:prstGeom prst="rect">
            <a:avLst/>
          </a:prstGeom>
        </p:spPr>
        <p:txBody>
          <a:bodyPr wrap="square">
            <a:spAutoFit/>
          </a:bodyPr>
          <a:lstStyle/>
          <a:p>
            <a:pPr marL="406400" indent="-406400"/>
            <a:r>
              <a:rPr lang="en-US" sz="1400" dirty="0">
                <a:latin typeface="Arial" panose="020B0604020202020204" pitchFamily="34" charset="0"/>
                <a:cs typeface="Arial" panose="020B0604020202020204" pitchFamily="34" charset="0"/>
                <a:hlinkClick r:id="rId4"/>
              </a:rPr>
              <a:t>The Environmental Impact of Lithium Batteries.</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Institute for Energy Research</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2020</a:t>
            </a:r>
            <a:r>
              <a:rPr lang="en-US" sz="1400" dirty="0">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AE63166D-B3EB-1343-90F8-6A950AB66BDB}"/>
              </a:ext>
            </a:extLst>
          </p:cNvPr>
          <p:cNvSpPr txBox="1"/>
          <p:nvPr/>
        </p:nvSpPr>
        <p:spPr>
          <a:xfrm>
            <a:off x="376720" y="3783815"/>
            <a:ext cx="418525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mining of cobalt in particular is highly dangerous and often exploitative </a:t>
            </a:r>
          </a:p>
        </p:txBody>
      </p:sp>
      <p:sp>
        <p:nvSpPr>
          <p:cNvPr id="14" name="TextBox 13">
            <a:extLst>
              <a:ext uri="{FF2B5EF4-FFF2-40B4-BE49-F238E27FC236}">
                <a16:creationId xmlns:a16="http://schemas.microsoft.com/office/drawing/2014/main" id="{0673EE85-5346-8642-A39B-8E391F95175E}"/>
              </a:ext>
            </a:extLst>
          </p:cNvPr>
          <p:cNvSpPr txBox="1"/>
          <p:nvPr/>
        </p:nvSpPr>
        <p:spPr>
          <a:xfrm>
            <a:off x="4907843" y="3755784"/>
            <a:ext cx="418525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Lithium mining can also create ground destabilization, increased water salinity, and soil contamination.</a:t>
            </a:r>
          </a:p>
        </p:txBody>
      </p:sp>
      <p:grpSp>
        <p:nvGrpSpPr>
          <p:cNvPr id="9" name="Group 8">
            <a:extLst>
              <a:ext uri="{FF2B5EF4-FFF2-40B4-BE49-F238E27FC236}">
                <a16:creationId xmlns:a16="http://schemas.microsoft.com/office/drawing/2014/main" id="{43A669E9-A4D6-3C46-90B7-DC9C1EAFED1C}"/>
              </a:ext>
            </a:extLst>
          </p:cNvPr>
          <p:cNvGrpSpPr/>
          <p:nvPr/>
        </p:nvGrpSpPr>
        <p:grpSpPr>
          <a:xfrm>
            <a:off x="1787022" y="4551748"/>
            <a:ext cx="7130924" cy="1743744"/>
            <a:chOff x="1787022" y="4551748"/>
            <a:chExt cx="7130924" cy="1743744"/>
          </a:xfrm>
        </p:grpSpPr>
        <p:sp>
          <p:nvSpPr>
            <p:cNvPr id="16" name="TextBox 15">
              <a:extLst>
                <a:ext uri="{FF2B5EF4-FFF2-40B4-BE49-F238E27FC236}">
                  <a16:creationId xmlns:a16="http://schemas.microsoft.com/office/drawing/2014/main" id="{F2EACE5A-106B-734C-89BC-44C5EC2F7820}"/>
                </a:ext>
              </a:extLst>
            </p:cNvPr>
            <p:cNvSpPr txBox="1"/>
            <p:nvPr/>
          </p:nvSpPr>
          <p:spPr>
            <a:xfrm>
              <a:off x="4732696" y="5025638"/>
              <a:ext cx="418525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 lack of recyclability for elements used in Li-ion batteries at the moment also hurts their long term prospects.</a:t>
              </a:r>
            </a:p>
          </p:txBody>
        </p:sp>
        <p:pic>
          <p:nvPicPr>
            <p:cNvPr id="6" name="Picture 5">
              <a:extLst>
                <a:ext uri="{FF2B5EF4-FFF2-40B4-BE49-F238E27FC236}">
                  <a16:creationId xmlns:a16="http://schemas.microsoft.com/office/drawing/2014/main" id="{F12240C4-B32F-DC4A-AB88-ED75A89A9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7022" y="4551748"/>
              <a:ext cx="1848492" cy="1743744"/>
            </a:xfrm>
            <a:prstGeom prst="rect">
              <a:avLst/>
            </a:prstGeom>
          </p:spPr>
        </p:pic>
      </p:grpSp>
      <p:sp>
        <p:nvSpPr>
          <p:cNvPr id="10" name="TextBox 9">
            <a:extLst>
              <a:ext uri="{FF2B5EF4-FFF2-40B4-BE49-F238E27FC236}">
                <a16:creationId xmlns:a16="http://schemas.microsoft.com/office/drawing/2014/main" id="{33C042FA-0567-DE4E-A6FA-36955E5EC40B}"/>
              </a:ext>
            </a:extLst>
          </p:cNvPr>
          <p:cNvSpPr txBox="1"/>
          <p:nvPr/>
        </p:nvSpPr>
        <p:spPr>
          <a:xfrm>
            <a:off x="5450107" y="2376549"/>
            <a:ext cx="3100721" cy="369332"/>
          </a:xfrm>
          <a:prstGeom prst="rect">
            <a:avLst/>
          </a:prstGeom>
          <a:noFill/>
        </p:spPr>
        <p:txBody>
          <a:bodyPr wrap="none" rtlCol="0">
            <a:spAutoFit/>
          </a:bodyPr>
          <a:lstStyle/>
          <a:p>
            <a:r>
              <a:rPr lang="en-US" dirty="0">
                <a:solidFill>
                  <a:srgbClr val="FF0000"/>
                </a:solidFill>
              </a:rPr>
              <a:t>Insert picture of lithium mining</a:t>
            </a:r>
          </a:p>
        </p:txBody>
      </p:sp>
      <p:sp>
        <p:nvSpPr>
          <p:cNvPr id="17" name="TextBox 16">
            <a:extLst>
              <a:ext uri="{FF2B5EF4-FFF2-40B4-BE49-F238E27FC236}">
                <a16:creationId xmlns:a16="http://schemas.microsoft.com/office/drawing/2014/main" id="{1D06D9A0-9F9F-1648-994A-EC5F0F3800E6}"/>
              </a:ext>
            </a:extLst>
          </p:cNvPr>
          <p:cNvSpPr txBox="1"/>
          <p:nvPr/>
        </p:nvSpPr>
        <p:spPr>
          <a:xfrm>
            <a:off x="918984" y="2333273"/>
            <a:ext cx="3084605" cy="646331"/>
          </a:xfrm>
          <a:prstGeom prst="rect">
            <a:avLst/>
          </a:prstGeom>
          <a:noFill/>
        </p:spPr>
        <p:txBody>
          <a:bodyPr wrap="square" rtlCol="0">
            <a:spAutoFit/>
          </a:bodyPr>
          <a:lstStyle/>
          <a:p>
            <a:pPr algn="ctr"/>
            <a:r>
              <a:rPr lang="en-US" dirty="0">
                <a:solidFill>
                  <a:srgbClr val="FF0000"/>
                </a:solidFill>
              </a:rPr>
              <a:t>Insert picture </a:t>
            </a:r>
            <a:r>
              <a:rPr lang="en-US">
                <a:solidFill>
                  <a:srgbClr val="FF0000"/>
                </a:solidFill>
              </a:rPr>
              <a:t>from Campbell </a:t>
            </a:r>
            <a:r>
              <a:rPr lang="en-US" dirty="0">
                <a:solidFill>
                  <a:srgbClr val="FF0000"/>
                </a:solidFill>
              </a:rPr>
              <a:t>reference at bottom of page</a:t>
            </a:r>
          </a:p>
        </p:txBody>
      </p:sp>
    </p:spTree>
    <p:extLst>
      <p:ext uri="{BB962C8B-B14F-4D97-AF65-F5344CB8AC3E}">
        <p14:creationId xmlns:p14="http://schemas.microsoft.com/office/powerpoint/2010/main" val="36597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225414</TotalTime>
  <Words>1239</Words>
  <Application>Microsoft Macintosh PowerPoint</Application>
  <PresentationFormat>On-screen Show (4:3)</PresentationFormat>
  <Paragraphs>160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1095</cp:revision>
  <cp:lastPrinted>2020-11-13T04:03:07Z</cp:lastPrinted>
  <dcterms:created xsi:type="dcterms:W3CDTF">2019-11-18T19:37:29Z</dcterms:created>
  <dcterms:modified xsi:type="dcterms:W3CDTF">2023-01-23T14:00:52Z</dcterms:modified>
</cp:coreProperties>
</file>