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sldIdLst>
    <p:sldId id="276" r:id="rId2"/>
    <p:sldId id="259" r:id="rId3"/>
    <p:sldId id="260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1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23A25-CB20-D444-928E-9FB71FAD8649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422CF-E08C-F646-BDF1-7AD9D52149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5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49"/>
            <a:ext cx="6858000" cy="75141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49"/>
            <a:ext cx="7315200" cy="963083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49"/>
            <a:ext cx="228600" cy="963083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2591A70A-6AF6-E648-A5F8-0E6EC154D6ED}" type="datetimeFigureOut">
              <a:rPr lang="en-US" smtClean="0"/>
              <a:pPr/>
              <a:t>7/2/15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8870" y="6356350"/>
            <a:ext cx="795793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80048" cy="365760"/>
          </a:xfrm>
          <a:prstGeom prst="rect">
            <a:avLst/>
          </a:prstGeom>
        </p:spPr>
        <p:txBody>
          <a:bodyPr/>
          <a:lstStyle/>
          <a:p>
            <a:fld id="{C7709172-71CE-404C-841C-9B5670D5FF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Arial"/>
        <a:buChar char="•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reativecommons.org/about/licens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Five Slides About: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Toulmin’s</a:t>
            </a:r>
            <a:r>
              <a:rPr lang="en-US" dirty="0" smtClean="0"/>
              <a:t> Argumentation Scheme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82187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Created </a:t>
            </a:r>
            <a:r>
              <a:rPr lang="en-US" dirty="0" smtClean="0"/>
              <a:t>by Kate Plass, Franklin &amp; Marshall College, </a:t>
            </a:r>
            <a:r>
              <a:rPr lang="en-US" dirty="0" err="1" smtClean="0"/>
              <a:t>kplass@fandm.edu</a:t>
            </a:r>
            <a:r>
              <a:rPr lang="en-US" dirty="0" smtClean="0"/>
              <a:t> </a:t>
            </a:r>
            <a:r>
              <a:rPr lang="en-US" dirty="0"/>
              <a:t>and posted on </a:t>
            </a:r>
            <a:r>
              <a:rPr lang="en-US" dirty="0" err="1"/>
              <a:t>VIPEr</a:t>
            </a:r>
            <a:r>
              <a:rPr lang="en-US" dirty="0"/>
              <a:t> </a:t>
            </a:r>
            <a:r>
              <a:rPr lang="en-US" dirty="0" smtClean="0"/>
              <a:t>on July, 2015, </a:t>
            </a:r>
            <a:r>
              <a:rPr lang="en-US" dirty="0"/>
              <a:t>Copyright </a:t>
            </a:r>
            <a:r>
              <a:rPr lang="en-US" dirty="0" smtClean="0"/>
              <a:t>Kate Plass, 2015. </a:t>
            </a:r>
            <a:r>
              <a:rPr lang="en-US" dirty="0"/>
              <a:t>This work is licensed under the Creative </a:t>
            </a:r>
            <a:r>
              <a:rPr lang="en-US" dirty="0" smtClean="0"/>
              <a:t>Commons </a:t>
            </a:r>
            <a:r>
              <a:rPr lang="en-US" dirty="0"/>
              <a:t>Attribution-</a:t>
            </a:r>
            <a:r>
              <a:rPr lang="en-US" dirty="0" err="1"/>
              <a:t>NonCommerical</a:t>
            </a:r>
            <a:r>
              <a:rPr lang="en-US" dirty="0"/>
              <a:t>-</a:t>
            </a:r>
            <a:r>
              <a:rPr lang="en-US" dirty="0" err="1"/>
              <a:t>ShareAlike</a:t>
            </a:r>
            <a:r>
              <a:rPr lang="en-US" dirty="0"/>
              <a:t> 3.0 </a:t>
            </a:r>
            <a:r>
              <a:rPr lang="en-US" dirty="0" err="1" smtClean="0"/>
              <a:t>Unported</a:t>
            </a:r>
            <a:r>
              <a:rPr lang="en-US" dirty="0" smtClean="0"/>
              <a:t> </a:t>
            </a:r>
            <a:r>
              <a:rPr lang="en-US" dirty="0"/>
              <a:t>License. To view a copy of this license visit </a:t>
            </a:r>
            <a:r>
              <a:rPr lang="en-US" dirty="0">
                <a:hlinkClick r:id="rId2"/>
              </a:rPr>
              <a:t>http://creativecommons.org/about/license/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0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concepts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33463" y="1995357"/>
            <a:ext cx="25687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 is more electronegative than O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15151" y="1249556"/>
            <a:ext cx="871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Which species is more electronegative, O or F? Why?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concepts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22" y="1995357"/>
            <a:ext cx="3357623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Look at periodic table, observe that F is to the right of O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333463" y="1995357"/>
            <a:ext cx="2568755" cy="10156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 is more electronegative than O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049608" y="2202013"/>
            <a:ext cx="241857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5151" y="1249556"/>
            <a:ext cx="871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Which species is more electronegative, O or F? Why?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59208" y="3041945"/>
            <a:ext cx="286172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What connects these?</a:t>
            </a:r>
            <a:endParaRPr lang="en-US" sz="2800" dirty="0"/>
          </a:p>
        </p:txBody>
      </p:sp>
      <p:cxnSp>
        <p:nvCxnSpPr>
          <p:cNvPr id="15" name="Curved Connector 14"/>
          <p:cNvCxnSpPr/>
          <p:nvPr/>
        </p:nvCxnSpPr>
        <p:spPr>
          <a:xfrm flipV="1">
            <a:off x="5215118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10800000" flipH="1" flipV="1">
            <a:off x="3962050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21466" y="3126613"/>
            <a:ext cx="5439189" cy="101566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The periodic trend is that </a:t>
            </a:r>
            <a:r>
              <a:rPr lang="en-US" sz="2000" dirty="0" err="1" smtClean="0"/>
              <a:t>electronegativity</a:t>
            </a:r>
            <a:r>
              <a:rPr lang="en-US" sz="2000" dirty="0" smtClean="0"/>
              <a:t> increases as the position of an element within a period shifts to the right.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concepts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22" y="1995357"/>
            <a:ext cx="3357623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Look at periodic table, observe that F is to the right of O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333463" y="1995357"/>
            <a:ext cx="2568755" cy="10156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 is more electronegative than O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049608" y="2202013"/>
            <a:ext cx="241857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5151" y="1249556"/>
            <a:ext cx="871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Which species is more electronegative, O or F? Why? </a:t>
            </a:r>
          </a:p>
        </p:txBody>
      </p:sp>
      <p:cxnSp>
        <p:nvCxnSpPr>
          <p:cNvPr id="10" name="Curved Connector 9"/>
          <p:cNvCxnSpPr/>
          <p:nvPr/>
        </p:nvCxnSpPr>
        <p:spPr>
          <a:xfrm flipV="1">
            <a:off x="5215118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rot="10800000" flipH="1" flipV="1">
            <a:off x="3962050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050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21466" y="3126613"/>
            <a:ext cx="5439189" cy="101566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The periodic trend is that </a:t>
            </a:r>
            <a:r>
              <a:rPr lang="en-US" sz="2000" dirty="0" err="1" smtClean="0"/>
              <a:t>electronegativity</a:t>
            </a:r>
            <a:r>
              <a:rPr lang="en-US" sz="2000" dirty="0" smtClean="0"/>
              <a:t> increases as the position of an element within a period shifts to the right.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concepts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22" y="1995357"/>
            <a:ext cx="3357623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Look at periodic table, observe that F is to the right of O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333463" y="1995357"/>
            <a:ext cx="2568755" cy="10156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 is more electronegative than O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049608" y="2202013"/>
            <a:ext cx="241857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5151" y="1249556"/>
            <a:ext cx="871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Which species is more electronegative, O or F? Why? </a:t>
            </a:r>
          </a:p>
        </p:txBody>
      </p:sp>
      <p:cxnSp>
        <p:nvCxnSpPr>
          <p:cNvPr id="10" name="Curved Connector 9"/>
          <p:cNvCxnSpPr/>
          <p:nvPr/>
        </p:nvCxnSpPr>
        <p:spPr>
          <a:xfrm flipV="1">
            <a:off x="5215118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rot="10800000" flipH="1" flipV="1">
            <a:off x="3962050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4977911" y="4361754"/>
            <a:ext cx="475206" cy="23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88683" y="4600549"/>
            <a:ext cx="565127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But why is this?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2423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21466" y="3126613"/>
            <a:ext cx="5439189" cy="101566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The periodic trend is that </a:t>
            </a:r>
            <a:r>
              <a:rPr lang="en-US" sz="2000" dirty="0" err="1" smtClean="0"/>
              <a:t>electronegativity</a:t>
            </a:r>
            <a:r>
              <a:rPr lang="en-US" sz="2000" dirty="0" smtClean="0"/>
              <a:t> increases as the position of an element within a period shifts to the right.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concepts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22" y="1995357"/>
            <a:ext cx="3357623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Look at periodic table, observe that F is to the right of O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333463" y="1995357"/>
            <a:ext cx="2568755" cy="10156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 is more electronegative than O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049608" y="2202013"/>
            <a:ext cx="241857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5151" y="1249556"/>
            <a:ext cx="871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Which species is more electronegative, O or F? Why? </a:t>
            </a:r>
          </a:p>
        </p:txBody>
      </p:sp>
      <p:cxnSp>
        <p:nvCxnSpPr>
          <p:cNvPr id="10" name="Curved Connector 9"/>
          <p:cNvCxnSpPr/>
          <p:nvPr/>
        </p:nvCxnSpPr>
        <p:spPr>
          <a:xfrm flipV="1">
            <a:off x="5215118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rot="10800000" flipH="1" flipV="1">
            <a:off x="3962050" y="2320546"/>
            <a:ext cx="1253068" cy="8060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4977911" y="4361754"/>
            <a:ext cx="475206" cy="23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7200" y="4600549"/>
            <a:ext cx="8445018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observed electronegativity </a:t>
            </a:r>
            <a:r>
              <a:rPr lang="en-US" dirty="0"/>
              <a:t>trend is a consequence of the increased electrostatic attraction experienced by electrons neighboring </a:t>
            </a:r>
            <a:r>
              <a:rPr lang="en-US" dirty="0" smtClean="0"/>
              <a:t>F as compare to O. </a:t>
            </a:r>
            <a:r>
              <a:rPr lang="en-US" dirty="0"/>
              <a:t>In comparison to O, F has one more proton in the nucleus and one electron added to the same shell (n = 2). Because the added electron </a:t>
            </a:r>
            <a:r>
              <a:rPr lang="en-US" dirty="0" smtClean="0"/>
              <a:t>does </a:t>
            </a:r>
            <a:r>
              <a:rPr lang="en-US" dirty="0"/>
              <a:t>not significantly shield other electrons from the nucleus, the result is a net increase in the effective charge and the electrostatic attraction that a F nucleus exerts on nearby electrons of other atoms. </a:t>
            </a:r>
          </a:p>
        </p:txBody>
      </p:sp>
    </p:spTree>
    <p:extLst>
      <p:ext uri="{BB962C8B-B14F-4D97-AF65-F5344CB8AC3E}">
        <p14:creationId xmlns:p14="http://schemas.microsoft.com/office/powerpoint/2010/main" val="3928895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21466" y="3299809"/>
            <a:ext cx="5439189" cy="70788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Warrant</a:t>
            </a:r>
          </a:p>
          <a:p>
            <a:pPr algn="ctr"/>
            <a:r>
              <a:rPr lang="en-US" sz="2000" dirty="0"/>
              <a:t>Explanation of how data leads to the </a:t>
            </a:r>
            <a:r>
              <a:rPr lang="en-US" sz="2000" dirty="0" smtClean="0"/>
              <a:t>claim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Toulmin’s</a:t>
            </a:r>
            <a:r>
              <a:rPr lang="en-US" dirty="0" smtClean="0"/>
              <a:t> Argumentation Scheme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22" y="1995357"/>
            <a:ext cx="3357623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Data</a:t>
            </a:r>
          </a:p>
          <a:p>
            <a:pPr algn="ctr"/>
            <a:r>
              <a:rPr lang="en-US" sz="2000" dirty="0"/>
              <a:t>Evidence, observations, facts, procedures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33463" y="1995357"/>
            <a:ext cx="2568755" cy="40011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Claim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049608" y="2202013"/>
            <a:ext cx="241857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flipV="1">
            <a:off x="5215118" y="2320546"/>
            <a:ext cx="1253068" cy="94322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rot="10800000" flipH="1" flipV="1">
            <a:off x="3962050" y="2320545"/>
            <a:ext cx="1253068" cy="94322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12" idx="2"/>
          </p:cNvCxnSpPr>
          <p:nvPr/>
        </p:nvCxnSpPr>
        <p:spPr>
          <a:xfrm flipV="1">
            <a:off x="5141061" y="4007695"/>
            <a:ext cx="0" cy="592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7200" y="4600549"/>
            <a:ext cx="844501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/>
              <a:t>Backing</a:t>
            </a:r>
          </a:p>
          <a:p>
            <a:pPr algn="ctr"/>
            <a:r>
              <a:rPr lang="en-US" dirty="0"/>
              <a:t>Explanation of why warrant has authority</a:t>
            </a:r>
          </a:p>
        </p:txBody>
      </p:sp>
    </p:spTree>
    <p:extLst>
      <p:ext uri="{BB962C8B-B14F-4D97-AF65-F5344CB8AC3E}">
        <p14:creationId xmlns:p14="http://schemas.microsoft.com/office/powerpoint/2010/main" val="234364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58723" y="2594997"/>
            <a:ext cx="6079965" cy="193899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Warrant</a:t>
            </a:r>
          </a:p>
          <a:p>
            <a:pPr algn="ctr"/>
            <a:r>
              <a:rPr lang="en-US" sz="2000" dirty="0"/>
              <a:t>What are the trends, equations, relationships you are using</a:t>
            </a:r>
            <a:r>
              <a:rPr lang="en-US" sz="2000" dirty="0" smtClean="0"/>
              <a:t>?</a:t>
            </a:r>
          </a:p>
          <a:p>
            <a:pPr algn="ctr"/>
            <a:r>
              <a:rPr lang="en-US" sz="2000" b="1" dirty="0" smtClean="0"/>
              <a:t>Give the data and warrant (usually ~1-2 sentences) on exams in response to “How do you know?”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apply this?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22" y="1367521"/>
            <a:ext cx="3357623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Data</a:t>
            </a:r>
          </a:p>
          <a:p>
            <a:pPr algn="ctr"/>
            <a:r>
              <a:rPr lang="en-US" sz="2000" dirty="0" smtClean="0"/>
              <a:t>What do you see? What do you measure?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333463" y="1367521"/>
            <a:ext cx="2568755" cy="40011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Claim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049608" y="1574177"/>
            <a:ext cx="241857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7200" y="4870162"/>
            <a:ext cx="8445018" cy="15081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b="1" dirty="0"/>
              <a:t>Backing</a:t>
            </a:r>
          </a:p>
          <a:p>
            <a:pPr algn="ctr"/>
            <a:r>
              <a:rPr lang="en-US" dirty="0" smtClean="0"/>
              <a:t>What is the fundamental physical reason? How do we relate this to a chemical theory? </a:t>
            </a:r>
            <a:r>
              <a:rPr lang="en-US" b="1" dirty="0" smtClean="0"/>
              <a:t>In response to requests for a “logical explanation with a fundamental physical basis”, give the backing and use the data and warrant to trace the logical connection to the claim.</a:t>
            </a:r>
            <a:endParaRPr lang="en-US" b="1" dirty="0"/>
          </a:p>
        </p:txBody>
      </p:sp>
      <p:cxnSp>
        <p:nvCxnSpPr>
          <p:cNvPr id="16" name="Curved Connector 15"/>
          <p:cNvCxnSpPr/>
          <p:nvPr/>
        </p:nvCxnSpPr>
        <p:spPr>
          <a:xfrm flipV="1">
            <a:off x="5215118" y="1627762"/>
            <a:ext cx="1253068" cy="94322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10800000" flipH="1" flipV="1">
            <a:off x="3962050" y="1627761"/>
            <a:ext cx="1253068" cy="94322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14323" y="4454327"/>
            <a:ext cx="795" cy="512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828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848</TotalTime>
  <Words>510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Five Slides About:  Toulmin’s Argumentation Scheme</vt:lpstr>
      <vt:lpstr>Explaining concepts</vt:lpstr>
      <vt:lpstr>Explaining concepts</vt:lpstr>
      <vt:lpstr>Explaining concepts</vt:lpstr>
      <vt:lpstr>Explaining concepts</vt:lpstr>
      <vt:lpstr>Explaining concepts</vt:lpstr>
      <vt:lpstr>Toulmin’s Argumentation Scheme</vt:lpstr>
      <vt:lpstr>How do we apply this?</vt:lpstr>
    </vt:vector>
  </TitlesOfParts>
  <Company>Franklin &amp; Marshall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Inorganic Chemistry</dc:title>
  <dc:creator>Katherine Plass</dc:creator>
  <cp:lastModifiedBy>Kate Plass</cp:lastModifiedBy>
  <cp:revision>43</cp:revision>
  <cp:lastPrinted>2013-01-15T19:03:46Z</cp:lastPrinted>
  <dcterms:created xsi:type="dcterms:W3CDTF">2013-01-16T13:27:13Z</dcterms:created>
  <dcterms:modified xsi:type="dcterms:W3CDTF">2015-07-02T04:52:11Z</dcterms:modified>
</cp:coreProperties>
</file>