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723" autoAdjust="0"/>
  </p:normalViewPr>
  <p:slideViewPr>
    <p:cSldViewPr snapToGrid="0" snapToObjects="1">
      <p:cViewPr>
        <p:scale>
          <a:sx n="65" d="100"/>
          <a:sy n="65" d="100"/>
        </p:scale>
        <p:origin x="-2352" y="-248"/>
      </p:cViewPr>
      <p:guideLst>
        <p:guide orient="horz" pos="2160"/>
        <p:guide pos="2880"/>
      </p:guideLst>
    </p:cSldViewPr>
  </p:slideViewPr>
  <p:notesTextViewPr>
    <p:cViewPr>
      <p:scale>
        <a:sx n="110" d="100"/>
        <a:sy n="11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57C21-ABE6-F940-831B-8EA74BD370B6}" type="datetimeFigureOut">
              <a:rPr lang="en-US" smtClean="0"/>
              <a:t>6/29/16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0F993-EB72-894F-9191-061BE9E29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904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Instructor Note: This focuses on MOs but</a:t>
            </a:r>
            <a:r>
              <a:rPr lang="en-US" baseline="0" dirty="0" smtClean="0"/>
              <a:t> can be applied to any unlabeled SALC (including vibrations).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0F993-EB72-894F-9191-061BE9E29A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9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Instructor Note: The</a:t>
            </a:r>
            <a:r>
              <a:rPr lang="en-US" baseline="0" dirty="0" smtClean="0"/>
              <a:t> sum of the characters for the two MOs matches those of the 2-dimensional E’ representation. Some students asked why we added the characters rather than subtracting them (since we had been taking both linear combinations when using projection operators) and I let them discuss together why that is a problem (character under identity operation is zero!).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0F993-EB72-894F-9191-061BE9E29A5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55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Instructor Note: Emphasize that students should use pattern recognition</a:t>
            </a:r>
            <a:r>
              <a:rPr lang="en-US" baseline="0" dirty="0" smtClean="0"/>
              <a:t> </a:t>
            </a:r>
            <a:r>
              <a:rPr lang="en-US" i="1" baseline="0" dirty="0" smtClean="0"/>
              <a:t>before</a:t>
            </a:r>
            <a:r>
              <a:rPr lang="en-US" i="0" baseline="0" dirty="0" smtClean="0"/>
              <a:t> resorting to, or confirming their assignment with, an algorithmic method like this.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0F993-EB72-894F-9191-061BE9E29A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03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Instructor Note: Students should be </a:t>
            </a:r>
            <a:r>
              <a:rPr lang="en-US" dirty="0" smtClean="0"/>
              <a:t>familiar</a:t>
            </a:r>
            <a:r>
              <a:rPr lang="en-US" baseline="0" dirty="0" smtClean="0"/>
              <a:t> </a:t>
            </a:r>
            <a:r>
              <a:rPr lang="en-US" baseline="0" dirty="0" smtClean="0"/>
              <a:t>with </a:t>
            </a:r>
            <a:r>
              <a:rPr lang="en-US" baseline="0" dirty="0" smtClean="0"/>
              <a:t>this shortcut for </a:t>
            </a:r>
            <a:r>
              <a:rPr lang="en-US" baseline="0" dirty="0" smtClean="0"/>
              <a:t>determining </a:t>
            </a:r>
            <a:r>
              <a:rPr lang="en-US" baseline="0" dirty="0" smtClean="0"/>
              <a:t>the character under each symmetry operation for the total </a:t>
            </a:r>
            <a:r>
              <a:rPr lang="en-US" baseline="0" dirty="0" smtClean="0"/>
              <a:t>representation </a:t>
            </a:r>
            <a:r>
              <a:rPr lang="en-US" baseline="0" dirty="0" smtClean="0"/>
              <a:t>of a set of </a:t>
            </a:r>
            <a:r>
              <a:rPr lang="en-US" baseline="0" dirty="0" smtClean="0"/>
              <a:t>molecular </a:t>
            </a:r>
            <a:r>
              <a:rPr lang="en-US" baseline="0" dirty="0" smtClean="0"/>
              <a:t>vibrations (assuming you’re following an approach similar to </a:t>
            </a:r>
            <a:r>
              <a:rPr lang="en-US" baseline="0" dirty="0" err="1" smtClean="0"/>
              <a:t>Miessler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Tarr</a:t>
            </a:r>
            <a:r>
              <a:rPr lang="en-US" baseline="0" dirty="0" smtClean="0"/>
              <a:t>). I like to take time and remind </a:t>
            </a:r>
            <a:r>
              <a:rPr lang="en-US" baseline="0" dirty="0" smtClean="0"/>
              <a:t>students </a:t>
            </a:r>
            <a:r>
              <a:rPr lang="en-US" baseline="0" dirty="0" smtClean="0"/>
              <a:t>that </a:t>
            </a:r>
            <a:r>
              <a:rPr lang="en-US" baseline="0" dirty="0" smtClean="0"/>
              <a:t>the same phase always produces “+” and opposite phases </a:t>
            </a:r>
            <a:r>
              <a:rPr lang="en-US" baseline="0" dirty="0" smtClean="0"/>
              <a:t>produce </a:t>
            </a:r>
            <a:r>
              <a:rPr lang="en-US" baseline="0" dirty="0" smtClean="0"/>
              <a:t>“–”, similar to +1*+1 or –1*–</a:t>
            </a:r>
            <a:r>
              <a:rPr lang="en-US" baseline="0" dirty="0" smtClean="0"/>
              <a:t>1 vs. +1*–1.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0F993-EB72-894F-9191-061BE9E29A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40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Instructor</a:t>
            </a:r>
            <a:r>
              <a:rPr lang="en-US" baseline="0" dirty="0" smtClean="0"/>
              <a:t> </a:t>
            </a:r>
            <a:r>
              <a:rPr lang="en-US" dirty="0" smtClean="0"/>
              <a:t>Note:</a:t>
            </a:r>
            <a:r>
              <a:rPr lang="en-US" baseline="0" dirty="0" smtClean="0"/>
              <a:t> You need to tell </a:t>
            </a:r>
            <a:r>
              <a:rPr lang="en-US" baseline="0" dirty="0" smtClean="0"/>
              <a:t>students </a:t>
            </a:r>
            <a:r>
              <a:rPr lang="en-US" baseline="0" dirty="0" smtClean="0"/>
              <a:t>the size ratio </a:t>
            </a:r>
            <a:r>
              <a:rPr lang="en-US" baseline="0" dirty="0" smtClean="0"/>
              <a:t>any time it is </a:t>
            </a:r>
            <a:r>
              <a:rPr lang="en-US" baseline="0" dirty="0" smtClean="0"/>
              <a:t>not 1:1 (I taught my students to assume this unless otherwise stated). The SALCs in the </a:t>
            </a:r>
            <a:r>
              <a:rPr lang="en-US" baseline="0" dirty="0" smtClean="0"/>
              <a:t>bottom </a:t>
            </a:r>
            <a:r>
              <a:rPr lang="en-US" baseline="0" dirty="0" smtClean="0"/>
              <a:t>example </a:t>
            </a:r>
            <a:r>
              <a:rPr lang="en-US" baseline="0" dirty="0" smtClean="0"/>
              <a:t>have a ratio of </a:t>
            </a:r>
            <a:r>
              <a:rPr lang="en-US" baseline="0" dirty="0" smtClean="0"/>
              <a:t>2:</a:t>
            </a:r>
            <a:r>
              <a:rPr lang="en-US" baseline="0" dirty="0" smtClean="0"/>
              <a:t>1 when considering </a:t>
            </a:r>
            <a:r>
              <a:rPr lang="en-US" baseline="0" dirty="0" err="1" smtClean="0"/>
              <a:t>top:bottom</a:t>
            </a:r>
            <a:r>
              <a:rPr lang="en-US" baseline="0" dirty="0" smtClean="0"/>
              <a:t>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This formula assumes both orbitals have the same “size”, or sum of squares of the orbital coefficients. </a:t>
            </a:r>
            <a:r>
              <a:rPr lang="en-US" baseline="0" dirty="0" smtClean="0"/>
              <a:t>You </a:t>
            </a:r>
            <a:r>
              <a:rPr lang="en-US" baseline="0" dirty="0" smtClean="0"/>
              <a:t>can generalize to dot products between MOs with different “size” but that is never necessary for assigning an irreducible representation to a SALC</a:t>
            </a:r>
            <a:r>
              <a:rPr lang="en-US" baseline="0" dirty="0" smtClean="0"/>
              <a:t>. Regarding using a dot product to test for </a:t>
            </a:r>
            <a:r>
              <a:rPr lang="en-US" baseline="0" dirty="0" err="1" smtClean="0"/>
              <a:t>orthogonality</a:t>
            </a:r>
            <a:r>
              <a:rPr lang="en-US" baseline="0" dirty="0" smtClean="0"/>
              <a:t>, if the numerator is zero then the denominator (that becomes complicated with orbitals of different “size”) does not matter. If the numerator is non-zero the orbitals should be of the same overall magnitude.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0F993-EB72-894F-9191-061BE9E29A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60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Instructor Note: In general, MO</a:t>
            </a:r>
            <a:r>
              <a:rPr lang="en-US" baseline="0" dirty="0" smtClean="0"/>
              <a:t> </a:t>
            </a:r>
            <a:r>
              <a:rPr lang="en-US" dirty="0" smtClean="0"/>
              <a:t>could be replaced with SALC.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0F993-EB72-894F-9191-061BE9E29A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241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Instructor Note: I had</a:t>
            </a:r>
            <a:r>
              <a:rPr lang="en-US" baseline="0" dirty="0" smtClean="0"/>
              <a:t> the students try to “see” the similarity to </a:t>
            </a:r>
            <a:r>
              <a:rPr lang="en-US" baseline="0" dirty="0" err="1" smtClean="0"/>
              <a:t>pz</a:t>
            </a:r>
            <a:r>
              <a:rPr lang="en-US" baseline="0" dirty="0" smtClean="0"/>
              <a:t> </a:t>
            </a:r>
            <a:r>
              <a:rPr lang="en-US" i="1" baseline="0" dirty="0" smtClean="0"/>
              <a:t>before</a:t>
            </a:r>
            <a:r>
              <a:rPr lang="en-US" i="0" baseline="0" dirty="0" smtClean="0"/>
              <a:t> assigning this as A2’’ based on the dot product approach.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0F993-EB72-894F-9191-061BE9E29A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79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0" baseline="0" dirty="0" smtClean="0"/>
              <a:t>Instructor Note: The summation in the numerator starts from the top atom and proceeds clockwise.</a:t>
            </a:r>
            <a:endParaRPr lang="en-US" i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0F993-EB72-894F-9191-061BE9E29A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55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Instructor Note: It does not matter which C2’</a:t>
            </a:r>
            <a:r>
              <a:rPr lang="en-US" baseline="0" dirty="0" smtClean="0"/>
              <a:t> </a:t>
            </a:r>
            <a:r>
              <a:rPr lang="en-US" dirty="0" smtClean="0"/>
              <a:t>or </a:t>
            </a:r>
            <a:r>
              <a:rPr lang="en-US" dirty="0" err="1" smtClean="0"/>
              <a:t>sigmav</a:t>
            </a:r>
            <a:r>
              <a:rPr lang="en-US" baseline="0" dirty="0" smtClean="0"/>
              <a:t> </a:t>
            </a:r>
            <a:r>
              <a:rPr lang="en-US" baseline="0" dirty="0" smtClean="0"/>
              <a:t>you choose as long as it is chosen </a:t>
            </a:r>
            <a:r>
              <a:rPr lang="en-US" i="1" baseline="0" dirty="0" smtClean="0"/>
              <a:t>consistently</a:t>
            </a:r>
            <a:r>
              <a:rPr lang="en-US" i="0" baseline="0" dirty="0" smtClean="0"/>
              <a:t> for the table. We worked the problem with the ones containing the atom at the top of the triangle in class and I had them work through the problem </a:t>
            </a:r>
            <a:r>
              <a:rPr lang="en-US" i="0" baseline="0" dirty="0" smtClean="0"/>
              <a:t>with the large lobe at the right atom as </a:t>
            </a:r>
            <a:r>
              <a:rPr lang="en-US" i="0" baseline="0" dirty="0" smtClean="0"/>
              <a:t>warm-up before the next class. It is important to show students that these characters do not match any irreducible representation in D3h.</a:t>
            </a:r>
          </a:p>
          <a:p>
            <a:endParaRPr lang="en-US" i="0" baseline="0" dirty="0" smtClean="0"/>
          </a:p>
          <a:p>
            <a:r>
              <a:rPr lang="en-US" i="0" baseline="0" dirty="0" smtClean="0"/>
              <a:t>Details of dot product below start with top atom and move clockwise around the ring</a:t>
            </a:r>
          </a:p>
          <a:p>
            <a:r>
              <a:rPr lang="en-US" i="0" baseline="0" dirty="0" smtClean="0"/>
              <a:t>E (and C2’, </a:t>
            </a:r>
            <a:r>
              <a:rPr lang="en-US" i="0" baseline="0" dirty="0" err="1" smtClean="0"/>
              <a:t>sigmah</a:t>
            </a:r>
            <a:r>
              <a:rPr lang="en-US" i="0" baseline="0" dirty="0" smtClean="0"/>
              <a:t>, and </a:t>
            </a:r>
            <a:r>
              <a:rPr lang="en-US" i="0" baseline="0" dirty="0" err="1" smtClean="0"/>
              <a:t>sigmav</a:t>
            </a:r>
            <a:r>
              <a:rPr lang="en-US" i="0" baseline="0" dirty="0" smtClean="0"/>
              <a:t>): ((+4) + (+1) + (+1))/(2^2 + 1^2 + 1^2) = 6/6 = 1</a:t>
            </a:r>
          </a:p>
          <a:p>
            <a:r>
              <a:rPr lang="en-US" i="0" baseline="0" dirty="0" smtClean="0"/>
              <a:t>C3 (and S3): ((–2) + (–2) + (+1))/(2^2 + 1^2 + 1^2) = –3/6 = –1/2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0F993-EB72-894F-9191-061BE9E29A5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55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Instructor Note: Our second MO </a:t>
            </a:r>
            <a:r>
              <a:rPr lang="en-US" i="1" dirty="0" smtClean="0"/>
              <a:t>also</a:t>
            </a:r>
            <a:r>
              <a:rPr lang="en-US" i="0" baseline="0" dirty="0" smtClean="0"/>
              <a:t> does not match any irreducible representation in D3h.</a:t>
            </a:r>
          </a:p>
          <a:p>
            <a:endParaRPr lang="en-US" i="0" baseline="0" dirty="0" smtClean="0"/>
          </a:p>
          <a:p>
            <a:r>
              <a:rPr lang="en-US" i="0" baseline="0" dirty="0" smtClean="0"/>
              <a:t>Details of dot product below start with top atom and move clockwise around the ring</a:t>
            </a:r>
          </a:p>
          <a:p>
            <a:r>
              <a:rPr lang="en-US" i="0" baseline="0" dirty="0" smtClean="0"/>
              <a:t>E (and </a:t>
            </a:r>
            <a:r>
              <a:rPr lang="en-US" i="0" baseline="0" dirty="0" err="1" smtClean="0"/>
              <a:t>sigmah</a:t>
            </a:r>
            <a:r>
              <a:rPr lang="en-US" i="0" baseline="0" dirty="0" smtClean="0"/>
              <a:t>): ((0) + (+1) + (+1))/(1^2 + 1^2) = 2/2 = 1</a:t>
            </a:r>
          </a:p>
          <a:p>
            <a:r>
              <a:rPr lang="en-US" i="0" baseline="0" dirty="0" smtClean="0"/>
              <a:t>C3 (and S3): ((0) + (0) + (–1))/(1^2 + 1^2) = –1/2</a:t>
            </a:r>
          </a:p>
          <a:p>
            <a:r>
              <a:rPr lang="en-US" i="0" baseline="0" dirty="0" smtClean="0"/>
              <a:t>C2’ (and </a:t>
            </a:r>
            <a:r>
              <a:rPr lang="en-US" i="0" baseline="0" dirty="0" err="1" smtClean="0"/>
              <a:t>sigmav</a:t>
            </a:r>
            <a:r>
              <a:rPr lang="en-US" i="0" baseline="0" dirty="0" smtClean="0"/>
              <a:t>): ((0) + (–1) + (–1))/(1^2 + 1^2) = –2/2 = –1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0F993-EB72-894F-9191-061BE9E29A5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55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9923-9CFC-274B-9D40-33D5F90DAF2E}" type="datetimeFigureOut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7C0D-F602-724C-B324-07B36AF7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6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9923-9CFC-274B-9D40-33D5F90DAF2E}" type="datetimeFigureOut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7C0D-F602-724C-B324-07B36AF7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268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9923-9CFC-274B-9D40-33D5F90DAF2E}" type="datetimeFigureOut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7C0D-F602-724C-B324-07B36AF7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8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9923-9CFC-274B-9D40-33D5F90DAF2E}" type="datetimeFigureOut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7C0D-F602-724C-B324-07B36AF7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20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9923-9CFC-274B-9D40-33D5F90DAF2E}" type="datetimeFigureOut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7C0D-F602-724C-B324-07B36AF7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0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9923-9CFC-274B-9D40-33D5F90DAF2E}" type="datetimeFigureOut">
              <a:rPr lang="en-US" smtClean="0"/>
              <a:t>6/29/16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7C0D-F602-724C-B324-07B36AF7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0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9923-9CFC-274B-9D40-33D5F90DAF2E}" type="datetimeFigureOut">
              <a:rPr lang="en-US" smtClean="0"/>
              <a:t>6/29/16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7C0D-F602-724C-B324-07B36AF7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31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9923-9CFC-274B-9D40-33D5F90DAF2E}" type="datetimeFigureOut">
              <a:rPr lang="en-US" smtClean="0"/>
              <a:t>6/29/16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7C0D-F602-724C-B324-07B36AF7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42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9923-9CFC-274B-9D40-33D5F90DAF2E}" type="datetimeFigureOut">
              <a:rPr lang="en-US" smtClean="0"/>
              <a:t>6/29/16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7C0D-F602-724C-B324-07B36AF7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5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9923-9CFC-274B-9D40-33D5F90DAF2E}" type="datetimeFigureOut">
              <a:rPr lang="en-US" smtClean="0"/>
              <a:t>6/29/16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7C0D-F602-724C-B324-07B36AF7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96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89923-9CFC-274B-9D40-33D5F90DAF2E}" type="datetimeFigureOut">
              <a:rPr lang="en-US" smtClean="0"/>
              <a:t>6/29/16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E7C0D-F602-724C-B324-07B36AF7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61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89923-9CFC-274B-9D40-33D5F90DAF2E}" type="datetimeFigureOut">
              <a:rPr lang="en-US" smtClean="0"/>
              <a:t>6/29/16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E7C0D-F602-724C-B324-07B36AF7A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36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onicviper.org" TargetMode="External"/><Relationship Id="rId4" Type="http://schemas.openxmlformats.org/officeDocument/2006/relationships/hyperlink" Target="https://creativecommons.org/licenses/by-nc-sa/4.0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emf"/><Relationship Id="rId5" Type="http://schemas.openxmlformats.org/officeDocument/2006/relationships/image" Target="../media/image10.emf"/><Relationship Id="rId6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2.png"/><Relationship Id="rId6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emf"/><Relationship Id="rId5" Type="http://schemas.openxmlformats.org/officeDocument/2006/relationships/image" Target="../media/image10.emf"/><Relationship Id="rId6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22789"/>
            <a:ext cx="7772400" cy="19797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Five Slides About:</a:t>
            </a:r>
            <a:br>
              <a:rPr lang="en-US" dirty="0" smtClean="0"/>
            </a:br>
            <a:r>
              <a:rPr lang="en-US" dirty="0" smtClean="0"/>
              <a:t>How to Determine the Irreducible Representation of a MO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5530425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Created by </a:t>
            </a:r>
            <a:r>
              <a:rPr lang="en-US" dirty="0" smtClean="0"/>
              <a:t>Richard L. Lord, Grand Valley State University (</a:t>
            </a:r>
            <a:r>
              <a:rPr lang="en-US" dirty="0" err="1" smtClean="0"/>
              <a:t>lordri@gvsu.edu</a:t>
            </a:r>
            <a:r>
              <a:rPr lang="en-US" dirty="0" smtClean="0"/>
              <a:t>) </a:t>
            </a:r>
            <a:r>
              <a:rPr lang="en-US" dirty="0"/>
              <a:t>and posted on </a:t>
            </a:r>
            <a:r>
              <a:rPr lang="en-US" dirty="0" err="1"/>
              <a:t>VIPEr</a:t>
            </a:r>
            <a:r>
              <a:rPr lang="en-US" dirty="0"/>
              <a:t> (</a:t>
            </a:r>
            <a:r>
              <a:rPr lang="en-US" u="sng" dirty="0">
                <a:hlinkClick r:id="rId3"/>
              </a:rPr>
              <a:t>www.ionicviper.org</a:t>
            </a:r>
            <a:r>
              <a:rPr lang="en-US" dirty="0"/>
              <a:t>) on </a:t>
            </a:r>
            <a:r>
              <a:rPr lang="en-US" dirty="0" smtClean="0"/>
              <a:t>June 29, 2016.  </a:t>
            </a:r>
            <a:r>
              <a:rPr lang="en-US" dirty="0"/>
              <a:t>Copyright </a:t>
            </a:r>
            <a:r>
              <a:rPr lang="en-US" dirty="0" smtClean="0"/>
              <a:t>Richard L. Lord </a:t>
            </a:r>
            <a:r>
              <a:rPr lang="en-US" dirty="0" smtClean="0"/>
              <a:t>2016.  </a:t>
            </a:r>
            <a:r>
              <a:rPr lang="en-US" dirty="0"/>
              <a:t>This work is licensed under the Creative Commons Attribution-</a:t>
            </a:r>
            <a:r>
              <a:rPr lang="en-US" dirty="0" err="1"/>
              <a:t>NonCommerical</a:t>
            </a:r>
            <a:r>
              <a:rPr lang="en-US" dirty="0"/>
              <a:t>-</a:t>
            </a:r>
            <a:r>
              <a:rPr lang="en-US" dirty="0" err="1"/>
              <a:t>ShareAlike</a:t>
            </a:r>
            <a:r>
              <a:rPr lang="en-US" dirty="0"/>
              <a:t> </a:t>
            </a:r>
            <a:r>
              <a:rPr lang="en-US" dirty="0" smtClean="0"/>
              <a:t>4.0 </a:t>
            </a:r>
            <a:r>
              <a:rPr lang="en-US" dirty="0" smtClean="0"/>
              <a:t>License</a:t>
            </a:r>
            <a:r>
              <a:rPr lang="en-US" dirty="0"/>
              <a:t>. To view a copy of this license visit </a:t>
            </a:r>
            <a:r>
              <a:rPr lang="en-US" u="sng" dirty="0">
                <a:hlinkClick r:id="rId4"/>
              </a:rPr>
              <a:t>https://creativecommons.org/licenses/by-nc-sa/4.0</a:t>
            </a:r>
            <a:r>
              <a:rPr lang="en-US" u="sng" dirty="0" smtClean="0">
                <a:hlinkClick r:id="rId4"/>
              </a:rPr>
              <a:t>/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942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Problems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463434"/>
            <a:ext cx="8229600" cy="5094384"/>
          </a:xfrm>
        </p:spPr>
        <p:txBody>
          <a:bodyPr>
            <a:normAutofit/>
          </a:bodyPr>
          <a:lstStyle/>
          <a:p>
            <a:r>
              <a:rPr lang="en-US" sz="2800" dirty="0"/>
              <a:t>If characters do not match those in character table, this indicates human error or multidimensionality in an irreducible representation.</a:t>
            </a: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984632"/>
              </p:ext>
            </p:extLst>
          </p:nvPr>
        </p:nvGraphicFramePr>
        <p:xfrm>
          <a:off x="457203" y="2960251"/>
          <a:ext cx="8229599" cy="3708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56423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D</a:t>
                      </a:r>
                      <a:r>
                        <a:rPr lang="en-US" sz="2400" b="1" baseline="-25000" dirty="0" smtClean="0"/>
                        <a:t>3h</a:t>
                      </a:r>
                      <a:endParaRPr lang="en-US" sz="2400" b="1" dirty="0"/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E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</a:t>
                      </a:r>
                      <a:r>
                        <a:rPr lang="en-US" sz="2400" b="1" baseline="-25000" dirty="0" smtClean="0"/>
                        <a:t>3</a:t>
                      </a:r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</a:t>
                      </a:r>
                      <a:r>
                        <a:rPr lang="en-US" sz="2400" b="1" baseline="-25000" dirty="0" smtClean="0"/>
                        <a:t>2</a:t>
                      </a:r>
                      <a:r>
                        <a:rPr lang="en-US" sz="2400" b="1" baseline="30000" dirty="0" smtClean="0"/>
                        <a:t>’</a:t>
                      </a:r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Symbol" charset="2"/>
                          <a:cs typeface="Symbol" charset="2"/>
                        </a:rPr>
                        <a:t>s</a:t>
                      </a:r>
                      <a:r>
                        <a:rPr lang="en-US" sz="2400" b="1" baseline="-25000" dirty="0" err="1" smtClean="0"/>
                        <a:t>h</a:t>
                      </a:r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</a:t>
                      </a:r>
                      <a:r>
                        <a:rPr lang="en-US" sz="2400" b="1" baseline="-25000" dirty="0" smtClean="0"/>
                        <a:t>3</a:t>
                      </a:r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Symbol" charset="2"/>
                          <a:cs typeface="Symbol" charset="2"/>
                        </a:rPr>
                        <a:t>s</a:t>
                      </a:r>
                      <a:r>
                        <a:rPr lang="en-US" sz="2400" b="1" baseline="-25000" dirty="0" err="1" smtClean="0"/>
                        <a:t>v</a:t>
                      </a:r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494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181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?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+1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–1/2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+1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+1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–1/2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+1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77456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563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?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+1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–1/2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–1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+1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–1/2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–1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563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E’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2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–1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0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2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–1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0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354" y="3640282"/>
            <a:ext cx="660400" cy="660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3849" y="3631045"/>
            <a:ext cx="660400" cy="660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894" y="3621808"/>
            <a:ext cx="660400" cy="660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8298" y="3612571"/>
            <a:ext cx="660400" cy="660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7434" y="3626425"/>
            <a:ext cx="660400" cy="660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200000">
            <a:off x="3141526" y="3737263"/>
            <a:ext cx="660400" cy="6604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200000">
            <a:off x="6642121" y="3728026"/>
            <a:ext cx="660400" cy="660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9263" y="5113482"/>
            <a:ext cx="736600" cy="5334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7667" y="5127336"/>
            <a:ext cx="736600" cy="5334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4444" y="5118099"/>
            <a:ext cx="736600" cy="5334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03712" y="5104245"/>
            <a:ext cx="736600" cy="5588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54750" y="5127336"/>
            <a:ext cx="736600" cy="5588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3755" y="5029197"/>
            <a:ext cx="635000" cy="6350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44350" y="5019960"/>
            <a:ext cx="6350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588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smtClean="0"/>
              <a:t>Is This Useful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463434"/>
            <a:ext cx="8229600" cy="514056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Sometimes </a:t>
            </a:r>
            <a:r>
              <a:rPr lang="en-US" sz="2800" dirty="0" smtClean="0"/>
              <a:t>one </a:t>
            </a:r>
            <a:r>
              <a:rPr lang="en-US" sz="2800" dirty="0" smtClean="0"/>
              <a:t>can assign </a:t>
            </a:r>
            <a:r>
              <a:rPr lang="en-US" sz="2800" dirty="0" smtClean="0"/>
              <a:t>symmetry to a MO based on analogy to an AO </a:t>
            </a:r>
            <a:r>
              <a:rPr lang="en-US" sz="2800" dirty="0" smtClean="0"/>
              <a:t>(</a:t>
            </a:r>
            <a:r>
              <a:rPr lang="en-US" sz="2800" i="1" dirty="0" smtClean="0"/>
              <a:t>i.e.</a:t>
            </a:r>
            <a:r>
              <a:rPr lang="en-US" sz="2800" dirty="0" smtClean="0"/>
              <a:t> an A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’’ orbital looks like </a:t>
            </a:r>
            <a:r>
              <a:rPr lang="en-US" sz="2800" dirty="0" err="1" smtClean="0"/>
              <a:t>p</a:t>
            </a:r>
            <a:r>
              <a:rPr lang="en-US" sz="2800" baseline="-25000" dirty="0" err="1" smtClean="0"/>
              <a:t>z</a:t>
            </a:r>
            <a:r>
              <a:rPr lang="en-US" sz="2800" dirty="0" smtClean="0"/>
              <a:t> in D</a:t>
            </a:r>
            <a:r>
              <a:rPr lang="en-US" sz="2800" i="1" baseline="-25000" dirty="0" smtClean="0"/>
              <a:t>3h</a:t>
            </a:r>
            <a:r>
              <a:rPr lang="en-US" sz="2800" dirty="0" smtClean="0"/>
              <a:t>), </a:t>
            </a:r>
            <a:r>
              <a:rPr lang="en-US" sz="2800" dirty="0" smtClean="0"/>
              <a:t>but there are times when an irreducible does not have a simple analog (</a:t>
            </a:r>
            <a:r>
              <a:rPr lang="en-US" sz="2800" i="1" dirty="0" smtClean="0"/>
              <a:t>i.e.</a:t>
            </a:r>
            <a:r>
              <a:rPr lang="en-US" sz="2800" dirty="0" smtClean="0"/>
              <a:t> 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’’ in D</a:t>
            </a:r>
            <a:r>
              <a:rPr lang="en-US" sz="2800" i="1" baseline="-25000" dirty="0" smtClean="0"/>
              <a:t>3h</a:t>
            </a:r>
            <a:r>
              <a:rPr lang="en-US" sz="2800" dirty="0" smtClean="0"/>
              <a:t>).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The dot product method introduced here is </a:t>
            </a:r>
            <a:r>
              <a:rPr lang="en-US" sz="2800" dirty="0" smtClean="0"/>
              <a:t>general and works for irreducible representations that do not transform as something easily visualized.</a:t>
            </a:r>
          </a:p>
          <a:p>
            <a:r>
              <a:rPr lang="en-US" sz="2800" dirty="0" smtClean="0"/>
              <a:t>One can </a:t>
            </a:r>
            <a:r>
              <a:rPr lang="en-US" sz="2800" dirty="0" smtClean="0"/>
              <a:t>also use </a:t>
            </a:r>
            <a:r>
              <a:rPr lang="en-US" sz="2800" dirty="0" smtClean="0"/>
              <a:t>the dot product to determine whether two MOs are </a:t>
            </a:r>
            <a:r>
              <a:rPr lang="en-US" sz="2800" dirty="0" smtClean="0"/>
              <a:t>orthogonal (can they bond?) without </a:t>
            </a:r>
            <a:r>
              <a:rPr lang="en-US" sz="2800" dirty="0" smtClean="0"/>
              <a:t>assigning symmetry labels.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58443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Orbital Dot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3434"/>
            <a:ext cx="8229600" cy="4517111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Atomic orbitals on the same atom have a dot product of +1, 0, or –</a:t>
            </a:r>
            <a:r>
              <a:rPr lang="en-US" sz="2800" dirty="0" smtClean="0"/>
              <a:t>1. </a:t>
            </a:r>
            <a:r>
              <a:rPr lang="en-US" sz="2800" dirty="0" smtClean="0"/>
              <a:t>Recall from </a:t>
            </a:r>
            <a:r>
              <a:rPr lang="en-US" sz="2800" dirty="0" err="1" smtClean="0"/>
              <a:t>PChem</a:t>
            </a:r>
            <a:r>
              <a:rPr lang="en-US" sz="2800" dirty="0" smtClean="0"/>
              <a:t> that </a:t>
            </a:r>
            <a:r>
              <a:rPr lang="en-US" sz="2800" i="1" dirty="0" smtClean="0"/>
              <a:t>s</a:t>
            </a:r>
            <a:r>
              <a:rPr lang="en-US" sz="2800" dirty="0" smtClean="0"/>
              <a:t>, </a:t>
            </a:r>
            <a:r>
              <a:rPr lang="en-US" sz="2800" i="1" dirty="0" smtClean="0"/>
              <a:t>p</a:t>
            </a:r>
            <a:r>
              <a:rPr lang="en-US" sz="2800" dirty="0" smtClean="0"/>
              <a:t>, </a:t>
            </a:r>
            <a:r>
              <a:rPr lang="en-US" sz="2800" i="1" dirty="0" smtClean="0"/>
              <a:t>d</a:t>
            </a:r>
            <a:r>
              <a:rPr lang="en-US" sz="2800" dirty="0" smtClean="0"/>
              <a:t>, and </a:t>
            </a:r>
            <a:r>
              <a:rPr lang="en-US" sz="2800" i="1" dirty="0" smtClean="0"/>
              <a:t>f</a:t>
            </a:r>
            <a:r>
              <a:rPr lang="en-US" sz="2800" dirty="0" smtClean="0"/>
              <a:t> are orthonormal.</a:t>
            </a:r>
            <a:endParaRPr lang="en-US" sz="28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2800" dirty="0" smtClean="0"/>
              <a:t>Orbitals on different atoms have a dot product of </a:t>
            </a:r>
            <a:r>
              <a:rPr lang="en-US" sz="2800" dirty="0" smtClean="0"/>
              <a:t>0 regardless of phase or shape. This is a useful approximation within the model, but </a:t>
            </a:r>
            <a:r>
              <a:rPr lang="en-US" sz="2800" dirty="0" smtClean="0"/>
              <a:t>not strictly </a:t>
            </a:r>
            <a:r>
              <a:rPr lang="en-US" sz="2800" dirty="0" smtClean="0"/>
              <a:t>true.</a:t>
            </a:r>
            <a:endParaRPr lang="en-US" sz="2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8353" y="2854366"/>
            <a:ext cx="5937250" cy="174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625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Dot Product of Molecular Orbitals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3434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Sum the </a:t>
            </a:r>
            <a:r>
              <a:rPr lang="en-US" sz="2600" dirty="0" smtClean="0"/>
              <a:t>AO </a:t>
            </a:r>
            <a:r>
              <a:rPr lang="en-US" sz="2600" dirty="0" smtClean="0"/>
              <a:t>(</a:t>
            </a:r>
            <a:r>
              <a:rPr lang="en-US" sz="2600" dirty="0" smtClean="0">
                <a:latin typeface="Symbol" charset="2"/>
                <a:cs typeface="Symbol" charset="2"/>
              </a:rPr>
              <a:t>f</a:t>
            </a:r>
            <a:r>
              <a:rPr lang="en-US" sz="2600" dirty="0" smtClean="0"/>
              <a:t>) </a:t>
            </a:r>
            <a:r>
              <a:rPr lang="en-US" sz="2600" dirty="0" smtClean="0"/>
              <a:t>dot products on </a:t>
            </a:r>
            <a:r>
              <a:rPr lang="en-US" sz="2600" dirty="0" smtClean="0"/>
              <a:t>each atom (</a:t>
            </a:r>
            <a:r>
              <a:rPr lang="en-US" sz="2600" dirty="0" err="1" smtClean="0"/>
              <a:t>i</a:t>
            </a:r>
            <a:r>
              <a:rPr lang="en-US" sz="2600" dirty="0" smtClean="0"/>
              <a:t>) for both </a:t>
            </a:r>
            <a:r>
              <a:rPr lang="en-US" sz="2600" dirty="0" smtClean="0"/>
              <a:t>MOs </a:t>
            </a:r>
            <a:r>
              <a:rPr lang="en-US" sz="2600" dirty="0" smtClean="0"/>
              <a:t>(a and b) and then </a:t>
            </a:r>
            <a:r>
              <a:rPr lang="en-US" sz="2600" dirty="0" smtClean="0"/>
              <a:t>normalize. We must normalize because the character under E for a MO must be 1!</a:t>
            </a:r>
            <a:endParaRPr lang="en-US" sz="26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47977"/>
              </p:ext>
            </p:extLst>
          </p:nvPr>
        </p:nvGraphicFramePr>
        <p:xfrm>
          <a:off x="1828800" y="2945187"/>
          <a:ext cx="54864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4" imgW="5486400" imgH="800100" progId="Word.Document.12">
                  <p:embed/>
                </p:oleObj>
              </mc:Choice>
              <mc:Fallback>
                <p:oleObj name="Document" r:id="rId4" imgW="5486400" imgH="8001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28800" y="2945187"/>
                        <a:ext cx="5486400" cy="800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0769" y="3921129"/>
            <a:ext cx="7016750" cy="273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680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Determining </a:t>
            </a:r>
            <a:r>
              <a:rPr lang="en-US" dirty="0" smtClean="0"/>
              <a:t>Characters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463434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Take the </a:t>
            </a:r>
            <a:r>
              <a:rPr lang="en-US" sz="2800" dirty="0" smtClean="0"/>
              <a:t>dot product between the original MO and the MO generated after the symmetry operation.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7209" y="2570018"/>
            <a:ext cx="7048500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948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Determine the </a:t>
            </a:r>
            <a:r>
              <a:rPr lang="en-US" dirty="0" err="1" smtClean="0"/>
              <a:t>Irred</a:t>
            </a:r>
            <a:r>
              <a:rPr lang="en-US" dirty="0" smtClean="0"/>
              <a:t>. Rep.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63434"/>
            <a:ext cx="8229600" cy="5094384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Calculate the character for each symmetry operation. It is helpful to sketch the transformed MO for each operation and list the character below.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Compare characters to the irreducible representations in D</a:t>
            </a:r>
            <a:r>
              <a:rPr lang="en-US" sz="2800" i="1" baseline="-25000" dirty="0" smtClean="0"/>
              <a:t>3h</a:t>
            </a:r>
            <a:r>
              <a:rPr lang="en-US" sz="2800" dirty="0" smtClean="0"/>
              <a:t>. The MO has A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’’ symmetry</a:t>
            </a:r>
            <a:r>
              <a:rPr lang="en-US" sz="2800" dirty="0" smtClean="0"/>
              <a:t>. </a:t>
            </a: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047701"/>
              </p:ext>
            </p:extLst>
          </p:nvPr>
        </p:nvGraphicFramePr>
        <p:xfrm>
          <a:off x="457203" y="3054076"/>
          <a:ext cx="8229599" cy="2124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56423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D</a:t>
                      </a:r>
                      <a:r>
                        <a:rPr lang="en-US" sz="2400" b="1" baseline="-25000" dirty="0" smtClean="0"/>
                        <a:t>3h</a:t>
                      </a:r>
                      <a:endParaRPr lang="en-US" sz="2400" b="1" dirty="0"/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E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</a:t>
                      </a:r>
                      <a:r>
                        <a:rPr lang="en-US" sz="2400" b="1" baseline="-25000" dirty="0" smtClean="0"/>
                        <a:t>3</a:t>
                      </a:r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</a:t>
                      </a:r>
                      <a:r>
                        <a:rPr lang="en-US" sz="2400" b="1" baseline="-25000" dirty="0" smtClean="0"/>
                        <a:t>2</a:t>
                      </a:r>
                      <a:r>
                        <a:rPr lang="en-US" sz="2400" b="1" baseline="30000" dirty="0" smtClean="0"/>
                        <a:t>’</a:t>
                      </a:r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Symbol" charset="2"/>
                          <a:cs typeface="Symbol" charset="2"/>
                        </a:rPr>
                        <a:t>s</a:t>
                      </a:r>
                      <a:r>
                        <a:rPr lang="en-US" sz="2400" b="1" baseline="-25000" dirty="0" err="1" smtClean="0"/>
                        <a:t>h</a:t>
                      </a:r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</a:t>
                      </a:r>
                      <a:r>
                        <a:rPr lang="en-US" sz="2400" b="1" baseline="-25000" dirty="0" smtClean="0"/>
                        <a:t>3</a:t>
                      </a:r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Symbol" charset="2"/>
                          <a:cs typeface="Symbol" charset="2"/>
                        </a:rPr>
                        <a:t>s</a:t>
                      </a:r>
                      <a:r>
                        <a:rPr lang="en-US" sz="2400" b="1" baseline="-25000" dirty="0" err="1" smtClean="0"/>
                        <a:t>v</a:t>
                      </a:r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7671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245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A</a:t>
                      </a:r>
                      <a:r>
                        <a:rPr lang="en-US" sz="2400" b="1" baseline="-25000" dirty="0" smtClean="0"/>
                        <a:t>2</a:t>
                      </a:r>
                      <a:r>
                        <a:rPr lang="en-US" sz="2400" b="1" baseline="0" dirty="0" smtClean="0"/>
                        <a:t>’’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+1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+1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–1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–1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–1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+1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442" y="3779123"/>
            <a:ext cx="762000" cy="685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852" y="3776628"/>
            <a:ext cx="762000" cy="685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0262" y="3774133"/>
            <a:ext cx="762000" cy="6858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5321" y="3774133"/>
            <a:ext cx="762000" cy="685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5680" y="3779123"/>
            <a:ext cx="762000" cy="6858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0090" y="3776628"/>
            <a:ext cx="762000" cy="6858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6973" y="3776628"/>
            <a:ext cx="7620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740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Fractional Values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463434"/>
            <a:ext cx="8229600" cy="509438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While we typically restrict our examples to symmetry groups that give integer characters, it is possible to obtain fractional values when: (</a:t>
            </a:r>
            <a:r>
              <a:rPr lang="en-US" sz="2800" dirty="0" err="1" smtClean="0"/>
              <a:t>i</a:t>
            </a:r>
            <a:r>
              <a:rPr lang="en-US" sz="2800" dirty="0" smtClean="0"/>
              <a:t>) dealing with principle rotation axes where 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 &gt; 4 and (ii) when determining the character of a single orbital in a degenerate set. For example: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96" y="4566652"/>
            <a:ext cx="6953250" cy="136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576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Problems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463434"/>
            <a:ext cx="8229600" cy="509438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If characters do not match those in character </a:t>
            </a:r>
            <a:r>
              <a:rPr lang="en-US" sz="2800" dirty="0" smtClean="0"/>
              <a:t>table, this indicates human error or </a:t>
            </a:r>
            <a:r>
              <a:rPr lang="en-US" sz="2800" dirty="0" smtClean="0"/>
              <a:t>multidimensionality in an irreducible representation.</a:t>
            </a: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458682"/>
              </p:ext>
            </p:extLst>
          </p:nvPr>
        </p:nvGraphicFramePr>
        <p:xfrm>
          <a:off x="457203" y="2960251"/>
          <a:ext cx="8229599" cy="19165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56423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D</a:t>
                      </a:r>
                      <a:r>
                        <a:rPr lang="en-US" sz="2400" b="1" baseline="-25000" dirty="0" smtClean="0"/>
                        <a:t>3h</a:t>
                      </a:r>
                      <a:endParaRPr lang="en-US" sz="2400" b="1" dirty="0"/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E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</a:t>
                      </a:r>
                      <a:r>
                        <a:rPr lang="en-US" sz="2400" b="1" baseline="-25000" dirty="0" smtClean="0"/>
                        <a:t>3</a:t>
                      </a:r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</a:t>
                      </a:r>
                      <a:r>
                        <a:rPr lang="en-US" sz="2400" b="1" baseline="-25000" dirty="0" smtClean="0"/>
                        <a:t>2</a:t>
                      </a:r>
                      <a:r>
                        <a:rPr lang="en-US" sz="2400" b="1" baseline="30000" dirty="0" smtClean="0"/>
                        <a:t>’</a:t>
                      </a:r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Symbol" charset="2"/>
                          <a:cs typeface="Symbol" charset="2"/>
                        </a:rPr>
                        <a:t>s</a:t>
                      </a:r>
                      <a:r>
                        <a:rPr lang="en-US" sz="2400" b="1" baseline="-25000" dirty="0" err="1" smtClean="0"/>
                        <a:t>h</a:t>
                      </a:r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</a:t>
                      </a:r>
                      <a:r>
                        <a:rPr lang="en-US" sz="2400" b="1" baseline="-25000" dirty="0" smtClean="0"/>
                        <a:t>3</a:t>
                      </a:r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Symbol" charset="2"/>
                          <a:cs typeface="Symbol" charset="2"/>
                        </a:rPr>
                        <a:t>s</a:t>
                      </a:r>
                      <a:r>
                        <a:rPr lang="en-US" sz="2400" b="1" baseline="-25000" dirty="0" err="1" smtClean="0"/>
                        <a:t>v</a:t>
                      </a:r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494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181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?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+1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–1/2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+1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+1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–1/2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+1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354" y="3640282"/>
            <a:ext cx="660400" cy="660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3849" y="3631045"/>
            <a:ext cx="660400" cy="660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894" y="3621808"/>
            <a:ext cx="660400" cy="660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8298" y="3612571"/>
            <a:ext cx="660400" cy="660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7434" y="3626425"/>
            <a:ext cx="660400" cy="660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200000">
            <a:off x="3141526" y="3737263"/>
            <a:ext cx="660400" cy="6604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200000">
            <a:off x="6642121" y="3728026"/>
            <a:ext cx="6604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961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Problems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463434"/>
            <a:ext cx="8229600" cy="5094384"/>
          </a:xfrm>
        </p:spPr>
        <p:txBody>
          <a:bodyPr>
            <a:normAutofit/>
          </a:bodyPr>
          <a:lstStyle/>
          <a:p>
            <a:r>
              <a:rPr lang="en-US" sz="2800" dirty="0"/>
              <a:t>If characters do not match those in character table, this indicates human error or multidimensionality in an irreducible representation.</a:t>
            </a: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295540"/>
              </p:ext>
            </p:extLst>
          </p:nvPr>
        </p:nvGraphicFramePr>
        <p:xfrm>
          <a:off x="457203" y="2960251"/>
          <a:ext cx="8229599" cy="32512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56423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D</a:t>
                      </a:r>
                      <a:r>
                        <a:rPr lang="en-US" sz="2400" b="1" baseline="-25000" dirty="0" smtClean="0"/>
                        <a:t>3h</a:t>
                      </a:r>
                      <a:endParaRPr lang="en-US" sz="2400" b="1" dirty="0"/>
                    </a:p>
                  </a:txBody>
                  <a:tcPr anchor="ctr"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E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</a:t>
                      </a:r>
                      <a:r>
                        <a:rPr lang="en-US" sz="2400" b="1" baseline="-25000" dirty="0" smtClean="0"/>
                        <a:t>3</a:t>
                      </a:r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</a:t>
                      </a:r>
                      <a:r>
                        <a:rPr lang="en-US" sz="2400" b="1" baseline="-25000" dirty="0" smtClean="0"/>
                        <a:t>2</a:t>
                      </a:r>
                      <a:r>
                        <a:rPr lang="en-US" sz="2400" b="1" baseline="30000" dirty="0" smtClean="0"/>
                        <a:t>’</a:t>
                      </a:r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Symbol" charset="2"/>
                          <a:cs typeface="Symbol" charset="2"/>
                        </a:rPr>
                        <a:t>s</a:t>
                      </a:r>
                      <a:r>
                        <a:rPr lang="en-US" sz="2400" b="1" baseline="-25000" dirty="0" err="1" smtClean="0"/>
                        <a:t>h</a:t>
                      </a:r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</a:t>
                      </a:r>
                      <a:r>
                        <a:rPr lang="en-US" sz="2400" b="1" baseline="-25000" dirty="0" smtClean="0"/>
                        <a:t>3</a:t>
                      </a:r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Symbol" charset="2"/>
                          <a:cs typeface="Symbol" charset="2"/>
                        </a:rPr>
                        <a:t>s</a:t>
                      </a:r>
                      <a:r>
                        <a:rPr lang="en-US" sz="2400" b="1" baseline="-25000" dirty="0" err="1" smtClean="0"/>
                        <a:t>v</a:t>
                      </a:r>
                      <a:endParaRPr lang="en-US" sz="2400" b="1" dirty="0"/>
                    </a:p>
                  </a:txBody>
                  <a:tcPr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0494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181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?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+1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–1/2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+1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+1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–1/2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+1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77456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563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?</a:t>
                      </a:r>
                      <a:endParaRPr lang="en-US" sz="2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+1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–1/2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–1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+1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–1/2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–1</a:t>
                      </a:r>
                      <a:endParaRPr lang="en-US" sz="2400" b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354" y="3640282"/>
            <a:ext cx="660400" cy="660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3849" y="3631045"/>
            <a:ext cx="660400" cy="660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9894" y="3621808"/>
            <a:ext cx="660400" cy="660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8298" y="3612571"/>
            <a:ext cx="660400" cy="660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7434" y="3626425"/>
            <a:ext cx="660400" cy="660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200000">
            <a:off x="3141526" y="3737263"/>
            <a:ext cx="660400" cy="6604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200000">
            <a:off x="6642121" y="3728026"/>
            <a:ext cx="660400" cy="660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9263" y="5113482"/>
            <a:ext cx="736600" cy="5334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7667" y="5127336"/>
            <a:ext cx="736600" cy="5334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4444" y="5118099"/>
            <a:ext cx="736600" cy="5334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03712" y="5104245"/>
            <a:ext cx="736600" cy="5588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54750" y="5127336"/>
            <a:ext cx="736600" cy="5588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3755" y="5029197"/>
            <a:ext cx="635000" cy="6350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44350" y="5019960"/>
            <a:ext cx="6350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961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1394</Words>
  <Application>Microsoft Macintosh PowerPoint</Application>
  <PresentationFormat>On-screen Show (4:3)</PresentationFormat>
  <Paragraphs>142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Document</vt:lpstr>
      <vt:lpstr>Five Slides About: How to Determine the Irreducible Representation of a MO</vt:lpstr>
      <vt:lpstr>Why Is This Useful?</vt:lpstr>
      <vt:lpstr>Atomic Orbital Dot Products</vt:lpstr>
      <vt:lpstr>Dot Product of Molecular Orbitals</vt:lpstr>
      <vt:lpstr>Determining Characters</vt:lpstr>
      <vt:lpstr>Determine the Irred. Rep.</vt:lpstr>
      <vt:lpstr>Fractional Values</vt:lpstr>
      <vt:lpstr>Multidimensional Problems</vt:lpstr>
      <vt:lpstr>Multidimensional Problems</vt:lpstr>
      <vt:lpstr>Multidimensional Problems</vt:lpstr>
    </vt:vector>
  </TitlesOfParts>
  <Company>GVSU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Determining the Irreducible Representation if Given a SALC</dc:title>
  <dc:creator>Richard Lord</dc:creator>
  <cp:lastModifiedBy>Richard Lord</cp:lastModifiedBy>
  <cp:revision>33</cp:revision>
  <dcterms:created xsi:type="dcterms:W3CDTF">2015-07-01T15:06:53Z</dcterms:created>
  <dcterms:modified xsi:type="dcterms:W3CDTF">2016-06-30T03:50:54Z</dcterms:modified>
</cp:coreProperties>
</file>