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0" r:id="rId2"/>
    <p:sldId id="446" r:id="rId3"/>
    <p:sldId id="451" r:id="rId4"/>
    <p:sldId id="447" r:id="rId5"/>
    <p:sldId id="488" r:id="rId6"/>
    <p:sldId id="489"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9E47"/>
    <a:srgbClr val="00602B"/>
    <a:srgbClr val="9900CC"/>
    <a:srgbClr val="FF3399"/>
    <a:srgbClr val="2C4184"/>
    <a:srgbClr val="A20000"/>
    <a:srgbClr val="9B0986"/>
    <a:srgbClr val="B2AE16"/>
    <a:srgbClr val="CDC91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79581" autoAdjust="0"/>
  </p:normalViewPr>
  <p:slideViewPr>
    <p:cSldViewPr snapToGrid="0">
      <p:cViewPr varScale="1">
        <p:scale>
          <a:sx n="58" d="100"/>
          <a:sy n="58" d="100"/>
        </p:scale>
        <p:origin x="-14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5" Type="http://schemas.openxmlformats.org/officeDocument/2006/relationships/image" Target="../media/image5.emf"/><Relationship Id="rId4"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image" Target="../media/image18.emf"/><Relationship Id="rId18" Type="http://schemas.openxmlformats.org/officeDocument/2006/relationships/image" Target="../media/image23.emf"/><Relationship Id="rId3" Type="http://schemas.openxmlformats.org/officeDocument/2006/relationships/image" Target="../media/image8.emf"/><Relationship Id="rId7" Type="http://schemas.openxmlformats.org/officeDocument/2006/relationships/image" Target="../media/image12.emf"/><Relationship Id="rId12" Type="http://schemas.openxmlformats.org/officeDocument/2006/relationships/image" Target="../media/image17.emf"/><Relationship Id="rId17" Type="http://schemas.openxmlformats.org/officeDocument/2006/relationships/image" Target="../media/image22.emf"/><Relationship Id="rId2" Type="http://schemas.openxmlformats.org/officeDocument/2006/relationships/image" Target="../media/image7.emf"/><Relationship Id="rId16" Type="http://schemas.openxmlformats.org/officeDocument/2006/relationships/image" Target="../media/image21.emf"/><Relationship Id="rId1" Type="http://schemas.openxmlformats.org/officeDocument/2006/relationships/image" Target="../media/image6.emf"/><Relationship Id="rId6" Type="http://schemas.openxmlformats.org/officeDocument/2006/relationships/image" Target="../media/image11.emf"/><Relationship Id="rId11" Type="http://schemas.openxmlformats.org/officeDocument/2006/relationships/image" Target="../media/image16.emf"/><Relationship Id="rId5" Type="http://schemas.openxmlformats.org/officeDocument/2006/relationships/image" Target="../media/image10.emf"/><Relationship Id="rId15" Type="http://schemas.openxmlformats.org/officeDocument/2006/relationships/image" Target="../media/image20.emf"/><Relationship Id="rId10" Type="http://schemas.openxmlformats.org/officeDocument/2006/relationships/image" Target="../media/image15.emf"/><Relationship Id="rId19" Type="http://schemas.openxmlformats.org/officeDocument/2006/relationships/image" Target="../media/image24.emf"/><Relationship Id="rId4" Type="http://schemas.openxmlformats.org/officeDocument/2006/relationships/image" Target="../media/image9.emf"/><Relationship Id="rId9" Type="http://schemas.openxmlformats.org/officeDocument/2006/relationships/image" Target="../media/image14.emf"/><Relationship Id="rId14"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image" Target="../media/image27.emf"/><Relationship Id="rId7" Type="http://schemas.openxmlformats.org/officeDocument/2006/relationships/image" Target="../media/image31.emf"/><Relationship Id="rId2" Type="http://schemas.openxmlformats.org/officeDocument/2006/relationships/image" Target="../media/image26.emf"/><Relationship Id="rId1" Type="http://schemas.openxmlformats.org/officeDocument/2006/relationships/image" Target="../media/image25.emf"/><Relationship Id="rId6" Type="http://schemas.openxmlformats.org/officeDocument/2006/relationships/image" Target="../media/image30.emf"/><Relationship Id="rId11" Type="http://schemas.openxmlformats.org/officeDocument/2006/relationships/image" Target="../media/image35.emf"/><Relationship Id="rId5" Type="http://schemas.openxmlformats.org/officeDocument/2006/relationships/image" Target="../media/image29.emf"/><Relationship Id="rId10" Type="http://schemas.openxmlformats.org/officeDocument/2006/relationships/image" Target="../media/image34.emf"/><Relationship Id="rId4" Type="http://schemas.openxmlformats.org/officeDocument/2006/relationships/image" Target="../media/image28.emf"/><Relationship Id="rId9" Type="http://schemas.openxmlformats.org/officeDocument/2006/relationships/image" Target="../media/image33.e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41.emf"/><Relationship Id="rId3" Type="http://schemas.openxmlformats.org/officeDocument/2006/relationships/image" Target="../media/image38.emf"/><Relationship Id="rId7" Type="http://schemas.openxmlformats.org/officeDocument/2006/relationships/image" Target="../media/image40.emf"/><Relationship Id="rId2" Type="http://schemas.openxmlformats.org/officeDocument/2006/relationships/image" Target="../media/image37.emf"/><Relationship Id="rId1" Type="http://schemas.openxmlformats.org/officeDocument/2006/relationships/image" Target="../media/image36.emf"/><Relationship Id="rId6" Type="http://schemas.openxmlformats.org/officeDocument/2006/relationships/image" Target="../media/image25.emf"/><Relationship Id="rId5" Type="http://schemas.openxmlformats.org/officeDocument/2006/relationships/image" Target="../media/image31.emf"/><Relationship Id="rId4" Type="http://schemas.openxmlformats.org/officeDocument/2006/relationships/image" Target="../media/image3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4.emf"/><Relationship Id="rId7" Type="http://schemas.openxmlformats.org/officeDocument/2006/relationships/image" Target="../media/image47.emf"/><Relationship Id="rId2" Type="http://schemas.openxmlformats.org/officeDocument/2006/relationships/image" Target="../media/image43.emf"/><Relationship Id="rId1" Type="http://schemas.openxmlformats.org/officeDocument/2006/relationships/image" Target="../media/image42.emf"/><Relationship Id="rId6" Type="http://schemas.openxmlformats.org/officeDocument/2006/relationships/image" Target="../media/image46.emf"/><Relationship Id="rId5" Type="http://schemas.openxmlformats.org/officeDocument/2006/relationships/image" Target="../media/image45.emf"/><Relationship Id="rId4" Type="http://schemas.openxmlformats.org/officeDocument/2006/relationships/image" Target="../media/image2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5E28327E-E24C-4DEA-87A0-F48D04F34AFA}" type="datetimeFigureOut">
              <a:rPr lang="en-US"/>
              <a:pPr>
                <a:defRPr/>
              </a:pPr>
              <a:t>8/30/2014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0824B76D-3111-4011-B506-5627F1FD4092}" type="slidenum">
              <a:rPr lang="en-US"/>
              <a:pPr>
                <a:defRPr/>
              </a:pPr>
              <a:t>‹#›</a:t>
            </a:fld>
            <a:endParaRPr lang="en-US"/>
          </a:p>
        </p:txBody>
      </p:sp>
    </p:spTree>
    <p:extLst>
      <p:ext uri="{BB962C8B-B14F-4D97-AF65-F5344CB8AC3E}">
        <p14:creationId xmlns:p14="http://schemas.microsoft.com/office/powerpoint/2010/main" xmlns="" val="16531402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824B76D-3111-4011-B506-5627F1FD4092}"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buFontTx/>
              <a:buChar char="-"/>
            </a:pPr>
            <a:r>
              <a:rPr lang="en-US" dirty="0" err="1" smtClean="0"/>
              <a:t>Zeise</a:t>
            </a:r>
            <a:r>
              <a:rPr lang="en-US" dirty="0" smtClean="0"/>
              <a:t> was a professor in Copenhagen</a:t>
            </a:r>
          </a:p>
          <a:p>
            <a:pPr>
              <a:buFontTx/>
              <a:buChar char="-"/>
            </a:pPr>
            <a:r>
              <a:rPr lang="en-US" baseline="0" dirty="0" smtClean="0"/>
              <a:t> No NMR, X-ray, IR, etc. so there was some debate over the structure..</a:t>
            </a:r>
          </a:p>
          <a:p>
            <a:pPr>
              <a:buFontTx/>
              <a:buChar char="-"/>
            </a:pPr>
            <a:endParaRPr lang="en-US" baseline="0" dirty="0" smtClean="0"/>
          </a:p>
          <a:p>
            <a:pPr>
              <a:buFontTx/>
              <a:buChar char="-"/>
            </a:pPr>
            <a:r>
              <a:rPr lang="en-US" baseline="0" dirty="0" smtClean="0"/>
              <a:t>Chelating dienes add stability</a:t>
            </a:r>
          </a:p>
          <a:p>
            <a:pPr>
              <a:buFontTx/>
              <a:buChar char="-"/>
            </a:pPr>
            <a:endParaRPr lang="en-US" baseline="0" dirty="0" smtClean="0"/>
          </a:p>
          <a:p>
            <a:pPr>
              <a:buFontTx/>
              <a:buChar char="-"/>
            </a:pPr>
            <a:r>
              <a:rPr lang="en-US" baseline="0" dirty="0" smtClean="0"/>
              <a:t>- theses things show up everywhere in catalysis- if the student’s haven seen catalysis yet draw starting materials and products to illustrate synthetic utility of these transformations</a:t>
            </a:r>
            <a:endParaRPr lang="en-US" dirty="0" smtClean="0"/>
          </a:p>
        </p:txBody>
      </p:sp>
      <p:sp>
        <p:nvSpPr>
          <p:cNvPr id="4" name="Slide Number Placeholder 3"/>
          <p:cNvSpPr>
            <a:spLocks noGrp="1"/>
          </p:cNvSpPr>
          <p:nvPr>
            <p:ph type="sldNum" sz="quarter" idx="5"/>
          </p:nvPr>
        </p:nvSpPr>
        <p:spPr/>
        <p:txBody>
          <a:bodyPr/>
          <a:lstStyle/>
          <a:p>
            <a:pPr>
              <a:defRPr/>
            </a:pPr>
            <a:fld id="{4F036DB3-EA5E-4E30-8035-F42B3C43F000}"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examples</a:t>
            </a:r>
            <a:r>
              <a:rPr lang="en-US" baseline="0" dirty="0" smtClean="0"/>
              <a:t> shown are for d6 octahedral complexes. After presenting this example I mentioned that in other geometries the bonding / antibonding interactions are similar (filled metal orbital interacting with empty olefin orbital and empty metal orbital interacting with filled olefin orbital) however the identity of the metal orbitals varies based on the </a:t>
            </a:r>
            <a:r>
              <a:rPr lang="en-US" baseline="0" smtClean="0"/>
              <a:t>specific </a:t>
            </a:r>
            <a:r>
              <a:rPr lang="en-US" baseline="0" smtClean="0"/>
              <a:t>geometry. </a:t>
            </a:r>
            <a:endParaRPr lang="en-US" dirty="0" smtClean="0"/>
          </a:p>
        </p:txBody>
      </p:sp>
      <p:sp>
        <p:nvSpPr>
          <p:cNvPr id="4" name="Slide Number Placeholder 3"/>
          <p:cNvSpPr>
            <a:spLocks noGrp="1"/>
          </p:cNvSpPr>
          <p:nvPr>
            <p:ph type="sldNum" sz="quarter" idx="5"/>
          </p:nvPr>
        </p:nvSpPr>
        <p:spPr/>
        <p:txBody>
          <a:bodyPr/>
          <a:lstStyle/>
          <a:p>
            <a:pPr>
              <a:defRPr/>
            </a:pPr>
            <a:fld id="{4F036DB3-EA5E-4E30-8035-F42B3C43F00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4F036DB3-EA5E-4E30-8035-F42B3C43F00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Rotation:</a:t>
            </a:r>
          </a:p>
          <a:p>
            <a:pPr eaLnBrk="1" hangingPunct="1">
              <a:spcBef>
                <a:spcPct val="0"/>
              </a:spcBef>
            </a:pPr>
            <a:r>
              <a:rPr lang="en-US" dirty="0" smtClean="0"/>
              <a:t>Barriers up to 25 kcal/ mol for rotation. Measured by variable temperature NMR.</a:t>
            </a:r>
            <a:r>
              <a:rPr lang="en-US" baseline="0" dirty="0" smtClean="0"/>
              <a:t> (changing rate of rotation with temperature causes changes in </a:t>
            </a:r>
            <a:r>
              <a:rPr lang="en-US" baseline="0" dirty="0" err="1" smtClean="0"/>
              <a:t>lineshape</a:t>
            </a:r>
            <a:r>
              <a:rPr lang="en-US" baseline="0" dirty="0" smtClean="0"/>
              <a:t>)</a:t>
            </a:r>
            <a:r>
              <a:rPr lang="en-US" dirty="0" smtClean="0"/>
              <a:t> </a:t>
            </a:r>
          </a:p>
          <a:p>
            <a:pPr eaLnBrk="1" hangingPunct="1">
              <a:spcBef>
                <a:spcPct val="0"/>
              </a:spcBef>
            </a:pPr>
            <a:endParaRPr lang="en-US" dirty="0" smtClean="0"/>
          </a:p>
          <a:p>
            <a:pPr eaLnBrk="1" hangingPunct="1">
              <a:spcBef>
                <a:spcPct val="0"/>
              </a:spcBef>
            </a:pPr>
            <a:r>
              <a:rPr lang="en-US" dirty="0" smtClean="0"/>
              <a:t>Bond lengths</a:t>
            </a:r>
            <a:r>
              <a:rPr lang="en-US" baseline="0" dirty="0" smtClean="0"/>
              <a:t> and angles</a:t>
            </a:r>
          </a:p>
          <a:p>
            <a:pPr eaLnBrk="1" hangingPunct="1">
              <a:spcBef>
                <a:spcPct val="0"/>
              </a:spcBef>
            </a:pPr>
            <a:r>
              <a:rPr lang="en-US" baseline="0" dirty="0" smtClean="0"/>
              <a:t>Rehybridization can relieve strain. Cyclobutadiene and </a:t>
            </a:r>
            <a:r>
              <a:rPr lang="en-US" baseline="0" dirty="0" err="1" smtClean="0"/>
              <a:t>cyclopentyne</a:t>
            </a:r>
            <a:r>
              <a:rPr lang="en-US" baseline="0" dirty="0" smtClean="0"/>
              <a:t> complexes are known</a:t>
            </a:r>
            <a:endParaRPr 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9B6486-0345-4F2B-BF30-29DE1CACA408}"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72E76D-EE51-4520-A9EC-5E1BCA9BF526}" type="slidenum">
              <a:rPr lang="en-US" smtClean="0"/>
              <a:pPr fontAlgn="base">
                <a:spcBef>
                  <a:spcPct val="0"/>
                </a:spcBef>
                <a:spcAft>
                  <a:spcPct val="0"/>
                </a:spcAft>
                <a:defRPr/>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32276E-D871-4CEC-B91B-12CD1EFF5D71}" type="datetimeFigureOut">
              <a:rPr lang="en-US"/>
              <a:pPr>
                <a:defRPr/>
              </a:pPr>
              <a:t>8/30/2014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D592DD-DFBE-4FE9-8C00-7A837F17B0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E6013E-9449-46FA-BD38-9B2F2FFFC381}" type="datetimeFigureOut">
              <a:rPr lang="en-US"/>
              <a:pPr>
                <a:defRPr/>
              </a:pPr>
              <a:t>8/30/2014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049988-56EF-4EE6-8DC5-A25B9EED11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F51628-6C03-4088-A395-F1F9FC07FD05}" type="datetimeFigureOut">
              <a:rPr lang="en-US"/>
              <a:pPr>
                <a:defRPr/>
              </a:pPr>
              <a:t>8/30/2014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1E7D8C-92D5-426A-B83B-8CBE237CA5B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D3F7C6F-1D31-443E-9663-D7CCCFE26E42}" type="datetimeFigureOut">
              <a:rPr lang="en-US"/>
              <a:pPr>
                <a:defRPr/>
              </a:pPr>
              <a:t>8/30/2014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72F3A7-D808-4BF8-8D1F-AD4DDA0B7C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435531-8A85-4946-A5A5-38F4F7407DFA}" type="datetimeFigureOut">
              <a:rPr lang="en-US"/>
              <a:pPr>
                <a:defRPr/>
              </a:pPr>
              <a:t>8/30/2014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E29137-9034-4CD5-B886-8232E96E1FB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D81207-F5E9-4D90-B3F5-D2CFE91E68D9}" type="datetimeFigureOut">
              <a:rPr lang="en-US"/>
              <a:pPr>
                <a:defRPr/>
              </a:pPr>
              <a:t>8/30/2014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047FDB-FDF8-4876-B25C-310AF3B857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A7378F-3B8C-46BB-9465-252E8133C6D2}" type="datetimeFigureOut">
              <a:rPr lang="en-US"/>
              <a:pPr>
                <a:defRPr/>
              </a:pPr>
              <a:t>8/30/2014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86A21F2-C977-435E-A98C-680ED9DEB8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AEF7639-3E1C-45CB-A050-E8B56DA0E637}" type="datetimeFigureOut">
              <a:rPr lang="en-US"/>
              <a:pPr>
                <a:defRPr/>
              </a:pPr>
              <a:t>8/30/2014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449E70-8E6B-47D8-B270-F7CAC2489AE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5600CC1-05A3-41B8-ABDD-FE3078EF3BF9}" type="datetimeFigureOut">
              <a:rPr lang="en-US"/>
              <a:pPr>
                <a:defRPr/>
              </a:pPr>
              <a:t>8/30/2014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693A65-5498-46C0-8C74-D224043535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686A12B-E523-417D-B619-E3371DAFE7ED}" type="datetimeFigureOut">
              <a:rPr lang="en-US"/>
              <a:pPr>
                <a:defRPr/>
              </a:pPr>
              <a:t>8/30/2014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C136B3-EB5F-4C5B-941E-35D26CF4C9F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062C856-9955-4659-9FE0-6A04C5C98FF6}" type="datetimeFigureOut">
              <a:rPr lang="en-US"/>
              <a:pPr>
                <a:defRPr/>
              </a:pPr>
              <a:t>8/30/2014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6CC6E6-E78B-4CB4-92BA-7E7216A6BC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B71842C-9D02-4895-BF75-B299A7F83FC1}" type="datetimeFigureOut">
              <a:rPr lang="en-US"/>
              <a:pPr>
                <a:defRPr/>
              </a:pPr>
              <a:t>8/30/2014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3FCFB40-123F-4BF9-A858-416ABF3E833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98" r:id="rId1"/>
    <p:sldLayoutId id="2147485499" r:id="rId2"/>
    <p:sldLayoutId id="2147485500" r:id="rId3"/>
    <p:sldLayoutId id="2147485501" r:id="rId4"/>
    <p:sldLayoutId id="2147485502" r:id="rId5"/>
    <p:sldLayoutId id="2147485503" r:id="rId6"/>
    <p:sldLayoutId id="2147485504" r:id="rId7"/>
    <p:sldLayoutId id="2147485505" r:id="rId8"/>
    <p:sldLayoutId id="2147485506" r:id="rId9"/>
    <p:sldLayoutId id="2147485507" r:id="rId10"/>
    <p:sldLayoutId id="214748550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xml"/><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5.bin"/><Relationship Id="rId18" Type="http://schemas.openxmlformats.org/officeDocument/2006/relationships/oleObject" Target="../embeddings/oleObject20.bin"/><Relationship Id="rId26" Type="http://schemas.openxmlformats.org/officeDocument/2006/relationships/oleObject" Target="../embeddings/oleObject28.bin"/><Relationship Id="rId3" Type="http://schemas.openxmlformats.org/officeDocument/2006/relationships/notesSlide" Target="../notesSlides/notesSlide3.xml"/><Relationship Id="rId21" Type="http://schemas.openxmlformats.org/officeDocument/2006/relationships/oleObject" Target="../embeddings/oleObject23.bin"/><Relationship Id="rId34" Type="http://schemas.openxmlformats.org/officeDocument/2006/relationships/oleObject" Target="../embeddings/oleObject36.bin"/><Relationship Id="rId7" Type="http://schemas.openxmlformats.org/officeDocument/2006/relationships/oleObject" Target="../embeddings/oleObject9.bin"/><Relationship Id="rId12" Type="http://schemas.openxmlformats.org/officeDocument/2006/relationships/oleObject" Target="../embeddings/oleObject14.bin"/><Relationship Id="rId17" Type="http://schemas.openxmlformats.org/officeDocument/2006/relationships/oleObject" Target="../embeddings/oleObject19.bin"/><Relationship Id="rId25" Type="http://schemas.openxmlformats.org/officeDocument/2006/relationships/oleObject" Target="../embeddings/oleObject27.bin"/><Relationship Id="rId33" Type="http://schemas.openxmlformats.org/officeDocument/2006/relationships/oleObject" Target="../embeddings/oleObject35.bin"/><Relationship Id="rId2" Type="http://schemas.openxmlformats.org/officeDocument/2006/relationships/slideLayout" Target="../slideLayouts/slideLayout6.xml"/><Relationship Id="rId16" Type="http://schemas.openxmlformats.org/officeDocument/2006/relationships/oleObject" Target="../embeddings/oleObject18.bin"/><Relationship Id="rId20" Type="http://schemas.openxmlformats.org/officeDocument/2006/relationships/oleObject" Target="../embeddings/oleObject22.bin"/><Relationship Id="rId29" Type="http://schemas.openxmlformats.org/officeDocument/2006/relationships/oleObject" Target="../embeddings/oleObject31.bin"/><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oleObject" Target="../embeddings/oleObject13.bin"/><Relationship Id="rId24" Type="http://schemas.openxmlformats.org/officeDocument/2006/relationships/oleObject" Target="../embeddings/oleObject26.bin"/><Relationship Id="rId32" Type="http://schemas.openxmlformats.org/officeDocument/2006/relationships/oleObject" Target="../embeddings/oleObject34.bin"/><Relationship Id="rId5" Type="http://schemas.openxmlformats.org/officeDocument/2006/relationships/oleObject" Target="../embeddings/oleObject7.bin"/><Relationship Id="rId15" Type="http://schemas.openxmlformats.org/officeDocument/2006/relationships/oleObject" Target="../embeddings/oleObject17.bin"/><Relationship Id="rId23" Type="http://schemas.openxmlformats.org/officeDocument/2006/relationships/oleObject" Target="../embeddings/oleObject25.bin"/><Relationship Id="rId28" Type="http://schemas.openxmlformats.org/officeDocument/2006/relationships/oleObject" Target="../embeddings/oleObject30.bin"/><Relationship Id="rId36" Type="http://schemas.openxmlformats.org/officeDocument/2006/relationships/oleObject" Target="../embeddings/oleObject38.bin"/><Relationship Id="rId10" Type="http://schemas.openxmlformats.org/officeDocument/2006/relationships/oleObject" Target="../embeddings/oleObject12.bin"/><Relationship Id="rId19" Type="http://schemas.openxmlformats.org/officeDocument/2006/relationships/oleObject" Target="../embeddings/oleObject21.bin"/><Relationship Id="rId31" Type="http://schemas.openxmlformats.org/officeDocument/2006/relationships/oleObject" Target="../embeddings/oleObject33.bin"/><Relationship Id="rId4" Type="http://schemas.openxmlformats.org/officeDocument/2006/relationships/oleObject" Target="../embeddings/oleObject6.bin"/><Relationship Id="rId9" Type="http://schemas.openxmlformats.org/officeDocument/2006/relationships/oleObject" Target="../embeddings/oleObject11.bin"/><Relationship Id="rId14" Type="http://schemas.openxmlformats.org/officeDocument/2006/relationships/oleObject" Target="../embeddings/oleObject16.bin"/><Relationship Id="rId22" Type="http://schemas.openxmlformats.org/officeDocument/2006/relationships/oleObject" Target="../embeddings/oleObject24.bin"/><Relationship Id="rId27" Type="http://schemas.openxmlformats.org/officeDocument/2006/relationships/oleObject" Target="../embeddings/oleObject29.bin"/><Relationship Id="rId30" Type="http://schemas.openxmlformats.org/officeDocument/2006/relationships/oleObject" Target="../embeddings/oleObject32.bin"/><Relationship Id="rId35" Type="http://schemas.openxmlformats.org/officeDocument/2006/relationships/oleObject" Target="../embeddings/oleObject37.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oleObject" Target="../embeddings/oleObject48.bin"/><Relationship Id="rId3" Type="http://schemas.openxmlformats.org/officeDocument/2006/relationships/notesSlide" Target="../notesSlides/notesSlide4.xml"/><Relationship Id="rId7" Type="http://schemas.openxmlformats.org/officeDocument/2006/relationships/oleObject" Target="../embeddings/oleObject42.bin"/><Relationship Id="rId12" Type="http://schemas.openxmlformats.org/officeDocument/2006/relationships/oleObject" Target="../embeddings/oleObject47.bin"/><Relationship Id="rId2" Type="http://schemas.openxmlformats.org/officeDocument/2006/relationships/slideLayout" Target="../slideLayouts/slideLayout6.xml"/><Relationship Id="rId16" Type="http://schemas.openxmlformats.org/officeDocument/2006/relationships/oleObject" Target="../embeddings/oleObject51.bin"/><Relationship Id="rId1" Type="http://schemas.openxmlformats.org/officeDocument/2006/relationships/vmlDrawing" Target="../drawings/vmlDrawing3.vml"/><Relationship Id="rId6" Type="http://schemas.openxmlformats.org/officeDocument/2006/relationships/oleObject" Target="../embeddings/oleObject41.bin"/><Relationship Id="rId11" Type="http://schemas.openxmlformats.org/officeDocument/2006/relationships/oleObject" Target="../embeddings/oleObject46.bin"/><Relationship Id="rId5" Type="http://schemas.openxmlformats.org/officeDocument/2006/relationships/oleObject" Target="../embeddings/oleObject40.bin"/><Relationship Id="rId15" Type="http://schemas.openxmlformats.org/officeDocument/2006/relationships/oleObject" Target="../embeddings/oleObject50.bin"/><Relationship Id="rId10" Type="http://schemas.openxmlformats.org/officeDocument/2006/relationships/oleObject" Target="../embeddings/oleObject45.bin"/><Relationship Id="rId4" Type="http://schemas.openxmlformats.org/officeDocument/2006/relationships/oleObject" Target="../embeddings/oleObject39.bin"/><Relationship Id="rId9" Type="http://schemas.openxmlformats.org/officeDocument/2006/relationships/oleObject" Target="../embeddings/oleObject44.bin"/><Relationship Id="rId14" Type="http://schemas.openxmlformats.org/officeDocument/2006/relationships/oleObject" Target="../embeddings/oleObject49.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slideLayout" Target="../slideLayouts/slideLayout6.xml"/><Relationship Id="rId7" Type="http://schemas.openxmlformats.org/officeDocument/2006/relationships/oleObject" Target="../embeddings/oleObject54.bin"/><Relationship Id="rId12" Type="http://schemas.openxmlformats.org/officeDocument/2006/relationships/oleObject" Target="../embeddings/oleObject59.bin"/><Relationship Id="rId2" Type="http://schemas.openxmlformats.org/officeDocument/2006/relationships/tags" Target="../tags/tag1.xml"/><Relationship Id="rId1" Type="http://schemas.openxmlformats.org/officeDocument/2006/relationships/vmlDrawing" Target="../drawings/vmlDrawing4.vml"/><Relationship Id="rId6" Type="http://schemas.openxmlformats.org/officeDocument/2006/relationships/oleObject" Target="../embeddings/oleObject53.bin"/><Relationship Id="rId11" Type="http://schemas.openxmlformats.org/officeDocument/2006/relationships/oleObject" Target="../embeddings/oleObject58.bin"/><Relationship Id="rId5" Type="http://schemas.openxmlformats.org/officeDocument/2006/relationships/oleObject" Target="../embeddings/oleObject52.bin"/><Relationship Id="rId10" Type="http://schemas.openxmlformats.org/officeDocument/2006/relationships/oleObject" Target="../embeddings/oleObject57.bin"/><Relationship Id="rId4" Type="http://schemas.openxmlformats.org/officeDocument/2006/relationships/notesSlide" Target="../notesSlides/notesSlide5.xml"/><Relationship Id="rId9" Type="http://schemas.openxmlformats.org/officeDocument/2006/relationships/oleObject" Target="../embeddings/oleObject56.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slideLayout" Target="../slideLayouts/slideLayout6.xml"/><Relationship Id="rId7" Type="http://schemas.openxmlformats.org/officeDocument/2006/relationships/oleObject" Target="../embeddings/oleObject62.bin"/><Relationship Id="rId2" Type="http://schemas.openxmlformats.org/officeDocument/2006/relationships/tags" Target="../tags/tag2.xml"/><Relationship Id="rId1" Type="http://schemas.openxmlformats.org/officeDocument/2006/relationships/vmlDrawing" Target="../drawings/vmlDrawing5.vml"/><Relationship Id="rId6" Type="http://schemas.openxmlformats.org/officeDocument/2006/relationships/oleObject" Target="../embeddings/oleObject61.bin"/><Relationship Id="rId11" Type="http://schemas.openxmlformats.org/officeDocument/2006/relationships/oleObject" Target="../embeddings/oleObject66.bin"/><Relationship Id="rId5" Type="http://schemas.openxmlformats.org/officeDocument/2006/relationships/oleObject" Target="../embeddings/oleObject60.bin"/><Relationship Id="rId10" Type="http://schemas.openxmlformats.org/officeDocument/2006/relationships/oleObject" Target="../embeddings/oleObject65.bin"/><Relationship Id="rId4" Type="http://schemas.openxmlformats.org/officeDocument/2006/relationships/notesSlide" Target="../notesSlides/notesSlide6.xml"/><Relationship Id="rId9" Type="http://schemas.openxmlformats.org/officeDocument/2006/relationships/oleObject" Target="../embeddings/oleObject6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sz="3600" dirty="0" smtClean="0">
                <a:latin typeface="Arial" panose="020B0604020202020204" pitchFamily="34" charset="0"/>
                <a:cs typeface="Arial" panose="020B0604020202020204" pitchFamily="34" charset="0"/>
              </a:rPr>
              <a:t>Complexes of alkenes, alkynes, and dienes</a:t>
            </a:r>
            <a:endParaRPr lang="en-US" sz="3600" dirty="0">
              <a:latin typeface="Arial" panose="020B0604020202020204" pitchFamily="34" charset="0"/>
              <a:cs typeface="Arial" panose="020B0604020202020204" pitchFamily="34" charset="0"/>
            </a:endParaRPr>
          </a:p>
        </p:txBody>
      </p:sp>
      <p:sp>
        <p:nvSpPr>
          <p:cNvPr id="4" name="TextBox 3"/>
          <p:cNvSpPr txBox="1"/>
          <p:nvPr/>
        </p:nvSpPr>
        <p:spPr>
          <a:xfrm>
            <a:off x="0" y="6211669"/>
            <a:ext cx="9035143" cy="646331"/>
          </a:xfrm>
          <a:prstGeom prst="rect">
            <a:avLst/>
          </a:prstGeom>
          <a:noFill/>
        </p:spPr>
        <p:txBody>
          <a:bodyPr wrap="square" rtlCol="0">
            <a:spAutoFit/>
          </a:bodyPr>
          <a:lstStyle/>
          <a:p>
            <a:r>
              <a:rPr lang="en-US" sz="1200" dirty="0">
                <a:solidFill>
                  <a:schemeClr val="bg1">
                    <a:lumMod val="50000"/>
                  </a:schemeClr>
                </a:solidFill>
              </a:rPr>
              <a:t>Created by Margaret L. Scheuermann, Princeton University; Abby R. O’Connor, The College of New Jersey, oconnora@tcnj.edu. Copyright Scheuermann and O’Connor, 2014. This work is licensed under the Creative Commons Attribution-</a:t>
            </a:r>
            <a:r>
              <a:rPr lang="en-US" sz="1200" dirty="0" err="1">
                <a:solidFill>
                  <a:schemeClr val="bg1">
                    <a:lumMod val="50000"/>
                  </a:schemeClr>
                </a:solidFill>
              </a:rPr>
              <a:t>NonCommercial</a:t>
            </a:r>
            <a:r>
              <a:rPr lang="en-US" sz="1200" dirty="0">
                <a:solidFill>
                  <a:schemeClr val="bg1">
                    <a:lumMod val="50000"/>
                  </a:schemeClr>
                </a:solidFill>
              </a:rPr>
              <a:t>-</a:t>
            </a:r>
            <a:r>
              <a:rPr lang="en-US" sz="1200" dirty="0" err="1">
                <a:solidFill>
                  <a:schemeClr val="bg1">
                    <a:lumMod val="50000"/>
                  </a:schemeClr>
                </a:solidFill>
              </a:rPr>
              <a:t>ShareAlike</a:t>
            </a:r>
            <a:r>
              <a:rPr lang="en-US" sz="1200" dirty="0">
                <a:solidFill>
                  <a:schemeClr val="bg1">
                    <a:lumMod val="50000"/>
                  </a:schemeClr>
                </a:solidFill>
              </a:rPr>
              <a:t> 3.0 </a:t>
            </a:r>
            <a:r>
              <a:rPr lang="en-US" sz="1200" dirty="0" err="1">
                <a:solidFill>
                  <a:schemeClr val="bg1">
                    <a:lumMod val="50000"/>
                  </a:schemeClr>
                </a:solidFill>
              </a:rPr>
              <a:t>Unported</a:t>
            </a:r>
            <a:r>
              <a:rPr lang="en-US" sz="1200" dirty="0">
                <a:solidFill>
                  <a:schemeClr val="bg1">
                    <a:lumMod val="50000"/>
                  </a:schemeClr>
                </a:solidFill>
              </a:rPr>
              <a:t> License. To view a copy of this license visit http://creativecommons.org/about/license</a:t>
            </a:r>
            <a:r>
              <a:rPr lang="en-US" sz="1200" dirty="0" smtClean="0">
                <a:solidFill>
                  <a:schemeClr val="bg1">
                    <a:lumMod val="50000"/>
                  </a:schemeClr>
                </a:solidFill>
              </a:rPr>
              <a:t>/</a:t>
            </a:r>
            <a:endParaRPr lang="en-US" sz="12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txBox="1">
            <a:spLocks/>
          </p:cNvSpPr>
          <p:nvPr/>
        </p:nvSpPr>
        <p:spPr>
          <a:xfrm>
            <a:off x="8594725" y="6516688"/>
            <a:ext cx="471488" cy="307975"/>
          </a:xfrm>
          <a:prstGeom prst="rect">
            <a:avLst/>
          </a:prstGeom>
        </p:spPr>
        <p:txBody>
          <a:bodyPr vert="horz" wrap="square" lIns="91440" tIns="45720" rIns="91440" bIns="45720" rtlCol="0" anchor="ctr">
            <a:spAutoFit/>
          </a:bodyPr>
          <a:lstStyle>
            <a:defPPr>
              <a:defRPr lang="en-US"/>
            </a:defPPr>
            <a:lvl1pPr algn="r" rtl="0" fontAlgn="auto">
              <a:spcBef>
                <a:spcPts val="0"/>
              </a:spcBef>
              <a:spcAft>
                <a:spcPts val="0"/>
              </a:spcAft>
              <a:defRPr sz="1400" kern="1200">
                <a:solidFill>
                  <a:prstClr val="black"/>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068B66-73B6-4B9B-A472-067192D34989}" type="slidenum">
              <a:rPr lang="en-US" smtClean="0">
                <a:latin typeface="Arial"/>
              </a:rPr>
              <a:pPr>
                <a:defRPr/>
              </a:pPr>
              <a:t>2</a:t>
            </a:fld>
            <a:endParaRPr lang="en-US" dirty="0">
              <a:latin typeface="Arial"/>
            </a:endParaRPr>
          </a:p>
        </p:txBody>
      </p:sp>
      <p:sp>
        <p:nvSpPr>
          <p:cNvPr id="13" name="Title 1"/>
          <p:cNvSpPr txBox="1">
            <a:spLocks/>
          </p:cNvSpPr>
          <p:nvPr/>
        </p:nvSpPr>
        <p:spPr bwMode="auto">
          <a:xfrm>
            <a:off x="0" y="0"/>
            <a:ext cx="9144000" cy="523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charset="0"/>
                <a:ea typeface="+mj-ea"/>
                <a:cs typeface="Arial" charset="0"/>
              </a:rPr>
              <a:t>History &amp; Utility</a:t>
            </a:r>
          </a:p>
        </p:txBody>
      </p:sp>
      <p:graphicFrame>
        <p:nvGraphicFramePr>
          <p:cNvPr id="1026" name="Object 2"/>
          <p:cNvGraphicFramePr>
            <a:graphicFrameLocks noChangeAspect="1"/>
          </p:cNvGraphicFramePr>
          <p:nvPr/>
        </p:nvGraphicFramePr>
        <p:xfrm>
          <a:off x="228600" y="1066800"/>
          <a:ext cx="2001838" cy="795338"/>
        </p:xfrm>
        <a:graphic>
          <a:graphicData uri="http://schemas.openxmlformats.org/presentationml/2006/ole">
            <p:oleObj spid="_x0000_s1081" name="CS ChemDraw Drawing" r:id="rId4" imgW="2489919" imgH="988709" progId="ChemDraw.Document.6.0">
              <p:embed/>
            </p:oleObj>
          </a:graphicData>
        </a:graphic>
      </p:graphicFrame>
      <p:sp>
        <p:nvSpPr>
          <p:cNvPr id="5" name="TextBox 4"/>
          <p:cNvSpPr txBox="1"/>
          <p:nvPr/>
        </p:nvSpPr>
        <p:spPr>
          <a:xfrm>
            <a:off x="152400" y="2133601"/>
            <a:ext cx="3962400" cy="769441"/>
          </a:xfrm>
          <a:prstGeom prst="rect">
            <a:avLst/>
          </a:prstGeom>
          <a:noFill/>
        </p:spPr>
        <p:txBody>
          <a:bodyPr wrap="square" rtlCol="0">
            <a:spAutoFit/>
          </a:bodyPr>
          <a:lstStyle/>
          <a:p>
            <a:r>
              <a:rPr lang="en-US" sz="1400" dirty="0" smtClean="0"/>
              <a:t>W. C. </a:t>
            </a:r>
            <a:r>
              <a:rPr lang="en-US" sz="1400" dirty="0" err="1" smtClean="0"/>
              <a:t>Zeise</a:t>
            </a:r>
            <a:r>
              <a:rPr lang="en-US" sz="1400" dirty="0" smtClean="0"/>
              <a:t>, </a:t>
            </a:r>
            <a:r>
              <a:rPr lang="en-US" sz="1400" i="1" dirty="0" err="1" smtClean="0"/>
              <a:t>Annalen</a:t>
            </a:r>
            <a:r>
              <a:rPr lang="en-US" sz="1400" i="1" dirty="0" smtClean="0"/>
              <a:t> </a:t>
            </a:r>
            <a:r>
              <a:rPr lang="en-US" sz="1400" i="1" dirty="0" err="1" smtClean="0"/>
              <a:t>der</a:t>
            </a:r>
            <a:r>
              <a:rPr lang="en-US" sz="1400" i="1" dirty="0" smtClean="0"/>
              <a:t> </a:t>
            </a:r>
            <a:r>
              <a:rPr lang="en-US" sz="1400" i="1" dirty="0" err="1" smtClean="0"/>
              <a:t>Physik</a:t>
            </a:r>
            <a:r>
              <a:rPr lang="en-US" sz="1400" dirty="0" smtClean="0"/>
              <a:t>, </a:t>
            </a:r>
            <a:r>
              <a:rPr lang="en-US" sz="1400" b="1" dirty="0" smtClean="0"/>
              <a:t>1831</a:t>
            </a:r>
            <a:r>
              <a:rPr lang="en-US" sz="1400" i="1" dirty="0" smtClean="0"/>
              <a:t>, 21</a:t>
            </a:r>
            <a:r>
              <a:rPr lang="en-US" sz="1400" dirty="0" smtClean="0"/>
              <a:t>, 497.</a:t>
            </a:r>
          </a:p>
          <a:p>
            <a:r>
              <a:rPr lang="en-US" sz="1400" dirty="0" smtClean="0"/>
              <a:t>Review: Hunt. </a:t>
            </a:r>
            <a:r>
              <a:rPr lang="en-US" sz="1400" i="1" dirty="0" smtClean="0"/>
              <a:t>Platin. Met. Rev.</a:t>
            </a:r>
            <a:r>
              <a:rPr lang="en-US" sz="1400" dirty="0" smtClean="0"/>
              <a:t> </a:t>
            </a:r>
            <a:r>
              <a:rPr lang="en-US" sz="1400" b="1" dirty="0" smtClean="0"/>
              <a:t>1984</a:t>
            </a:r>
            <a:r>
              <a:rPr lang="en-US" sz="1400" dirty="0" smtClean="0"/>
              <a:t>, </a:t>
            </a:r>
            <a:r>
              <a:rPr lang="en-US" sz="1400" i="1" dirty="0" smtClean="0"/>
              <a:t>28</a:t>
            </a:r>
            <a:r>
              <a:rPr lang="en-US" sz="1400" dirty="0" smtClean="0"/>
              <a:t>, 76.</a:t>
            </a:r>
          </a:p>
          <a:p>
            <a:endParaRPr lang="en-US" sz="1600" dirty="0"/>
          </a:p>
        </p:txBody>
      </p:sp>
      <p:sp>
        <p:nvSpPr>
          <p:cNvPr id="6" name="TextBox 5"/>
          <p:cNvSpPr txBox="1"/>
          <p:nvPr/>
        </p:nvSpPr>
        <p:spPr>
          <a:xfrm>
            <a:off x="533400" y="685800"/>
            <a:ext cx="1508746" cy="338554"/>
          </a:xfrm>
          <a:prstGeom prst="rect">
            <a:avLst/>
          </a:prstGeom>
          <a:noFill/>
        </p:spPr>
        <p:txBody>
          <a:bodyPr wrap="none" rtlCol="0">
            <a:spAutoFit/>
          </a:bodyPr>
          <a:lstStyle/>
          <a:p>
            <a:r>
              <a:rPr lang="en-US" sz="1600" b="1" dirty="0" smtClean="0"/>
              <a:t>First example</a:t>
            </a:r>
            <a:endParaRPr lang="en-US" sz="1600" b="1" dirty="0"/>
          </a:p>
        </p:txBody>
      </p:sp>
      <p:sp>
        <p:nvSpPr>
          <p:cNvPr id="7" name="TextBox 6"/>
          <p:cNvSpPr txBox="1"/>
          <p:nvPr/>
        </p:nvSpPr>
        <p:spPr>
          <a:xfrm>
            <a:off x="4679316" y="609600"/>
            <a:ext cx="4464684" cy="338554"/>
          </a:xfrm>
          <a:prstGeom prst="rect">
            <a:avLst/>
          </a:prstGeom>
          <a:noFill/>
        </p:spPr>
        <p:txBody>
          <a:bodyPr wrap="none" rtlCol="0">
            <a:spAutoFit/>
          </a:bodyPr>
          <a:lstStyle/>
          <a:p>
            <a:r>
              <a:rPr lang="en-US" sz="1600" b="1" dirty="0" smtClean="0"/>
              <a:t>Popular starting materials and precatalysts:</a:t>
            </a:r>
            <a:endParaRPr lang="en-US" sz="1600" b="1" dirty="0"/>
          </a:p>
        </p:txBody>
      </p:sp>
      <p:graphicFrame>
        <p:nvGraphicFramePr>
          <p:cNvPr id="1027" name="Object 3"/>
          <p:cNvGraphicFramePr>
            <a:graphicFrameLocks noChangeAspect="1"/>
          </p:cNvGraphicFramePr>
          <p:nvPr/>
        </p:nvGraphicFramePr>
        <p:xfrm>
          <a:off x="4876800" y="1143000"/>
          <a:ext cx="1892300" cy="1062038"/>
        </p:xfrm>
        <a:graphic>
          <a:graphicData uri="http://schemas.openxmlformats.org/presentationml/2006/ole">
            <p:oleObj spid="_x0000_s1082" name="CS ChemDraw Drawing" r:id="rId5" imgW="2349657" imgH="1319449" progId="ChemDraw.Document.6.0">
              <p:embed/>
            </p:oleObj>
          </a:graphicData>
        </a:graphic>
      </p:graphicFrame>
      <p:graphicFrame>
        <p:nvGraphicFramePr>
          <p:cNvPr id="1028" name="Object 4"/>
          <p:cNvGraphicFramePr>
            <a:graphicFrameLocks noChangeAspect="1"/>
          </p:cNvGraphicFramePr>
          <p:nvPr/>
        </p:nvGraphicFramePr>
        <p:xfrm>
          <a:off x="4800600" y="2438400"/>
          <a:ext cx="2395537" cy="896937"/>
        </p:xfrm>
        <a:graphic>
          <a:graphicData uri="http://schemas.openxmlformats.org/presentationml/2006/ole">
            <p:oleObj spid="_x0000_s1083" name="CS ChemDraw Drawing" r:id="rId6" imgW="2988119" imgH="1118411" progId="ChemDraw.Document.6.0">
              <p:embed/>
            </p:oleObj>
          </a:graphicData>
        </a:graphic>
      </p:graphicFrame>
      <p:graphicFrame>
        <p:nvGraphicFramePr>
          <p:cNvPr id="1029" name="Object 5"/>
          <p:cNvGraphicFramePr>
            <a:graphicFrameLocks noChangeAspect="1"/>
          </p:cNvGraphicFramePr>
          <p:nvPr/>
        </p:nvGraphicFramePr>
        <p:xfrm>
          <a:off x="7162800" y="1066800"/>
          <a:ext cx="1600200" cy="885825"/>
        </p:xfrm>
        <a:graphic>
          <a:graphicData uri="http://schemas.openxmlformats.org/presentationml/2006/ole">
            <p:oleObj spid="_x0000_s1084" name="CS ChemDraw Drawing" r:id="rId7" imgW="1996035" imgH="1104360" progId="ChemDraw.Document.6.0">
              <p:embed/>
            </p:oleObj>
          </a:graphicData>
        </a:graphic>
      </p:graphicFrame>
      <p:graphicFrame>
        <p:nvGraphicFramePr>
          <p:cNvPr id="1030" name="Object 6"/>
          <p:cNvGraphicFramePr>
            <a:graphicFrameLocks noChangeAspect="1"/>
          </p:cNvGraphicFramePr>
          <p:nvPr/>
        </p:nvGraphicFramePr>
        <p:xfrm>
          <a:off x="7696200" y="2209800"/>
          <a:ext cx="1160462" cy="1104900"/>
        </p:xfrm>
        <a:graphic>
          <a:graphicData uri="http://schemas.openxmlformats.org/presentationml/2006/ole">
            <p:oleObj spid="_x0000_s1085" name="CS ChemDraw Drawing" r:id="rId8" imgW="1448744" imgH="1380247" progId="ChemDraw.Document.6.0">
              <p:embed/>
            </p:oleObj>
          </a:graphicData>
        </a:graphic>
      </p:graphicFrame>
      <p:sp>
        <p:nvSpPr>
          <p:cNvPr id="14" name="TextBox 13"/>
          <p:cNvSpPr txBox="1"/>
          <p:nvPr/>
        </p:nvSpPr>
        <p:spPr>
          <a:xfrm>
            <a:off x="228600" y="3810000"/>
            <a:ext cx="7391400" cy="2554545"/>
          </a:xfrm>
          <a:prstGeom prst="rect">
            <a:avLst/>
          </a:prstGeom>
          <a:noFill/>
        </p:spPr>
        <p:txBody>
          <a:bodyPr wrap="square" rtlCol="0">
            <a:spAutoFit/>
          </a:bodyPr>
          <a:lstStyle/>
          <a:p>
            <a:r>
              <a:rPr lang="en-US" sz="1600" b="1" dirty="0" smtClean="0"/>
              <a:t>Catalytic intermediates:</a:t>
            </a:r>
          </a:p>
          <a:p>
            <a:r>
              <a:rPr lang="en-US" sz="1600" dirty="0" smtClean="0"/>
              <a:t>Alkene hydrogenation^*</a:t>
            </a:r>
          </a:p>
          <a:p>
            <a:r>
              <a:rPr lang="en-US" sz="1600" dirty="0" smtClean="0"/>
              <a:t>Alkene dimerization/ oligomerization/ polymerization^*</a:t>
            </a:r>
          </a:p>
          <a:p>
            <a:r>
              <a:rPr lang="en-US" sz="1600" dirty="0" smtClean="0"/>
              <a:t>Olefin metathesis^*</a:t>
            </a:r>
          </a:p>
          <a:p>
            <a:r>
              <a:rPr lang="en-US" sz="1600" dirty="0" err="1" smtClean="0"/>
              <a:t>Mizoroki</a:t>
            </a:r>
            <a:r>
              <a:rPr lang="en-US" sz="1600" dirty="0" smtClean="0"/>
              <a:t>-Heck^*</a:t>
            </a:r>
          </a:p>
          <a:p>
            <a:r>
              <a:rPr lang="en-US" sz="1600" dirty="0" smtClean="0"/>
              <a:t>Wacker Oxidation^</a:t>
            </a:r>
          </a:p>
          <a:p>
            <a:r>
              <a:rPr lang="en-US" sz="1600" dirty="0" err="1" smtClean="0"/>
              <a:t>Hydrofunctionalization</a:t>
            </a:r>
            <a:r>
              <a:rPr lang="en-US" sz="1600" dirty="0" smtClean="0"/>
              <a:t>- Hydroboration/ </a:t>
            </a:r>
            <a:r>
              <a:rPr lang="en-US" sz="1600" dirty="0" err="1" smtClean="0"/>
              <a:t>hydosilylation</a:t>
            </a:r>
            <a:r>
              <a:rPr lang="en-US" sz="1600" dirty="0" smtClean="0"/>
              <a:t>^/ hydrocyanation^/ hydroamination^/ hydroformylation^/ etc.</a:t>
            </a:r>
          </a:p>
          <a:p>
            <a:endParaRPr lang="en-US" sz="1600" dirty="0" smtClean="0"/>
          </a:p>
          <a:p>
            <a:r>
              <a:rPr lang="en-US" sz="1600" dirty="0" smtClean="0"/>
              <a:t>^ significant industrial use; * Nobel Prize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5813946" y="682388"/>
            <a:ext cx="2429301" cy="6175612"/>
          </a:xfrm>
          <a:prstGeom prst="rect">
            <a:avLst/>
          </a:prstGeom>
          <a:solidFill>
            <a:srgbClr val="00B05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914399" y="668740"/>
            <a:ext cx="2388358" cy="6189260"/>
          </a:xfrm>
          <a:prstGeom prst="rect">
            <a:avLst/>
          </a:prstGeom>
          <a:solidFill>
            <a:srgbClr val="FFC00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8458200" y="1869743"/>
            <a:ext cx="685800" cy="3380192"/>
          </a:xfrm>
          <a:prstGeom prst="rect">
            <a:avLst/>
          </a:prstGeom>
          <a:solidFill>
            <a:srgbClr val="3333CC">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0" y="2238233"/>
            <a:ext cx="685800" cy="3302758"/>
          </a:xfrm>
          <a:prstGeom prst="rect">
            <a:avLst/>
          </a:prstGeom>
          <a:solidFill>
            <a:srgbClr val="C0000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630305" y="2279175"/>
            <a:ext cx="1828800" cy="3166281"/>
          </a:xfrm>
          <a:prstGeom prst="rect">
            <a:avLst/>
          </a:prstGeom>
          <a:solidFill>
            <a:srgbClr val="FFFF0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p:cNvSpPr>
            <a:spLocks noGrp="1"/>
          </p:cNvSpPr>
          <p:nvPr>
            <p:ph type="title"/>
          </p:nvPr>
        </p:nvSpPr>
        <p:spPr>
          <a:xfrm>
            <a:off x="0" y="0"/>
            <a:ext cx="9144000" cy="523875"/>
          </a:xfrm>
        </p:spPr>
        <p:txBody>
          <a:bodyPr/>
          <a:lstStyle/>
          <a:p>
            <a:r>
              <a:rPr lang="en-US" sz="2800" dirty="0" smtClean="0">
                <a:latin typeface="Arial" charset="0"/>
                <a:cs typeface="Arial" charset="0"/>
              </a:rPr>
              <a:t>Orbital Overlap- Octahedral Example</a:t>
            </a:r>
          </a:p>
        </p:txBody>
      </p:sp>
      <p:sp>
        <p:nvSpPr>
          <p:cNvPr id="32" name="Slide Number Placeholder 2"/>
          <p:cNvSpPr txBox="1">
            <a:spLocks/>
          </p:cNvSpPr>
          <p:nvPr/>
        </p:nvSpPr>
        <p:spPr>
          <a:xfrm>
            <a:off x="8594725" y="6516688"/>
            <a:ext cx="471488" cy="307975"/>
          </a:xfrm>
          <a:prstGeom prst="rect">
            <a:avLst/>
          </a:prstGeom>
        </p:spPr>
        <p:txBody>
          <a:bodyPr vert="horz" wrap="square" lIns="91440" tIns="45720" rIns="91440" bIns="45720" rtlCol="0" anchor="ctr">
            <a:spAutoFit/>
          </a:bodyPr>
          <a:lstStyle>
            <a:defPPr>
              <a:defRPr lang="en-US"/>
            </a:defPPr>
            <a:lvl1pPr algn="r" rtl="0" fontAlgn="auto">
              <a:spcBef>
                <a:spcPts val="0"/>
              </a:spcBef>
              <a:spcAft>
                <a:spcPts val="0"/>
              </a:spcAft>
              <a:defRPr sz="1400" kern="1200">
                <a:solidFill>
                  <a:prstClr val="black"/>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068B66-73B6-4B9B-A472-067192D34989}" type="slidenum">
              <a:rPr lang="en-US" smtClean="0">
                <a:latin typeface="Arial"/>
              </a:rPr>
              <a:pPr>
                <a:defRPr/>
              </a:pPr>
              <a:t>3</a:t>
            </a:fld>
            <a:endParaRPr lang="en-US" dirty="0">
              <a:latin typeface="Arial"/>
            </a:endParaRPr>
          </a:p>
        </p:txBody>
      </p:sp>
      <p:graphicFrame>
        <p:nvGraphicFramePr>
          <p:cNvPr id="18433" name="Object 1"/>
          <p:cNvGraphicFramePr>
            <a:graphicFrameLocks noChangeAspect="1"/>
          </p:cNvGraphicFramePr>
          <p:nvPr/>
        </p:nvGraphicFramePr>
        <p:xfrm>
          <a:off x="3941278" y="6088063"/>
          <a:ext cx="1182687" cy="339725"/>
        </p:xfrm>
        <a:graphic>
          <a:graphicData uri="http://schemas.openxmlformats.org/presentationml/2006/ole">
            <p:oleObj spid="_x0000_s18834" name="CS ChemDraw Drawing" r:id="rId4" imgW="1182246" imgH="339387" progId="ChemDraw.Document.6.0">
              <p:embed/>
            </p:oleObj>
          </a:graphicData>
        </a:graphic>
      </p:graphicFrame>
      <p:graphicFrame>
        <p:nvGraphicFramePr>
          <p:cNvPr id="18435" name="Object 3"/>
          <p:cNvGraphicFramePr>
            <a:graphicFrameLocks noChangeAspect="1"/>
          </p:cNvGraphicFramePr>
          <p:nvPr/>
        </p:nvGraphicFramePr>
        <p:xfrm>
          <a:off x="3896806" y="4708478"/>
          <a:ext cx="1182687" cy="573087"/>
        </p:xfrm>
        <a:graphic>
          <a:graphicData uri="http://schemas.openxmlformats.org/presentationml/2006/ole">
            <p:oleObj spid="_x0000_s18835" name="CS ChemDraw Drawing" r:id="rId5" imgW="1182246" imgH="572581" progId="ChemDraw.Document.6.0">
              <p:embed/>
            </p:oleObj>
          </a:graphicData>
        </a:graphic>
      </p:graphicFrame>
      <p:graphicFrame>
        <p:nvGraphicFramePr>
          <p:cNvPr id="18436" name="Object 4"/>
          <p:cNvGraphicFramePr>
            <a:graphicFrameLocks noChangeAspect="1"/>
          </p:cNvGraphicFramePr>
          <p:nvPr/>
        </p:nvGraphicFramePr>
        <p:xfrm>
          <a:off x="3861549" y="2590800"/>
          <a:ext cx="1181100" cy="612775"/>
        </p:xfrm>
        <a:graphic>
          <a:graphicData uri="http://schemas.openxmlformats.org/presentationml/2006/ole">
            <p:oleObj spid="_x0000_s18836" name="CS ChemDraw Drawing" r:id="rId6" imgW="1180628" imgH="612302" progId="ChemDraw.Document.6.0">
              <p:embed/>
            </p:oleObj>
          </a:graphicData>
        </a:graphic>
      </p:graphicFrame>
      <p:graphicFrame>
        <p:nvGraphicFramePr>
          <p:cNvPr id="18437" name="Object 5"/>
          <p:cNvGraphicFramePr>
            <a:graphicFrameLocks noChangeAspect="1"/>
          </p:cNvGraphicFramePr>
          <p:nvPr/>
        </p:nvGraphicFramePr>
        <p:xfrm>
          <a:off x="4024952" y="1040645"/>
          <a:ext cx="1181100" cy="338137"/>
        </p:xfrm>
        <a:graphic>
          <a:graphicData uri="http://schemas.openxmlformats.org/presentationml/2006/ole">
            <p:oleObj spid="_x0000_s18837" name="CS ChemDraw Drawing" r:id="rId7" imgW="1180628" imgH="338036" progId="ChemDraw.Document.6.0">
              <p:embed/>
            </p:oleObj>
          </a:graphicData>
        </a:graphic>
      </p:graphicFrame>
      <p:graphicFrame>
        <p:nvGraphicFramePr>
          <p:cNvPr id="18438" name="Object 6"/>
          <p:cNvGraphicFramePr>
            <a:graphicFrameLocks noChangeAspect="1"/>
          </p:cNvGraphicFramePr>
          <p:nvPr>
            <p:extLst>
              <p:ext uri="{D42A27DB-BD31-4B8C-83A1-F6EECF244321}">
                <p14:modId xmlns:p14="http://schemas.microsoft.com/office/powerpoint/2010/main" xmlns="" val="2316103301"/>
              </p:ext>
            </p:extLst>
          </p:nvPr>
        </p:nvGraphicFramePr>
        <p:xfrm>
          <a:off x="0" y="81888"/>
          <a:ext cx="695225" cy="793749"/>
        </p:xfrm>
        <a:graphic>
          <a:graphicData uri="http://schemas.openxmlformats.org/presentationml/2006/ole">
            <p:oleObj spid="_x0000_s18838" name="CS ChemDraw Drawing" r:id="rId8" imgW="1389402" imgH="1586149" progId="ChemDraw.Document.6.0">
              <p:embed/>
            </p:oleObj>
          </a:graphicData>
        </a:graphic>
      </p:graphicFrame>
      <p:graphicFrame>
        <p:nvGraphicFramePr>
          <p:cNvPr id="18439" name="Object 7"/>
          <p:cNvGraphicFramePr>
            <a:graphicFrameLocks noChangeAspect="1"/>
          </p:cNvGraphicFramePr>
          <p:nvPr>
            <p:extLst>
              <p:ext uri="{D42A27DB-BD31-4B8C-83A1-F6EECF244321}">
                <p14:modId xmlns:p14="http://schemas.microsoft.com/office/powerpoint/2010/main" xmlns="" val="4010825420"/>
              </p:ext>
            </p:extLst>
          </p:nvPr>
        </p:nvGraphicFramePr>
        <p:xfrm>
          <a:off x="4357048" y="6378244"/>
          <a:ext cx="357188" cy="404813"/>
        </p:xfrm>
        <a:graphic>
          <a:graphicData uri="http://schemas.openxmlformats.org/presentationml/2006/ole">
            <p:oleObj spid="_x0000_s18839" name="CS ChemDraw Drawing" r:id="rId9" imgW="587752" imgH="670128" progId="ChemDraw.Document.6.0">
              <p:embed/>
            </p:oleObj>
          </a:graphicData>
        </a:graphic>
      </p:graphicFrame>
      <p:graphicFrame>
        <p:nvGraphicFramePr>
          <p:cNvPr id="18440" name="Object 8"/>
          <p:cNvGraphicFramePr>
            <a:graphicFrameLocks noChangeAspect="1"/>
          </p:cNvGraphicFramePr>
          <p:nvPr/>
        </p:nvGraphicFramePr>
        <p:xfrm>
          <a:off x="4318000" y="1333500"/>
          <a:ext cx="411163" cy="46038"/>
        </p:xfrm>
        <a:graphic>
          <a:graphicData uri="http://schemas.openxmlformats.org/presentationml/2006/ole">
            <p:oleObj spid="_x0000_s18840" name="CS ChemDraw Drawing" r:id="rId10" imgW="588021" imgH="69715" progId="ChemDraw.Document.6.0">
              <p:embed/>
            </p:oleObj>
          </a:graphicData>
        </a:graphic>
      </p:graphicFrame>
      <p:graphicFrame>
        <p:nvGraphicFramePr>
          <p:cNvPr id="18441" name="Object 9"/>
          <p:cNvGraphicFramePr>
            <a:graphicFrameLocks noChangeAspect="1"/>
          </p:cNvGraphicFramePr>
          <p:nvPr/>
        </p:nvGraphicFramePr>
        <p:xfrm>
          <a:off x="4247486" y="3351528"/>
          <a:ext cx="420688" cy="46038"/>
        </p:xfrm>
        <a:graphic>
          <a:graphicData uri="http://schemas.openxmlformats.org/presentationml/2006/ole">
            <p:oleObj spid="_x0000_s18841" name="CS ChemDraw Drawing" r:id="rId11" imgW="588021" imgH="69715" progId="ChemDraw.Document.6.0">
              <p:embed/>
            </p:oleObj>
          </a:graphicData>
        </a:graphic>
      </p:graphicFrame>
      <p:graphicFrame>
        <p:nvGraphicFramePr>
          <p:cNvPr id="18442" name="Object 10"/>
          <p:cNvGraphicFramePr>
            <a:graphicFrameLocks noChangeAspect="1"/>
          </p:cNvGraphicFramePr>
          <p:nvPr/>
        </p:nvGraphicFramePr>
        <p:xfrm>
          <a:off x="4255447" y="4259239"/>
          <a:ext cx="357188" cy="404813"/>
        </p:xfrm>
        <a:graphic>
          <a:graphicData uri="http://schemas.openxmlformats.org/presentationml/2006/ole">
            <p:oleObj spid="_x0000_s18842" name="CS ChemDraw Drawing" r:id="rId12" imgW="587752" imgH="670128" progId="ChemDraw.Document.6.0">
              <p:embed/>
            </p:oleObj>
          </a:graphicData>
        </a:graphic>
      </p:graphicFrame>
      <p:sp>
        <p:nvSpPr>
          <p:cNvPr id="14" name="TextBox 13"/>
          <p:cNvSpPr txBox="1"/>
          <p:nvPr/>
        </p:nvSpPr>
        <p:spPr>
          <a:xfrm>
            <a:off x="4114799" y="3879377"/>
            <a:ext cx="710451" cy="338554"/>
          </a:xfrm>
          <a:prstGeom prst="rect">
            <a:avLst/>
          </a:prstGeom>
          <a:noFill/>
        </p:spPr>
        <p:txBody>
          <a:bodyPr wrap="none" rtlCol="0">
            <a:spAutoFit/>
          </a:bodyPr>
          <a:lstStyle/>
          <a:p>
            <a:r>
              <a:rPr lang="en-US" sz="1600" dirty="0" smtClean="0">
                <a:latin typeface="Arial" pitchFamily="34" charset="0"/>
                <a:cs typeface="Arial" pitchFamily="34" charset="0"/>
              </a:rPr>
              <a:t>C-C </a:t>
            </a:r>
            <a:r>
              <a:rPr lang="el-GR" sz="1600" dirty="0" smtClean="0">
                <a:latin typeface="Times New Roman" pitchFamily="18" charset="0"/>
                <a:cs typeface="Times New Roman" pitchFamily="18" charset="0"/>
              </a:rPr>
              <a:t>π</a:t>
            </a:r>
            <a:endParaRPr lang="en-US" sz="1600" dirty="0">
              <a:latin typeface="Times New Roman" pitchFamily="18" charset="0"/>
              <a:cs typeface="Times New Roman" pitchFamily="18" charset="0"/>
            </a:endParaRPr>
          </a:p>
        </p:txBody>
      </p:sp>
      <p:sp>
        <p:nvSpPr>
          <p:cNvPr id="15" name="TextBox 14"/>
          <p:cNvSpPr txBox="1"/>
          <p:nvPr/>
        </p:nvSpPr>
        <p:spPr>
          <a:xfrm>
            <a:off x="4060208" y="3405117"/>
            <a:ext cx="813043" cy="338554"/>
          </a:xfrm>
          <a:prstGeom prst="rect">
            <a:avLst/>
          </a:prstGeom>
          <a:noFill/>
        </p:spPr>
        <p:txBody>
          <a:bodyPr wrap="none" rtlCol="0">
            <a:spAutoFit/>
          </a:bodyPr>
          <a:lstStyle/>
          <a:p>
            <a:r>
              <a:rPr lang="en-US" sz="1600" dirty="0" smtClean="0">
                <a:latin typeface="Arial" pitchFamily="34" charset="0"/>
                <a:cs typeface="Arial" pitchFamily="34" charset="0"/>
              </a:rPr>
              <a:t>C-C </a:t>
            </a:r>
            <a:r>
              <a:rPr lang="el-GR" sz="1600" dirty="0" smtClean="0">
                <a:latin typeface="Times New Roman" pitchFamily="18" charset="0"/>
                <a:cs typeface="Times New Roman" pitchFamily="18" charset="0"/>
              </a:rPr>
              <a:t>π</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16" name="TextBox 15"/>
          <p:cNvSpPr txBox="1"/>
          <p:nvPr/>
        </p:nvSpPr>
        <p:spPr>
          <a:xfrm>
            <a:off x="4165978" y="5873087"/>
            <a:ext cx="710451" cy="338554"/>
          </a:xfrm>
          <a:prstGeom prst="rect">
            <a:avLst/>
          </a:prstGeom>
          <a:noFill/>
        </p:spPr>
        <p:txBody>
          <a:bodyPr wrap="none" rtlCol="0">
            <a:spAutoFit/>
          </a:bodyPr>
          <a:lstStyle/>
          <a:p>
            <a:r>
              <a:rPr lang="en-US" sz="1600" dirty="0" smtClean="0">
                <a:latin typeface="Arial" pitchFamily="34" charset="0"/>
                <a:cs typeface="Arial" pitchFamily="34" charset="0"/>
              </a:rPr>
              <a:t>C-C</a:t>
            </a:r>
            <a:r>
              <a:rPr lang="en-US" sz="1600"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σ</a:t>
            </a:r>
            <a:endParaRPr lang="en-US" sz="1600" dirty="0">
              <a:latin typeface="Times New Roman" pitchFamily="18" charset="0"/>
              <a:cs typeface="Times New Roman" pitchFamily="18" charset="0"/>
            </a:endParaRPr>
          </a:p>
        </p:txBody>
      </p:sp>
      <p:sp>
        <p:nvSpPr>
          <p:cNvPr id="17" name="TextBox 16"/>
          <p:cNvSpPr txBox="1"/>
          <p:nvPr/>
        </p:nvSpPr>
        <p:spPr>
          <a:xfrm>
            <a:off x="4253552" y="812045"/>
            <a:ext cx="819455" cy="338554"/>
          </a:xfrm>
          <a:prstGeom prst="rect">
            <a:avLst/>
          </a:prstGeom>
          <a:noFill/>
        </p:spPr>
        <p:txBody>
          <a:bodyPr wrap="none" rtlCol="0">
            <a:spAutoFit/>
          </a:bodyPr>
          <a:lstStyle/>
          <a:p>
            <a:r>
              <a:rPr lang="en-US" sz="1600" dirty="0" smtClean="0">
                <a:latin typeface="Arial" pitchFamily="34" charset="0"/>
                <a:cs typeface="Arial" pitchFamily="34" charset="0"/>
              </a:rPr>
              <a:t>C-C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19" name="TextBox 18"/>
          <p:cNvSpPr txBox="1"/>
          <p:nvPr/>
        </p:nvSpPr>
        <p:spPr>
          <a:xfrm>
            <a:off x="1473958" y="6546742"/>
            <a:ext cx="1082348"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σ</a:t>
            </a:r>
            <a:endParaRPr lang="en-US" sz="1600" dirty="0">
              <a:latin typeface="Times New Roman" pitchFamily="18" charset="0"/>
              <a:cs typeface="Times New Roman" pitchFamily="18" charset="0"/>
            </a:endParaRPr>
          </a:p>
        </p:txBody>
      </p:sp>
      <p:graphicFrame>
        <p:nvGraphicFramePr>
          <p:cNvPr id="18444" name="Object 12"/>
          <p:cNvGraphicFramePr>
            <a:graphicFrameLocks noChangeAspect="1"/>
          </p:cNvGraphicFramePr>
          <p:nvPr/>
        </p:nvGraphicFramePr>
        <p:xfrm>
          <a:off x="1536510" y="3778154"/>
          <a:ext cx="1182687" cy="1127125"/>
        </p:xfrm>
        <a:graphic>
          <a:graphicData uri="http://schemas.openxmlformats.org/presentationml/2006/ole">
            <p:oleObj spid="_x0000_s18843" name="CS ChemDraw Drawing" r:id="rId13" imgW="1182246" imgH="1127328" progId="ChemDraw.Document.6.0">
              <p:embed/>
            </p:oleObj>
          </a:graphicData>
        </a:graphic>
      </p:graphicFrame>
      <p:sp>
        <p:nvSpPr>
          <p:cNvPr id="21" name="TextBox 20"/>
          <p:cNvSpPr txBox="1"/>
          <p:nvPr/>
        </p:nvSpPr>
        <p:spPr>
          <a:xfrm>
            <a:off x="870044" y="3574576"/>
            <a:ext cx="1075936"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π</a:t>
            </a:r>
            <a:endParaRPr lang="en-US" sz="1600" dirty="0">
              <a:latin typeface="Times New Roman" pitchFamily="18" charset="0"/>
              <a:cs typeface="Times New Roman" pitchFamily="18" charset="0"/>
            </a:endParaRPr>
          </a:p>
        </p:txBody>
      </p:sp>
      <p:sp>
        <p:nvSpPr>
          <p:cNvPr id="23" name="TextBox 22"/>
          <p:cNvSpPr txBox="1"/>
          <p:nvPr/>
        </p:nvSpPr>
        <p:spPr>
          <a:xfrm>
            <a:off x="925913" y="1254457"/>
            <a:ext cx="1184940"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graphicFrame>
        <p:nvGraphicFramePr>
          <p:cNvPr id="18446" name="Object 14"/>
          <p:cNvGraphicFramePr>
            <a:graphicFrameLocks noChangeAspect="1"/>
          </p:cNvGraphicFramePr>
          <p:nvPr/>
        </p:nvGraphicFramePr>
        <p:xfrm>
          <a:off x="1683343" y="2316710"/>
          <a:ext cx="1182687" cy="1127125"/>
        </p:xfrm>
        <a:graphic>
          <a:graphicData uri="http://schemas.openxmlformats.org/presentationml/2006/ole">
            <p:oleObj spid="_x0000_s18844" name="CS ChemDraw Drawing" r:id="rId14" imgW="1182246" imgH="1127328" progId="ChemDraw.Document.6.0">
              <p:embed/>
            </p:oleObj>
          </a:graphicData>
        </a:graphic>
      </p:graphicFrame>
      <p:sp>
        <p:nvSpPr>
          <p:cNvPr id="25" name="TextBox 24"/>
          <p:cNvSpPr txBox="1"/>
          <p:nvPr/>
        </p:nvSpPr>
        <p:spPr>
          <a:xfrm>
            <a:off x="1020172" y="3036989"/>
            <a:ext cx="1178528"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π</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graphicFrame>
        <p:nvGraphicFramePr>
          <p:cNvPr id="18447" name="Object 15"/>
          <p:cNvGraphicFramePr>
            <a:graphicFrameLocks noChangeAspect="1"/>
          </p:cNvGraphicFramePr>
          <p:nvPr/>
        </p:nvGraphicFramePr>
        <p:xfrm>
          <a:off x="1891353" y="5302156"/>
          <a:ext cx="357188" cy="406400"/>
        </p:xfrm>
        <a:graphic>
          <a:graphicData uri="http://schemas.openxmlformats.org/presentationml/2006/ole">
            <p:oleObj spid="_x0000_s18845" name="CS ChemDraw Drawing" r:id="rId15" imgW="587752" imgH="670128" progId="ChemDraw.Document.6.0">
              <p:embed/>
            </p:oleObj>
          </a:graphicData>
        </a:graphic>
      </p:graphicFrame>
      <p:graphicFrame>
        <p:nvGraphicFramePr>
          <p:cNvPr id="18448" name="Object 16"/>
          <p:cNvGraphicFramePr>
            <a:graphicFrameLocks noChangeAspect="1"/>
          </p:cNvGraphicFramePr>
          <p:nvPr/>
        </p:nvGraphicFramePr>
        <p:xfrm>
          <a:off x="1928835" y="4802116"/>
          <a:ext cx="357188" cy="406400"/>
        </p:xfrm>
        <a:graphic>
          <a:graphicData uri="http://schemas.openxmlformats.org/presentationml/2006/ole">
            <p:oleObj spid="_x0000_s18846" name="CS ChemDraw Drawing" r:id="rId16" imgW="587752" imgH="670128" progId="ChemDraw.Document.6.0">
              <p:embed/>
            </p:oleObj>
          </a:graphicData>
        </a:graphic>
      </p:graphicFrame>
      <p:graphicFrame>
        <p:nvGraphicFramePr>
          <p:cNvPr id="18449" name="Object 17"/>
          <p:cNvGraphicFramePr>
            <a:graphicFrameLocks noChangeAspect="1"/>
          </p:cNvGraphicFramePr>
          <p:nvPr/>
        </p:nvGraphicFramePr>
        <p:xfrm>
          <a:off x="1938314" y="1971794"/>
          <a:ext cx="384175" cy="46037"/>
        </p:xfrm>
        <a:graphic>
          <a:graphicData uri="http://schemas.openxmlformats.org/presentationml/2006/ole">
            <p:oleObj spid="_x0000_s18847" name="CS ChemDraw Drawing" r:id="rId17" imgW="588021" imgH="69715" progId="ChemDraw.Document.6.0">
              <p:embed/>
            </p:oleObj>
          </a:graphicData>
        </a:graphic>
      </p:graphicFrame>
      <p:graphicFrame>
        <p:nvGraphicFramePr>
          <p:cNvPr id="18450" name="Object 18"/>
          <p:cNvGraphicFramePr>
            <a:graphicFrameLocks noChangeAspect="1"/>
          </p:cNvGraphicFramePr>
          <p:nvPr/>
        </p:nvGraphicFramePr>
        <p:xfrm>
          <a:off x="1935163" y="1582738"/>
          <a:ext cx="352425" cy="41275"/>
        </p:xfrm>
        <a:graphic>
          <a:graphicData uri="http://schemas.openxmlformats.org/presentationml/2006/ole">
            <p:oleObj spid="_x0000_s18848" name="CS ChemDraw Drawing" r:id="rId18" imgW="588021" imgH="69715" progId="ChemDraw.Document.6.0">
              <p:embed/>
            </p:oleObj>
          </a:graphicData>
        </a:graphic>
      </p:graphicFrame>
      <p:graphicFrame>
        <p:nvGraphicFramePr>
          <p:cNvPr id="18451" name="Object 19"/>
          <p:cNvGraphicFramePr>
            <a:graphicFrameLocks noChangeAspect="1"/>
          </p:cNvGraphicFramePr>
          <p:nvPr/>
        </p:nvGraphicFramePr>
        <p:xfrm>
          <a:off x="0" y="4343400"/>
          <a:ext cx="593725" cy="601663"/>
        </p:xfrm>
        <a:graphic>
          <a:graphicData uri="http://schemas.openxmlformats.org/presentationml/2006/ole">
            <p:oleObj spid="_x0000_s18849" name="CS ChemDraw Drawing" r:id="rId19" imgW="593955" imgH="601494" progId="ChemDraw.Document.6.0">
              <p:embed/>
            </p:oleObj>
          </a:graphicData>
        </a:graphic>
      </p:graphicFrame>
      <p:graphicFrame>
        <p:nvGraphicFramePr>
          <p:cNvPr id="18453" name="Object 21"/>
          <p:cNvGraphicFramePr>
            <a:graphicFrameLocks noChangeAspect="1"/>
          </p:cNvGraphicFramePr>
          <p:nvPr/>
        </p:nvGraphicFramePr>
        <p:xfrm>
          <a:off x="0" y="2743200"/>
          <a:ext cx="346075" cy="684213"/>
        </p:xfrm>
        <a:graphic>
          <a:graphicData uri="http://schemas.openxmlformats.org/presentationml/2006/ole">
            <p:oleObj spid="_x0000_s18850" name="CS ChemDraw Drawing" r:id="rId20" imgW="345530" imgH="683909" progId="ChemDraw.Document.6.0">
              <p:embed/>
            </p:oleObj>
          </a:graphicData>
        </a:graphic>
      </p:graphicFrame>
      <p:graphicFrame>
        <p:nvGraphicFramePr>
          <p:cNvPr id="18454" name="Object 22"/>
          <p:cNvGraphicFramePr>
            <a:graphicFrameLocks noChangeAspect="1"/>
          </p:cNvGraphicFramePr>
          <p:nvPr/>
        </p:nvGraphicFramePr>
        <p:xfrm>
          <a:off x="108855" y="3433530"/>
          <a:ext cx="384175" cy="46038"/>
        </p:xfrm>
        <a:graphic>
          <a:graphicData uri="http://schemas.openxmlformats.org/presentationml/2006/ole">
            <p:oleObj spid="_x0000_s18851" name="CS ChemDraw Drawing" r:id="rId21" imgW="588021" imgH="69715" progId="ChemDraw.Document.6.0">
              <p:embed/>
            </p:oleObj>
          </a:graphicData>
        </a:graphic>
      </p:graphicFrame>
      <p:graphicFrame>
        <p:nvGraphicFramePr>
          <p:cNvPr id="18456" name="Object 24"/>
          <p:cNvGraphicFramePr>
            <a:graphicFrameLocks noChangeAspect="1"/>
          </p:cNvGraphicFramePr>
          <p:nvPr/>
        </p:nvGraphicFramePr>
        <p:xfrm>
          <a:off x="95536" y="3807828"/>
          <a:ext cx="357188" cy="406400"/>
        </p:xfrm>
        <a:graphic>
          <a:graphicData uri="http://schemas.openxmlformats.org/presentationml/2006/ole">
            <p:oleObj spid="_x0000_s18852" name="CS ChemDraw Drawing" r:id="rId22" imgW="587752" imgH="670128" progId="ChemDraw.Document.6.0">
              <p:embed/>
            </p:oleObj>
          </a:graphicData>
        </a:graphic>
      </p:graphicFrame>
      <p:graphicFrame>
        <p:nvGraphicFramePr>
          <p:cNvPr id="18457" name="Object 25"/>
          <p:cNvGraphicFramePr>
            <a:graphicFrameLocks noChangeAspect="1"/>
          </p:cNvGraphicFramePr>
          <p:nvPr/>
        </p:nvGraphicFramePr>
        <p:xfrm>
          <a:off x="6174473" y="2363338"/>
          <a:ext cx="1258887" cy="889000"/>
        </p:xfrm>
        <a:graphic>
          <a:graphicData uri="http://schemas.openxmlformats.org/presentationml/2006/ole">
            <p:oleObj spid="_x0000_s18853" name="CS ChemDraw Drawing" r:id="rId23" imgW="1258581" imgH="889540" progId="ChemDraw.Document.6.0">
              <p:embed/>
            </p:oleObj>
          </a:graphicData>
        </a:graphic>
      </p:graphicFrame>
      <p:graphicFrame>
        <p:nvGraphicFramePr>
          <p:cNvPr id="18458" name="Object 26"/>
          <p:cNvGraphicFramePr>
            <a:graphicFrameLocks noChangeAspect="1"/>
          </p:cNvGraphicFramePr>
          <p:nvPr/>
        </p:nvGraphicFramePr>
        <p:xfrm>
          <a:off x="6158552" y="3688308"/>
          <a:ext cx="1287463" cy="889000"/>
        </p:xfrm>
        <a:graphic>
          <a:graphicData uri="http://schemas.openxmlformats.org/presentationml/2006/ole">
            <p:oleObj spid="_x0000_s18854" name="CS ChemDraw Drawing" r:id="rId24" imgW="1287443" imgH="889540" progId="ChemDraw.Document.6.0">
              <p:embed/>
            </p:oleObj>
          </a:graphicData>
        </a:graphic>
      </p:graphicFrame>
      <p:graphicFrame>
        <p:nvGraphicFramePr>
          <p:cNvPr id="18459" name="Object 27"/>
          <p:cNvGraphicFramePr>
            <a:graphicFrameLocks noChangeAspect="1"/>
          </p:cNvGraphicFramePr>
          <p:nvPr/>
        </p:nvGraphicFramePr>
        <p:xfrm>
          <a:off x="6185949" y="859622"/>
          <a:ext cx="1289050" cy="889000"/>
        </p:xfrm>
        <a:graphic>
          <a:graphicData uri="http://schemas.openxmlformats.org/presentationml/2006/ole">
            <p:oleObj spid="_x0000_s18855" name="CS ChemDraw Drawing" r:id="rId25" imgW="1288792" imgH="889540" progId="ChemDraw.Document.6.0">
              <p:embed/>
            </p:oleObj>
          </a:graphicData>
        </a:graphic>
      </p:graphicFrame>
      <p:graphicFrame>
        <p:nvGraphicFramePr>
          <p:cNvPr id="18460" name="Object 28"/>
          <p:cNvGraphicFramePr>
            <a:graphicFrameLocks noChangeAspect="1"/>
          </p:cNvGraphicFramePr>
          <p:nvPr/>
        </p:nvGraphicFramePr>
        <p:xfrm>
          <a:off x="6213144" y="5530755"/>
          <a:ext cx="1276350" cy="887413"/>
        </p:xfrm>
        <a:graphic>
          <a:graphicData uri="http://schemas.openxmlformats.org/presentationml/2006/ole">
            <p:oleObj spid="_x0000_s18856" name="CS ChemDraw Drawing" r:id="rId26" imgW="1276653" imgH="888189" progId="ChemDraw.Document.6.0">
              <p:embed/>
            </p:oleObj>
          </a:graphicData>
        </a:graphic>
      </p:graphicFrame>
      <p:sp>
        <p:nvSpPr>
          <p:cNvPr id="40" name="TextBox 39"/>
          <p:cNvSpPr txBox="1"/>
          <p:nvPr/>
        </p:nvSpPr>
        <p:spPr>
          <a:xfrm>
            <a:off x="6032311" y="3133299"/>
            <a:ext cx="1178528"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π</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41" name="TextBox 40"/>
          <p:cNvSpPr txBox="1"/>
          <p:nvPr/>
        </p:nvSpPr>
        <p:spPr>
          <a:xfrm>
            <a:off x="7180997" y="1524000"/>
            <a:ext cx="1184940"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42" name="TextBox 41"/>
          <p:cNvSpPr txBox="1"/>
          <p:nvPr/>
        </p:nvSpPr>
        <p:spPr>
          <a:xfrm>
            <a:off x="6018663" y="3533633"/>
            <a:ext cx="1075936"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π</a:t>
            </a:r>
            <a:endParaRPr lang="en-US" sz="1600" dirty="0">
              <a:latin typeface="Times New Roman" pitchFamily="18" charset="0"/>
              <a:cs typeface="Times New Roman" pitchFamily="18" charset="0"/>
            </a:endParaRPr>
          </a:p>
        </p:txBody>
      </p:sp>
      <p:sp>
        <p:nvSpPr>
          <p:cNvPr id="43" name="TextBox 42"/>
          <p:cNvSpPr txBox="1"/>
          <p:nvPr/>
        </p:nvSpPr>
        <p:spPr>
          <a:xfrm>
            <a:off x="6256361" y="6342025"/>
            <a:ext cx="1082348" cy="338554"/>
          </a:xfrm>
          <a:prstGeom prst="rect">
            <a:avLst/>
          </a:prstGeom>
          <a:noFill/>
        </p:spPr>
        <p:txBody>
          <a:bodyPr wrap="none" rtlCol="0">
            <a:spAutoFit/>
          </a:bodyPr>
          <a:lstStyle/>
          <a:p>
            <a:r>
              <a:rPr lang="en-US" sz="1600" dirty="0" smtClean="0">
                <a:latin typeface="Arial" pitchFamily="34" charset="0"/>
                <a:cs typeface="Arial" pitchFamily="34" charset="0"/>
              </a:rPr>
              <a:t>M-olefin </a:t>
            </a:r>
            <a:r>
              <a:rPr lang="el-GR" sz="1600" dirty="0" smtClean="0">
                <a:latin typeface="Times New Roman" pitchFamily="18" charset="0"/>
                <a:cs typeface="Times New Roman" pitchFamily="18" charset="0"/>
              </a:rPr>
              <a:t>σ</a:t>
            </a:r>
            <a:endParaRPr lang="en-US" sz="1600" dirty="0">
              <a:latin typeface="Times New Roman" pitchFamily="18" charset="0"/>
              <a:cs typeface="Times New Roman" pitchFamily="18" charset="0"/>
            </a:endParaRPr>
          </a:p>
        </p:txBody>
      </p:sp>
      <p:graphicFrame>
        <p:nvGraphicFramePr>
          <p:cNvPr id="18461" name="Object 29"/>
          <p:cNvGraphicFramePr>
            <a:graphicFrameLocks noChangeAspect="1"/>
          </p:cNvGraphicFramePr>
          <p:nvPr/>
        </p:nvGraphicFramePr>
        <p:xfrm>
          <a:off x="8488363" y="3810000"/>
          <a:ext cx="655637" cy="496887"/>
        </p:xfrm>
        <a:graphic>
          <a:graphicData uri="http://schemas.openxmlformats.org/presentationml/2006/ole">
            <p:oleObj spid="_x0000_s18857" name="CS ChemDraw Drawing" r:id="rId27" imgW="656264" imgH="496381" progId="ChemDraw.Document.6.0">
              <p:embed/>
            </p:oleObj>
          </a:graphicData>
        </a:graphic>
      </p:graphicFrame>
      <p:graphicFrame>
        <p:nvGraphicFramePr>
          <p:cNvPr id="18462" name="Object 30"/>
          <p:cNvGraphicFramePr>
            <a:graphicFrameLocks noChangeAspect="1"/>
          </p:cNvGraphicFramePr>
          <p:nvPr/>
        </p:nvGraphicFramePr>
        <p:xfrm>
          <a:off x="8452159" y="2438400"/>
          <a:ext cx="719137" cy="563563"/>
        </p:xfrm>
        <a:graphic>
          <a:graphicData uri="http://schemas.openxmlformats.org/presentationml/2006/ole">
            <p:oleObj spid="_x0000_s18858" name="CS ChemDraw Drawing" r:id="rId28" imgW="718842" imgH="563664" progId="ChemDraw.Document.6.0">
              <p:embed/>
            </p:oleObj>
          </a:graphicData>
        </a:graphic>
      </p:graphicFrame>
      <p:graphicFrame>
        <p:nvGraphicFramePr>
          <p:cNvPr id="18463" name="Object 31"/>
          <p:cNvGraphicFramePr>
            <a:graphicFrameLocks noChangeAspect="1"/>
          </p:cNvGraphicFramePr>
          <p:nvPr/>
        </p:nvGraphicFramePr>
        <p:xfrm>
          <a:off x="8547100" y="2984900"/>
          <a:ext cx="420688" cy="46038"/>
        </p:xfrm>
        <a:graphic>
          <a:graphicData uri="http://schemas.openxmlformats.org/presentationml/2006/ole">
            <p:oleObj spid="_x0000_s18859" name="CS ChemDraw Drawing" r:id="rId29" imgW="588021" imgH="69715" progId="ChemDraw.Document.6.0">
              <p:embed/>
            </p:oleObj>
          </a:graphicData>
        </a:graphic>
      </p:graphicFrame>
      <p:graphicFrame>
        <p:nvGraphicFramePr>
          <p:cNvPr id="18464" name="Object 32"/>
          <p:cNvGraphicFramePr>
            <a:graphicFrameLocks noChangeAspect="1"/>
          </p:cNvGraphicFramePr>
          <p:nvPr/>
        </p:nvGraphicFramePr>
        <p:xfrm>
          <a:off x="8611217" y="3331192"/>
          <a:ext cx="357188" cy="406400"/>
        </p:xfrm>
        <a:graphic>
          <a:graphicData uri="http://schemas.openxmlformats.org/presentationml/2006/ole">
            <p:oleObj spid="_x0000_s18860" name="CS ChemDraw Drawing" r:id="rId30" imgW="587752" imgH="670128" progId="ChemDraw.Document.6.0">
              <p:embed/>
            </p:oleObj>
          </a:graphicData>
        </a:graphic>
      </p:graphicFrame>
      <p:graphicFrame>
        <p:nvGraphicFramePr>
          <p:cNvPr id="18465" name="Object 33"/>
          <p:cNvGraphicFramePr>
            <a:graphicFrameLocks noChangeAspect="1"/>
          </p:cNvGraphicFramePr>
          <p:nvPr/>
        </p:nvGraphicFramePr>
        <p:xfrm>
          <a:off x="6635158" y="5281683"/>
          <a:ext cx="357187" cy="402135"/>
        </p:xfrm>
        <a:graphic>
          <a:graphicData uri="http://schemas.openxmlformats.org/presentationml/2006/ole">
            <p:oleObj spid="_x0000_s18861" name="CS ChemDraw Drawing" r:id="rId31" imgW="587752" imgH="670128" progId="ChemDraw.Document.6.0">
              <p:embed/>
            </p:oleObj>
          </a:graphicData>
        </a:graphic>
      </p:graphicFrame>
      <p:graphicFrame>
        <p:nvGraphicFramePr>
          <p:cNvPr id="18466" name="Object 34"/>
          <p:cNvGraphicFramePr>
            <a:graphicFrameLocks noChangeAspect="1"/>
          </p:cNvGraphicFramePr>
          <p:nvPr/>
        </p:nvGraphicFramePr>
        <p:xfrm>
          <a:off x="6623714" y="4788090"/>
          <a:ext cx="357188" cy="406400"/>
        </p:xfrm>
        <a:graphic>
          <a:graphicData uri="http://schemas.openxmlformats.org/presentationml/2006/ole">
            <p:oleObj spid="_x0000_s18862" name="CS ChemDraw Drawing" r:id="rId32" imgW="587752" imgH="670128" progId="ChemDraw.Document.6.0">
              <p:embed/>
            </p:oleObj>
          </a:graphicData>
        </a:graphic>
      </p:graphicFrame>
      <p:graphicFrame>
        <p:nvGraphicFramePr>
          <p:cNvPr id="18467" name="Object 35"/>
          <p:cNvGraphicFramePr>
            <a:graphicFrameLocks noChangeAspect="1"/>
          </p:cNvGraphicFramePr>
          <p:nvPr/>
        </p:nvGraphicFramePr>
        <p:xfrm>
          <a:off x="6520218" y="2002809"/>
          <a:ext cx="384175" cy="46038"/>
        </p:xfrm>
        <a:graphic>
          <a:graphicData uri="http://schemas.openxmlformats.org/presentationml/2006/ole">
            <p:oleObj spid="_x0000_s18863" name="CS ChemDraw Drawing" r:id="rId33" imgW="588021" imgH="69715" progId="ChemDraw.Document.6.0">
              <p:embed/>
            </p:oleObj>
          </a:graphicData>
        </a:graphic>
      </p:graphicFrame>
      <p:graphicFrame>
        <p:nvGraphicFramePr>
          <p:cNvPr id="18468" name="Object 36"/>
          <p:cNvGraphicFramePr>
            <a:graphicFrameLocks noChangeAspect="1"/>
          </p:cNvGraphicFramePr>
          <p:nvPr/>
        </p:nvGraphicFramePr>
        <p:xfrm>
          <a:off x="6557963" y="1600200"/>
          <a:ext cx="352425" cy="41275"/>
        </p:xfrm>
        <a:graphic>
          <a:graphicData uri="http://schemas.openxmlformats.org/presentationml/2006/ole">
            <p:oleObj spid="_x0000_s18864" name="CS ChemDraw Drawing" r:id="rId34" imgW="588021" imgH="69715" progId="ChemDraw.Document.6.0">
              <p:embed/>
            </p:oleObj>
          </a:graphicData>
        </a:graphic>
      </p:graphicFrame>
      <p:cxnSp>
        <p:nvCxnSpPr>
          <p:cNvPr id="72" name="Straight Connector 71"/>
          <p:cNvCxnSpPr/>
          <p:nvPr/>
        </p:nvCxnSpPr>
        <p:spPr>
          <a:xfrm>
            <a:off x="479323" y="3453581"/>
            <a:ext cx="1431364" cy="20601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219189" y="4462818"/>
            <a:ext cx="2066208" cy="10471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486697" y="1603475"/>
            <a:ext cx="1467867" cy="185256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266350" y="1600855"/>
            <a:ext cx="2005399" cy="2861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39994" y="4011561"/>
            <a:ext cx="1506709" cy="10006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2261109" y="3372014"/>
            <a:ext cx="2009585" cy="16401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439007" y="1991244"/>
            <a:ext cx="1523416" cy="20234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2292550" y="1996484"/>
            <a:ext cx="1979199" cy="13745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flipV="1">
            <a:off x="4577240" y="4461958"/>
            <a:ext cx="2090806" cy="10244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H="1">
            <a:off x="4577240" y="1624436"/>
            <a:ext cx="2004344" cy="28427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4627021" y="2019869"/>
            <a:ext cx="1923906" cy="136000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flipV="1">
            <a:off x="4629641" y="3372014"/>
            <a:ext cx="2016822" cy="16230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6974006" y="3002507"/>
            <a:ext cx="1583140" cy="248389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6956252" y="3548418"/>
            <a:ext cx="1655487" cy="14427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H="1" flipV="1">
            <a:off x="6880270" y="2020064"/>
            <a:ext cx="1745115" cy="152835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flipV="1">
            <a:off x="6890751" y="1621815"/>
            <a:ext cx="1666398" cy="138069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0" y="2253017"/>
            <a:ext cx="442750" cy="338554"/>
          </a:xfrm>
          <a:prstGeom prst="rect">
            <a:avLst/>
          </a:prstGeom>
          <a:noFill/>
        </p:spPr>
        <p:txBody>
          <a:bodyPr wrap="none" rtlCol="0">
            <a:spAutoFit/>
          </a:bodyPr>
          <a:lstStyle/>
          <a:p>
            <a:r>
              <a:rPr lang="en-US" sz="1600" i="1" dirty="0" smtClean="0">
                <a:latin typeface="Arial" pitchFamily="34" charset="0"/>
                <a:cs typeface="Arial" pitchFamily="34" charset="0"/>
              </a:rPr>
              <a:t>d</a:t>
            </a:r>
            <a:r>
              <a:rPr lang="en-US" sz="1600" i="1" baseline="-25000" dirty="0" smtClean="0">
                <a:latin typeface="Arial" pitchFamily="34" charset="0"/>
                <a:cs typeface="Arial" pitchFamily="34" charset="0"/>
              </a:rPr>
              <a:t>z2</a:t>
            </a:r>
            <a:endParaRPr lang="en-US" sz="1600" i="1" baseline="-25000" dirty="0">
              <a:latin typeface="Times New Roman" pitchFamily="18" charset="0"/>
              <a:cs typeface="Times New Roman" pitchFamily="18" charset="0"/>
            </a:endParaRPr>
          </a:p>
        </p:txBody>
      </p:sp>
      <p:sp>
        <p:nvSpPr>
          <p:cNvPr id="127" name="TextBox 126"/>
          <p:cNvSpPr txBox="1"/>
          <p:nvPr/>
        </p:nvSpPr>
        <p:spPr>
          <a:xfrm>
            <a:off x="-40945" y="4957548"/>
            <a:ext cx="1105469" cy="584775"/>
          </a:xfrm>
          <a:prstGeom prst="rect">
            <a:avLst/>
          </a:prstGeom>
          <a:noFill/>
        </p:spPr>
        <p:txBody>
          <a:bodyPr wrap="square" rtlCol="0">
            <a:spAutoFit/>
          </a:bodyPr>
          <a:lstStyle/>
          <a:p>
            <a:r>
              <a:rPr lang="en-US" sz="1600" i="1" dirty="0" err="1" smtClean="0">
                <a:latin typeface="Arial" pitchFamily="34" charset="0"/>
                <a:cs typeface="Arial" pitchFamily="34" charset="0"/>
              </a:rPr>
              <a:t>d</a:t>
            </a:r>
            <a:r>
              <a:rPr lang="en-US" sz="1600" i="1" baseline="-25000" dirty="0" err="1" smtClean="0">
                <a:latin typeface="Arial" pitchFamily="34" charset="0"/>
                <a:cs typeface="Arial" pitchFamily="34" charset="0"/>
              </a:rPr>
              <a:t>xz</a:t>
            </a:r>
            <a:endParaRPr lang="en-US" sz="1600" i="1" baseline="-25000" dirty="0" smtClean="0">
              <a:latin typeface="Arial" pitchFamily="34" charset="0"/>
              <a:cs typeface="Arial" pitchFamily="34" charset="0"/>
            </a:endParaRPr>
          </a:p>
          <a:p>
            <a:r>
              <a:rPr lang="en-US" sz="1600" dirty="0" smtClean="0">
                <a:latin typeface="Arial" pitchFamily="34" charset="0"/>
                <a:cs typeface="Arial" pitchFamily="34" charset="0"/>
              </a:rPr>
              <a:t>(or </a:t>
            </a:r>
            <a:r>
              <a:rPr lang="en-US" sz="1600" i="1" dirty="0" err="1" smtClean="0">
                <a:latin typeface="Arial" pitchFamily="34" charset="0"/>
                <a:cs typeface="Arial" pitchFamily="34" charset="0"/>
              </a:rPr>
              <a:t>d</a:t>
            </a:r>
            <a:r>
              <a:rPr lang="en-US" sz="1600" i="1" baseline="-25000" dirty="0" err="1" smtClean="0">
                <a:latin typeface="Arial" pitchFamily="34" charset="0"/>
                <a:cs typeface="Arial" pitchFamily="34" charset="0"/>
              </a:rPr>
              <a:t>yz</a:t>
            </a:r>
            <a:r>
              <a:rPr lang="en-US" sz="1600" dirty="0" smtClean="0">
                <a:latin typeface="Arial" pitchFamily="34" charset="0"/>
                <a:cs typeface="Arial" pitchFamily="34" charset="0"/>
              </a:rPr>
              <a:t>) </a:t>
            </a:r>
            <a:endParaRPr lang="en-US" sz="1600" dirty="0">
              <a:latin typeface="Times New Roman" pitchFamily="18" charset="0"/>
              <a:cs typeface="Times New Roman" pitchFamily="18" charset="0"/>
            </a:endParaRPr>
          </a:p>
        </p:txBody>
      </p:sp>
      <p:sp>
        <p:nvSpPr>
          <p:cNvPr id="128" name="TextBox 127"/>
          <p:cNvSpPr txBox="1"/>
          <p:nvPr/>
        </p:nvSpPr>
        <p:spPr>
          <a:xfrm>
            <a:off x="8439961" y="1886803"/>
            <a:ext cx="631904" cy="338554"/>
          </a:xfrm>
          <a:prstGeom prst="rect">
            <a:avLst/>
          </a:prstGeom>
          <a:noFill/>
        </p:spPr>
        <p:txBody>
          <a:bodyPr wrap="none" rtlCol="0">
            <a:spAutoFit/>
          </a:bodyPr>
          <a:lstStyle/>
          <a:p>
            <a:r>
              <a:rPr lang="en-US" sz="1600" i="1" dirty="0" smtClean="0">
                <a:latin typeface="Arial" pitchFamily="34" charset="0"/>
                <a:cs typeface="Arial" pitchFamily="34" charset="0"/>
              </a:rPr>
              <a:t>d</a:t>
            </a:r>
            <a:r>
              <a:rPr lang="en-US" sz="1600" i="1" baseline="-25000" dirty="0" smtClean="0">
                <a:latin typeface="Arial" pitchFamily="34" charset="0"/>
                <a:cs typeface="Arial" pitchFamily="34" charset="0"/>
              </a:rPr>
              <a:t>x2-y2</a:t>
            </a:r>
            <a:endParaRPr lang="en-US" sz="1600" i="1" baseline="-25000" dirty="0">
              <a:latin typeface="Times New Roman" pitchFamily="18" charset="0"/>
              <a:cs typeface="Times New Roman" pitchFamily="18" charset="0"/>
            </a:endParaRPr>
          </a:p>
        </p:txBody>
      </p:sp>
      <p:sp>
        <p:nvSpPr>
          <p:cNvPr id="129" name="TextBox 128"/>
          <p:cNvSpPr txBox="1"/>
          <p:nvPr/>
        </p:nvSpPr>
        <p:spPr>
          <a:xfrm>
            <a:off x="8458200" y="4397990"/>
            <a:ext cx="794982" cy="830997"/>
          </a:xfrm>
          <a:prstGeom prst="rect">
            <a:avLst/>
          </a:prstGeom>
          <a:noFill/>
        </p:spPr>
        <p:txBody>
          <a:bodyPr wrap="square" rtlCol="0">
            <a:spAutoFit/>
          </a:bodyPr>
          <a:lstStyle/>
          <a:p>
            <a:r>
              <a:rPr lang="en-US" sz="1600" i="1" dirty="0" err="1" smtClean="0">
                <a:latin typeface="Arial" pitchFamily="34" charset="0"/>
                <a:cs typeface="Arial" pitchFamily="34" charset="0"/>
              </a:rPr>
              <a:t>D</a:t>
            </a:r>
            <a:r>
              <a:rPr lang="en-US" sz="1600" i="1" baseline="-25000" dirty="0" err="1" smtClean="0">
                <a:latin typeface="Arial" pitchFamily="34" charset="0"/>
                <a:cs typeface="Arial" pitchFamily="34" charset="0"/>
              </a:rPr>
              <a:t>xy</a:t>
            </a:r>
            <a:r>
              <a:rPr lang="en-US" sz="1600" i="1" dirty="0" smtClean="0">
                <a:latin typeface="Arial" pitchFamily="34" charset="0"/>
                <a:cs typeface="Arial" pitchFamily="34" charset="0"/>
              </a:rPr>
              <a:t> </a:t>
            </a:r>
            <a:r>
              <a:rPr lang="en-US" sz="1600" dirty="0" smtClean="0">
                <a:latin typeface="Arial" pitchFamily="34" charset="0"/>
                <a:cs typeface="Arial" pitchFamily="34" charset="0"/>
              </a:rPr>
              <a:t>(or </a:t>
            </a:r>
            <a:r>
              <a:rPr lang="en-US" sz="1600" i="1" dirty="0" err="1" smtClean="0">
                <a:latin typeface="Arial" pitchFamily="34" charset="0"/>
                <a:cs typeface="Arial" pitchFamily="34" charset="0"/>
              </a:rPr>
              <a:t>d</a:t>
            </a:r>
            <a:r>
              <a:rPr lang="en-US" sz="1600" i="1" baseline="-25000" dirty="0" err="1" smtClean="0">
                <a:latin typeface="Arial" pitchFamily="34" charset="0"/>
                <a:cs typeface="Arial" pitchFamily="34" charset="0"/>
              </a:rPr>
              <a:t>yz</a:t>
            </a:r>
            <a:r>
              <a:rPr lang="en-US" sz="1600" i="1" dirty="0" smtClean="0">
                <a:latin typeface="Arial" pitchFamily="34" charset="0"/>
                <a:cs typeface="Arial" pitchFamily="34" charset="0"/>
              </a:rPr>
              <a:t> or </a:t>
            </a:r>
            <a:r>
              <a:rPr lang="en-US" sz="1600" i="1" dirty="0" err="1" smtClean="0">
                <a:latin typeface="Arial" pitchFamily="34" charset="0"/>
                <a:cs typeface="Arial" pitchFamily="34" charset="0"/>
              </a:rPr>
              <a:t>d</a:t>
            </a:r>
            <a:r>
              <a:rPr lang="en-US" sz="1600" i="1" baseline="-25000" dirty="0" err="1" smtClean="0">
                <a:latin typeface="Arial" pitchFamily="34" charset="0"/>
                <a:cs typeface="Arial" pitchFamily="34" charset="0"/>
              </a:rPr>
              <a:t>xz</a:t>
            </a:r>
            <a:r>
              <a:rPr lang="en-US" sz="1600" dirty="0" smtClean="0">
                <a:latin typeface="Arial" pitchFamily="34" charset="0"/>
                <a:cs typeface="Arial" pitchFamily="34" charset="0"/>
              </a:rPr>
              <a:t>)</a:t>
            </a:r>
            <a:endParaRPr lang="en-US" sz="1600" baseline="-25000" dirty="0">
              <a:latin typeface="Times New Roman" pitchFamily="18" charset="0"/>
              <a:cs typeface="Times New Roman" pitchFamily="18" charset="0"/>
            </a:endParaRPr>
          </a:p>
        </p:txBody>
      </p:sp>
      <p:sp>
        <p:nvSpPr>
          <p:cNvPr id="130" name="TextBox 129"/>
          <p:cNvSpPr txBox="1"/>
          <p:nvPr/>
        </p:nvSpPr>
        <p:spPr>
          <a:xfrm>
            <a:off x="4258102" y="518614"/>
            <a:ext cx="768159" cy="338554"/>
          </a:xfrm>
          <a:prstGeom prst="rect">
            <a:avLst/>
          </a:prstGeom>
          <a:noFill/>
        </p:spPr>
        <p:txBody>
          <a:bodyPr wrap="none" rtlCol="0">
            <a:spAutoFit/>
          </a:bodyPr>
          <a:lstStyle/>
          <a:p>
            <a:r>
              <a:rPr lang="en-US" sz="1600" b="1" dirty="0" smtClean="0"/>
              <a:t>Olefin</a:t>
            </a:r>
            <a:endParaRPr lang="en-US" sz="1600" b="1" dirty="0"/>
          </a:p>
        </p:txBody>
      </p:sp>
      <p:sp>
        <p:nvSpPr>
          <p:cNvPr id="131" name="TextBox 130"/>
          <p:cNvSpPr txBox="1"/>
          <p:nvPr/>
        </p:nvSpPr>
        <p:spPr>
          <a:xfrm>
            <a:off x="5816221" y="370763"/>
            <a:ext cx="2573140" cy="338554"/>
          </a:xfrm>
          <a:prstGeom prst="rect">
            <a:avLst/>
          </a:prstGeom>
          <a:noFill/>
        </p:spPr>
        <p:txBody>
          <a:bodyPr wrap="none" rtlCol="0">
            <a:spAutoFit/>
          </a:bodyPr>
          <a:lstStyle/>
          <a:p>
            <a:r>
              <a:rPr lang="en-US" sz="1600" b="1" dirty="0" smtClean="0"/>
              <a:t>Olefin along x (or y) axis</a:t>
            </a:r>
            <a:endParaRPr lang="en-US" sz="1600" b="1" dirty="0"/>
          </a:p>
        </p:txBody>
      </p:sp>
      <p:sp>
        <p:nvSpPr>
          <p:cNvPr id="132" name="TextBox 131"/>
          <p:cNvSpPr txBox="1"/>
          <p:nvPr/>
        </p:nvSpPr>
        <p:spPr>
          <a:xfrm>
            <a:off x="1069075" y="345742"/>
            <a:ext cx="1989647" cy="338554"/>
          </a:xfrm>
          <a:prstGeom prst="rect">
            <a:avLst/>
          </a:prstGeom>
          <a:noFill/>
        </p:spPr>
        <p:txBody>
          <a:bodyPr wrap="none" rtlCol="0">
            <a:spAutoFit/>
          </a:bodyPr>
          <a:lstStyle/>
          <a:p>
            <a:r>
              <a:rPr lang="en-US" sz="1600" b="1" dirty="0" smtClean="0"/>
              <a:t>Olefin along z axis</a:t>
            </a:r>
            <a:endParaRPr lang="en-US" sz="1600" b="1" dirty="0"/>
          </a:p>
        </p:txBody>
      </p:sp>
      <p:sp>
        <p:nvSpPr>
          <p:cNvPr id="85" name="TextBox 84"/>
          <p:cNvSpPr txBox="1"/>
          <p:nvPr/>
        </p:nvSpPr>
        <p:spPr>
          <a:xfrm>
            <a:off x="573206" y="344605"/>
            <a:ext cx="287258" cy="338554"/>
          </a:xfrm>
          <a:prstGeom prst="rect">
            <a:avLst/>
          </a:prstGeom>
          <a:noFill/>
        </p:spPr>
        <p:txBody>
          <a:bodyPr wrap="none" rtlCol="0">
            <a:spAutoFit/>
          </a:bodyPr>
          <a:lstStyle/>
          <a:p>
            <a:r>
              <a:rPr lang="en-US" sz="1600" dirty="0" smtClean="0">
                <a:latin typeface="Arial" pitchFamily="34" charset="0"/>
                <a:cs typeface="Arial" pitchFamily="34" charset="0"/>
              </a:rPr>
              <a:t>x</a:t>
            </a:r>
            <a:endParaRPr lang="en-US" sz="1600" baseline="-25000" dirty="0">
              <a:latin typeface="Times New Roman" pitchFamily="18" charset="0"/>
              <a:cs typeface="Times New Roman" pitchFamily="18" charset="0"/>
            </a:endParaRPr>
          </a:p>
        </p:txBody>
      </p:sp>
      <p:sp>
        <p:nvSpPr>
          <p:cNvPr id="87" name="TextBox 86"/>
          <p:cNvSpPr txBox="1"/>
          <p:nvPr/>
        </p:nvSpPr>
        <p:spPr>
          <a:xfrm>
            <a:off x="0" y="742665"/>
            <a:ext cx="287258" cy="338554"/>
          </a:xfrm>
          <a:prstGeom prst="rect">
            <a:avLst/>
          </a:prstGeom>
          <a:noFill/>
        </p:spPr>
        <p:txBody>
          <a:bodyPr wrap="none" rtlCol="0">
            <a:spAutoFit/>
          </a:bodyPr>
          <a:lstStyle/>
          <a:p>
            <a:r>
              <a:rPr lang="en-US" sz="1600" dirty="0" smtClean="0">
                <a:latin typeface="Arial" pitchFamily="34" charset="0"/>
                <a:cs typeface="Arial" pitchFamily="34" charset="0"/>
              </a:rPr>
              <a:t>y</a:t>
            </a:r>
            <a:endParaRPr lang="en-US" sz="1600" baseline="-25000" dirty="0">
              <a:latin typeface="Times New Roman" pitchFamily="18" charset="0"/>
              <a:cs typeface="Times New Roman" pitchFamily="18" charset="0"/>
            </a:endParaRPr>
          </a:p>
        </p:txBody>
      </p:sp>
      <p:sp>
        <p:nvSpPr>
          <p:cNvPr id="89" name="TextBox 88"/>
          <p:cNvSpPr txBox="1"/>
          <p:nvPr/>
        </p:nvSpPr>
        <p:spPr>
          <a:xfrm>
            <a:off x="181970" y="0"/>
            <a:ext cx="287258" cy="338554"/>
          </a:xfrm>
          <a:prstGeom prst="rect">
            <a:avLst/>
          </a:prstGeom>
          <a:noFill/>
        </p:spPr>
        <p:txBody>
          <a:bodyPr wrap="none" rtlCol="0">
            <a:spAutoFit/>
          </a:bodyPr>
          <a:lstStyle/>
          <a:p>
            <a:r>
              <a:rPr lang="en-US" sz="1600" dirty="0" smtClean="0">
                <a:latin typeface="Arial" pitchFamily="34" charset="0"/>
                <a:cs typeface="Arial" pitchFamily="34" charset="0"/>
              </a:rPr>
              <a:t>z</a:t>
            </a:r>
            <a:endParaRPr lang="en-US" sz="1600" baseline="-25000" dirty="0">
              <a:latin typeface="Times New Roman" pitchFamily="18" charset="0"/>
              <a:cs typeface="Times New Roman" pitchFamily="18" charset="0"/>
            </a:endParaRPr>
          </a:p>
        </p:txBody>
      </p:sp>
      <p:graphicFrame>
        <p:nvGraphicFramePr>
          <p:cNvPr id="18700" name="Object 268"/>
          <p:cNvGraphicFramePr>
            <a:graphicFrameLocks noChangeAspect="1"/>
          </p:cNvGraphicFramePr>
          <p:nvPr/>
        </p:nvGraphicFramePr>
        <p:xfrm>
          <a:off x="1490184" y="5530959"/>
          <a:ext cx="1182687" cy="1122363"/>
        </p:xfrm>
        <a:graphic>
          <a:graphicData uri="http://schemas.openxmlformats.org/presentationml/2006/ole">
            <p:oleObj spid="_x0000_s18865" name="CS ChemDraw Drawing" r:id="rId35" imgW="1182246" imgH="1122734" progId="ChemDraw.Document.6.0">
              <p:embed/>
            </p:oleObj>
          </a:graphicData>
        </a:graphic>
      </p:graphicFrame>
      <p:graphicFrame>
        <p:nvGraphicFramePr>
          <p:cNvPr id="18701" name="Object 269"/>
          <p:cNvGraphicFramePr>
            <a:graphicFrameLocks noChangeAspect="1"/>
          </p:cNvGraphicFramePr>
          <p:nvPr/>
        </p:nvGraphicFramePr>
        <p:xfrm>
          <a:off x="2075277" y="710223"/>
          <a:ext cx="1182687" cy="1095375"/>
        </p:xfrm>
        <a:graphic>
          <a:graphicData uri="http://schemas.openxmlformats.org/presentationml/2006/ole">
            <p:oleObj spid="_x0000_s18866" name="CS ChemDraw Drawing" r:id="rId36" imgW="1182246" imgH="1095443" progId="ChemDraw.Document.6.0">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5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5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5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45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870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4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870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8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844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844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8449"/>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844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846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846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5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846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31"/>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846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10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1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8465"/>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846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8468"/>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6"/>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8459"/>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11"/>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2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4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115"/>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8466"/>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20"/>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8458"/>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40"/>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845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13"/>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22"/>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184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5" grpId="0" animBg="1"/>
      <p:bldP spid="54" grpId="0" animBg="1"/>
      <p:bldP spid="53" grpId="0" animBg="1"/>
      <p:bldP spid="52" grpId="0" animBg="1"/>
      <p:bldP spid="19" grpId="0"/>
      <p:bldP spid="21" grpId="0"/>
      <p:bldP spid="23" grpId="0"/>
      <p:bldP spid="25" grpId="0"/>
      <p:bldP spid="40" grpId="0"/>
      <p:bldP spid="41" grpId="0"/>
      <p:bldP spid="42" grpId="0"/>
      <p:bldP spid="43" grpId="0"/>
      <p:bldP spid="126" grpId="0"/>
      <p:bldP spid="127" grpId="0"/>
      <p:bldP spid="128" grpId="0"/>
      <p:bldP spid="129" grpId="0"/>
      <p:bldP spid="131" grpId="0"/>
      <p:bldP spid="132" grpId="0"/>
      <p:bldP spid="85" grpId="0"/>
      <p:bldP spid="87" grpId="0"/>
      <p:bldP spid="8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523875"/>
          </a:xfrm>
        </p:spPr>
        <p:txBody>
          <a:bodyPr/>
          <a:lstStyle/>
          <a:p>
            <a:r>
              <a:rPr lang="en-US" sz="2800" dirty="0" smtClean="0">
                <a:latin typeface="Arial" charset="0"/>
                <a:cs typeface="Arial" charset="0"/>
              </a:rPr>
              <a:t>Types of </a:t>
            </a:r>
            <a:r>
              <a:rPr lang="el-GR" sz="2800" dirty="0" smtClean="0">
                <a:latin typeface="Arial" charset="0"/>
                <a:cs typeface="Arial" charset="0"/>
              </a:rPr>
              <a:t>π</a:t>
            </a:r>
            <a:r>
              <a:rPr lang="en-US" sz="2800" dirty="0" smtClean="0">
                <a:latin typeface="Arial" charset="0"/>
                <a:cs typeface="Arial" charset="0"/>
              </a:rPr>
              <a:t>-bound ligands</a:t>
            </a:r>
            <a:endParaRPr lang="en-US" sz="2800" baseline="-25000" dirty="0" smtClean="0">
              <a:latin typeface="Arial" charset="0"/>
              <a:cs typeface="Arial" charset="0"/>
            </a:endParaRPr>
          </a:p>
        </p:txBody>
      </p:sp>
      <p:sp>
        <p:nvSpPr>
          <p:cNvPr id="15" name="Slide Number Placeholder 2"/>
          <p:cNvSpPr txBox="1">
            <a:spLocks/>
          </p:cNvSpPr>
          <p:nvPr/>
        </p:nvSpPr>
        <p:spPr>
          <a:xfrm>
            <a:off x="8594725" y="6516688"/>
            <a:ext cx="471488" cy="307975"/>
          </a:xfrm>
          <a:prstGeom prst="rect">
            <a:avLst/>
          </a:prstGeom>
        </p:spPr>
        <p:txBody>
          <a:bodyPr vert="horz" wrap="square" lIns="91440" tIns="45720" rIns="91440" bIns="45720" rtlCol="0" anchor="ctr">
            <a:spAutoFit/>
          </a:bodyPr>
          <a:lstStyle>
            <a:defPPr>
              <a:defRPr lang="en-US"/>
            </a:defPPr>
            <a:lvl1pPr algn="r" rtl="0" fontAlgn="auto">
              <a:spcBef>
                <a:spcPts val="0"/>
              </a:spcBef>
              <a:spcAft>
                <a:spcPts val="0"/>
              </a:spcAft>
              <a:defRPr sz="1400" kern="1200">
                <a:solidFill>
                  <a:prstClr val="black"/>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068B66-73B6-4B9B-A472-067192D34989}" type="slidenum">
              <a:rPr lang="en-US" smtClean="0">
                <a:latin typeface="Arial"/>
              </a:rPr>
              <a:pPr>
                <a:defRPr/>
              </a:pPr>
              <a:t>4</a:t>
            </a:fld>
            <a:endParaRPr lang="en-US" dirty="0">
              <a:latin typeface="Arial"/>
            </a:endParaRPr>
          </a:p>
        </p:txBody>
      </p:sp>
      <p:graphicFrame>
        <p:nvGraphicFramePr>
          <p:cNvPr id="2050" name="Object 2"/>
          <p:cNvGraphicFramePr>
            <a:graphicFrameLocks noChangeAspect="1"/>
          </p:cNvGraphicFramePr>
          <p:nvPr/>
        </p:nvGraphicFramePr>
        <p:xfrm>
          <a:off x="685800" y="762000"/>
          <a:ext cx="695325" cy="946150"/>
        </p:xfrm>
        <a:graphic>
          <a:graphicData uri="http://schemas.openxmlformats.org/presentationml/2006/ole">
            <p:oleObj spid="_x0000_s2201" name="CS ChemDraw Drawing" r:id="rId4" imgW="866657" imgH="1179209" progId="ChemDraw.Document.6.0">
              <p:embed/>
            </p:oleObj>
          </a:graphicData>
        </a:graphic>
      </p:graphicFrame>
      <p:graphicFrame>
        <p:nvGraphicFramePr>
          <p:cNvPr id="2051" name="Object 3"/>
          <p:cNvGraphicFramePr>
            <a:graphicFrameLocks noChangeAspect="1"/>
          </p:cNvGraphicFramePr>
          <p:nvPr>
            <p:extLst>
              <p:ext uri="{D42A27DB-BD31-4B8C-83A1-F6EECF244321}">
                <p14:modId xmlns:p14="http://schemas.microsoft.com/office/powerpoint/2010/main" xmlns="" val="2335782768"/>
              </p:ext>
            </p:extLst>
          </p:nvPr>
        </p:nvGraphicFramePr>
        <p:xfrm>
          <a:off x="672152" y="2052153"/>
          <a:ext cx="585788" cy="955675"/>
        </p:xfrm>
        <a:graphic>
          <a:graphicData uri="http://schemas.openxmlformats.org/presentationml/2006/ole">
            <p:oleObj spid="_x0000_s2202" name="CS ChemDraw Drawing" r:id="rId5" imgW="726665" imgH="1185423" progId="ChemDraw.Document.6.0">
              <p:embed/>
            </p:oleObj>
          </a:graphicData>
        </a:graphic>
      </p:graphicFrame>
      <p:graphicFrame>
        <p:nvGraphicFramePr>
          <p:cNvPr id="2057" name="Object 9"/>
          <p:cNvGraphicFramePr>
            <a:graphicFrameLocks noChangeAspect="1"/>
          </p:cNvGraphicFramePr>
          <p:nvPr/>
        </p:nvGraphicFramePr>
        <p:xfrm>
          <a:off x="4191000" y="914400"/>
          <a:ext cx="695325" cy="635000"/>
        </p:xfrm>
        <a:graphic>
          <a:graphicData uri="http://schemas.openxmlformats.org/presentationml/2006/ole">
            <p:oleObj spid="_x0000_s2203" name="CS ChemDraw Drawing" r:id="rId6" imgW="862072" imgH="787670" progId="ChemDraw.Document.6.0">
              <p:embed/>
            </p:oleObj>
          </a:graphicData>
        </a:graphic>
      </p:graphicFrame>
      <p:graphicFrame>
        <p:nvGraphicFramePr>
          <p:cNvPr id="2058" name="Object 10"/>
          <p:cNvGraphicFramePr>
            <a:graphicFrameLocks noChangeAspect="1"/>
          </p:cNvGraphicFramePr>
          <p:nvPr/>
        </p:nvGraphicFramePr>
        <p:xfrm>
          <a:off x="381000" y="3352800"/>
          <a:ext cx="1152525" cy="1276350"/>
        </p:xfrm>
        <a:graphic>
          <a:graphicData uri="http://schemas.openxmlformats.org/presentationml/2006/ole">
            <p:oleObj spid="_x0000_s2204" name="CS ChemDraw Drawing" r:id="rId7" imgW="1430402" imgH="1584528" progId="ChemDraw.Document.6.0">
              <p:embed/>
            </p:oleObj>
          </a:graphicData>
        </a:graphic>
      </p:graphicFrame>
      <p:graphicFrame>
        <p:nvGraphicFramePr>
          <p:cNvPr id="2062" name="Object 14"/>
          <p:cNvGraphicFramePr>
            <a:graphicFrameLocks noChangeAspect="1"/>
          </p:cNvGraphicFramePr>
          <p:nvPr/>
        </p:nvGraphicFramePr>
        <p:xfrm>
          <a:off x="2362200" y="914400"/>
          <a:ext cx="1037590" cy="839470"/>
        </p:xfrm>
        <a:graphic>
          <a:graphicData uri="http://schemas.openxmlformats.org/presentationml/2006/ole">
            <p:oleObj spid="_x0000_s2205" name="CS ChemDraw Drawing" r:id="rId8" imgW="1296344" imgH="1049777" progId="ChemDraw.Document.6.0">
              <p:embed/>
            </p:oleObj>
          </a:graphicData>
        </a:graphic>
      </p:graphicFrame>
      <p:graphicFrame>
        <p:nvGraphicFramePr>
          <p:cNvPr id="2063" name="Object 15"/>
          <p:cNvGraphicFramePr>
            <a:graphicFrameLocks noChangeAspect="1"/>
          </p:cNvGraphicFramePr>
          <p:nvPr/>
        </p:nvGraphicFramePr>
        <p:xfrm>
          <a:off x="5867400" y="838200"/>
          <a:ext cx="904875" cy="923925"/>
        </p:xfrm>
        <a:graphic>
          <a:graphicData uri="http://schemas.openxmlformats.org/presentationml/2006/ole">
            <p:oleObj spid="_x0000_s2206" name="CS ChemDraw Drawing" r:id="rId9" imgW="904690" imgH="923317" progId="ChemDraw.Document.6.0">
              <p:embed/>
            </p:oleObj>
          </a:graphicData>
        </a:graphic>
      </p:graphicFrame>
      <p:graphicFrame>
        <p:nvGraphicFramePr>
          <p:cNvPr id="2064" name="Object 16"/>
          <p:cNvGraphicFramePr>
            <a:graphicFrameLocks noChangeAspect="1"/>
          </p:cNvGraphicFramePr>
          <p:nvPr>
            <p:extLst>
              <p:ext uri="{D42A27DB-BD31-4B8C-83A1-F6EECF244321}">
                <p14:modId xmlns:p14="http://schemas.microsoft.com/office/powerpoint/2010/main" xmlns="" val="1685774158"/>
              </p:ext>
            </p:extLst>
          </p:nvPr>
        </p:nvGraphicFramePr>
        <p:xfrm>
          <a:off x="6003522" y="2816759"/>
          <a:ext cx="795338" cy="985838"/>
        </p:xfrm>
        <a:graphic>
          <a:graphicData uri="http://schemas.openxmlformats.org/presentationml/2006/ole">
            <p:oleObj spid="_x0000_s2207" name="CS ChemDraw Drawing" r:id="rId10" imgW="993432" imgH="1232440" progId="ChemDraw.Document.6.0">
              <p:embed/>
            </p:oleObj>
          </a:graphicData>
        </a:graphic>
      </p:graphicFrame>
      <p:graphicFrame>
        <p:nvGraphicFramePr>
          <p:cNvPr id="2065" name="Object 17"/>
          <p:cNvGraphicFramePr>
            <a:graphicFrameLocks noChangeAspect="1"/>
          </p:cNvGraphicFramePr>
          <p:nvPr>
            <p:extLst>
              <p:ext uri="{D42A27DB-BD31-4B8C-83A1-F6EECF244321}">
                <p14:modId xmlns:p14="http://schemas.microsoft.com/office/powerpoint/2010/main" xmlns="" val="964256173"/>
              </p:ext>
            </p:extLst>
          </p:nvPr>
        </p:nvGraphicFramePr>
        <p:xfrm>
          <a:off x="4542431" y="2803112"/>
          <a:ext cx="695325" cy="946150"/>
        </p:xfrm>
        <a:graphic>
          <a:graphicData uri="http://schemas.openxmlformats.org/presentationml/2006/ole">
            <p:oleObj spid="_x0000_s2208" name="CS ChemDraw Drawing" r:id="rId11" imgW="866657" imgH="1179209" progId="ChemDraw.Document.6.0">
              <p:embed/>
            </p:oleObj>
          </a:graphicData>
        </a:graphic>
      </p:graphicFrame>
      <p:graphicFrame>
        <p:nvGraphicFramePr>
          <p:cNvPr id="2066" name="Object 18"/>
          <p:cNvGraphicFramePr>
            <a:graphicFrameLocks noChangeAspect="1"/>
          </p:cNvGraphicFramePr>
          <p:nvPr>
            <p:extLst>
              <p:ext uri="{D42A27DB-BD31-4B8C-83A1-F6EECF244321}">
                <p14:modId xmlns:p14="http://schemas.microsoft.com/office/powerpoint/2010/main" xmlns="" val="85376718"/>
              </p:ext>
            </p:extLst>
          </p:nvPr>
        </p:nvGraphicFramePr>
        <p:xfrm>
          <a:off x="6145158" y="5735283"/>
          <a:ext cx="685800" cy="635000"/>
        </p:xfrm>
        <a:graphic>
          <a:graphicData uri="http://schemas.openxmlformats.org/presentationml/2006/ole">
            <p:oleObj spid="_x0000_s2209" name="CS ChemDraw Drawing" r:id="rId12" imgW="850203" imgH="787670" progId="ChemDraw.Document.6.0">
              <p:embed/>
            </p:oleObj>
          </a:graphicData>
        </a:graphic>
      </p:graphicFrame>
      <p:graphicFrame>
        <p:nvGraphicFramePr>
          <p:cNvPr id="2067" name="Object 19"/>
          <p:cNvGraphicFramePr>
            <a:graphicFrameLocks noChangeAspect="1"/>
          </p:cNvGraphicFramePr>
          <p:nvPr>
            <p:extLst>
              <p:ext uri="{D42A27DB-BD31-4B8C-83A1-F6EECF244321}">
                <p14:modId xmlns:p14="http://schemas.microsoft.com/office/powerpoint/2010/main" xmlns="" val="1719238458"/>
              </p:ext>
            </p:extLst>
          </p:nvPr>
        </p:nvGraphicFramePr>
        <p:xfrm>
          <a:off x="4539982" y="5717914"/>
          <a:ext cx="695325" cy="635000"/>
        </p:xfrm>
        <a:graphic>
          <a:graphicData uri="http://schemas.openxmlformats.org/presentationml/2006/ole">
            <p:oleObj spid="_x0000_s2210" name="CS ChemDraw Drawing" r:id="rId13" imgW="862072" imgH="787670" progId="ChemDraw.Document.6.0">
              <p:embed/>
            </p:oleObj>
          </a:graphicData>
        </a:graphic>
      </p:graphicFrame>
      <p:sp>
        <p:nvSpPr>
          <p:cNvPr id="22" name="TextBox 21"/>
          <p:cNvSpPr txBox="1"/>
          <p:nvPr/>
        </p:nvSpPr>
        <p:spPr>
          <a:xfrm>
            <a:off x="5037162" y="2235002"/>
            <a:ext cx="1107996" cy="338554"/>
          </a:xfrm>
          <a:prstGeom prst="rect">
            <a:avLst/>
          </a:prstGeom>
          <a:noFill/>
        </p:spPr>
        <p:txBody>
          <a:bodyPr wrap="none" rtlCol="0">
            <a:spAutoFit/>
          </a:bodyPr>
          <a:lstStyle/>
          <a:p>
            <a:r>
              <a:rPr lang="en-US" sz="1600" b="1" dirty="0" smtClean="0"/>
              <a:t>Extremes</a:t>
            </a:r>
            <a:endParaRPr lang="en-US" sz="1600" b="1" dirty="0"/>
          </a:p>
        </p:txBody>
      </p:sp>
      <p:graphicFrame>
        <p:nvGraphicFramePr>
          <p:cNvPr id="2068" name="Object 20"/>
          <p:cNvGraphicFramePr>
            <a:graphicFrameLocks noChangeAspect="1"/>
          </p:cNvGraphicFramePr>
          <p:nvPr>
            <p:extLst>
              <p:ext uri="{D42A27DB-BD31-4B8C-83A1-F6EECF244321}">
                <p14:modId xmlns:p14="http://schemas.microsoft.com/office/powerpoint/2010/main" xmlns="" val="1054914151"/>
              </p:ext>
            </p:extLst>
          </p:nvPr>
        </p:nvGraphicFramePr>
        <p:xfrm>
          <a:off x="4495066" y="4026077"/>
          <a:ext cx="727075" cy="1185863"/>
        </p:xfrm>
        <a:graphic>
          <a:graphicData uri="http://schemas.openxmlformats.org/presentationml/2006/ole">
            <p:oleObj spid="_x0000_s2211" name="CS ChemDraw Drawing" r:id="rId14" imgW="726665" imgH="1185153" progId="ChemDraw.Document.6.0">
              <p:embed/>
            </p:oleObj>
          </a:graphicData>
        </a:graphic>
      </p:graphicFrame>
      <p:graphicFrame>
        <p:nvGraphicFramePr>
          <p:cNvPr id="2069" name="Object 21"/>
          <p:cNvGraphicFramePr>
            <a:graphicFrameLocks noChangeAspect="1"/>
          </p:cNvGraphicFramePr>
          <p:nvPr>
            <p:extLst>
              <p:ext uri="{D42A27DB-BD31-4B8C-83A1-F6EECF244321}">
                <p14:modId xmlns:p14="http://schemas.microsoft.com/office/powerpoint/2010/main" xmlns="" val="1481995386"/>
              </p:ext>
            </p:extLst>
          </p:nvPr>
        </p:nvGraphicFramePr>
        <p:xfrm>
          <a:off x="5962762" y="4203511"/>
          <a:ext cx="771525" cy="966787"/>
        </p:xfrm>
        <a:graphic>
          <a:graphicData uri="http://schemas.openxmlformats.org/presentationml/2006/ole">
            <p:oleObj spid="_x0000_s2212" name="CS ChemDraw Drawing" r:id="rId15" imgW="772250" imgH="967362" progId="ChemDraw.Document.6.0">
              <p:embed/>
            </p:oleObj>
          </a:graphicData>
        </a:graphic>
      </p:graphicFrame>
      <p:sp>
        <p:nvSpPr>
          <p:cNvPr id="18" name="TextBox 17"/>
          <p:cNvSpPr txBox="1"/>
          <p:nvPr/>
        </p:nvSpPr>
        <p:spPr>
          <a:xfrm>
            <a:off x="2565779" y="2879678"/>
            <a:ext cx="2115403" cy="830997"/>
          </a:xfrm>
          <a:prstGeom prst="rect">
            <a:avLst/>
          </a:prstGeom>
          <a:noFill/>
        </p:spPr>
        <p:txBody>
          <a:bodyPr wrap="square" rtlCol="0">
            <a:spAutoFit/>
          </a:bodyPr>
          <a:lstStyle/>
          <a:p>
            <a:r>
              <a:rPr lang="en-US" sz="1600" dirty="0" smtClean="0"/>
              <a:t>Less backbonding into </a:t>
            </a:r>
            <a:r>
              <a:rPr lang="el-GR" sz="1600" dirty="0" smtClean="0"/>
              <a:t>π</a:t>
            </a:r>
            <a:r>
              <a:rPr lang="en-US" sz="1600" dirty="0" smtClean="0"/>
              <a:t>*… electron poor metal center</a:t>
            </a:r>
            <a:endParaRPr lang="en-US" sz="1600" dirty="0"/>
          </a:p>
        </p:txBody>
      </p:sp>
      <p:sp>
        <p:nvSpPr>
          <p:cNvPr id="19" name="TextBox 18"/>
          <p:cNvSpPr txBox="1"/>
          <p:nvPr/>
        </p:nvSpPr>
        <p:spPr>
          <a:xfrm>
            <a:off x="6950810" y="2950192"/>
            <a:ext cx="2115403" cy="830997"/>
          </a:xfrm>
          <a:prstGeom prst="rect">
            <a:avLst/>
          </a:prstGeom>
          <a:noFill/>
        </p:spPr>
        <p:txBody>
          <a:bodyPr wrap="square" rtlCol="0">
            <a:spAutoFit/>
          </a:bodyPr>
          <a:lstStyle/>
          <a:p>
            <a:r>
              <a:rPr lang="en-US" sz="1600" dirty="0" smtClean="0"/>
              <a:t>More backbonding into </a:t>
            </a:r>
            <a:r>
              <a:rPr lang="el-GR" sz="1600" dirty="0" smtClean="0"/>
              <a:t>π</a:t>
            </a:r>
            <a:r>
              <a:rPr lang="en-US" sz="1600" dirty="0" smtClean="0"/>
              <a:t>*… electron rich metal center</a:t>
            </a:r>
            <a:endParaRPr lang="en-US" sz="16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546396654"/>
              </p:ext>
            </p:extLst>
          </p:nvPr>
        </p:nvGraphicFramePr>
        <p:xfrm>
          <a:off x="7334273" y="858625"/>
          <a:ext cx="1044575" cy="882650"/>
        </p:xfrm>
        <a:graphic>
          <a:graphicData uri="http://schemas.openxmlformats.org/presentationml/2006/ole">
            <p:oleObj spid="_x0000_s2213" name="CS ChemDraw Drawing" r:id="rId16" imgW="1045211" imgH="882143" progId="ChemDraw.Document.6.0">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6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6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6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6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06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0" y="0"/>
            <a:ext cx="9144000" cy="523875"/>
          </a:xfrm>
          <a:prstGeom prst="rect">
            <a:avLst/>
          </a:prstGeom>
          <a:noFill/>
          <a:ln w="9525">
            <a:noFill/>
            <a:miter lim="800000"/>
            <a:headEnd/>
            <a:tailEnd/>
          </a:ln>
        </p:spPr>
        <p:txBody>
          <a:bodyPr wrap="square" anchor="ctr">
            <a:spAutoFit/>
          </a:bodyPr>
          <a:lstStyle/>
          <a:p>
            <a:pPr algn="ctr">
              <a:defRPr/>
            </a:pPr>
            <a:r>
              <a:rPr lang="en-US" sz="2800" dirty="0" smtClean="0">
                <a:ea typeface="+mj-ea"/>
              </a:rPr>
              <a:t>Properties</a:t>
            </a:r>
            <a:endParaRPr lang="en-US" sz="2800" baseline="-25000" dirty="0">
              <a:ea typeface="+mj-ea"/>
            </a:endParaRPr>
          </a:p>
        </p:txBody>
      </p:sp>
      <p:sp>
        <p:nvSpPr>
          <p:cNvPr id="10" name="Slide Number Placeholder 2"/>
          <p:cNvSpPr txBox="1">
            <a:spLocks/>
          </p:cNvSpPr>
          <p:nvPr/>
        </p:nvSpPr>
        <p:spPr>
          <a:xfrm>
            <a:off x="8594725" y="6516688"/>
            <a:ext cx="471488" cy="307975"/>
          </a:xfrm>
          <a:prstGeom prst="rect">
            <a:avLst/>
          </a:prstGeom>
        </p:spPr>
        <p:txBody>
          <a:bodyPr vert="horz" wrap="square" lIns="91440" tIns="45720" rIns="91440" bIns="45720" rtlCol="0" anchor="ctr">
            <a:spAutoFit/>
          </a:bodyPr>
          <a:lstStyle>
            <a:defPPr>
              <a:defRPr lang="en-US"/>
            </a:defPPr>
            <a:lvl1pPr algn="r" rtl="0" fontAlgn="auto">
              <a:spcBef>
                <a:spcPts val="0"/>
              </a:spcBef>
              <a:spcAft>
                <a:spcPts val="0"/>
              </a:spcAft>
              <a:defRPr sz="1400" kern="1200">
                <a:solidFill>
                  <a:prstClr val="black"/>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068B66-73B6-4B9B-A472-067192D34989}" type="slidenum">
              <a:rPr lang="en-US" smtClean="0">
                <a:latin typeface="Arial"/>
              </a:rPr>
              <a:pPr>
                <a:defRPr/>
              </a:pPr>
              <a:t>5</a:t>
            </a:fld>
            <a:endParaRPr lang="en-US" dirty="0">
              <a:latin typeface="Arial"/>
            </a:endParaRPr>
          </a:p>
        </p:txBody>
      </p:sp>
      <p:sp>
        <p:nvSpPr>
          <p:cNvPr id="4" name="TextBox 3"/>
          <p:cNvSpPr txBox="1"/>
          <p:nvPr/>
        </p:nvSpPr>
        <p:spPr>
          <a:xfrm>
            <a:off x="4899547" y="750627"/>
            <a:ext cx="3643952" cy="338554"/>
          </a:xfrm>
          <a:prstGeom prst="rect">
            <a:avLst/>
          </a:prstGeom>
          <a:noFill/>
        </p:spPr>
        <p:txBody>
          <a:bodyPr wrap="square" rtlCol="0">
            <a:spAutoFit/>
          </a:bodyPr>
          <a:lstStyle/>
          <a:p>
            <a:pPr algn="ctr"/>
            <a:r>
              <a:rPr lang="en-US" sz="1600" b="1" dirty="0" smtClean="0"/>
              <a:t>Rotation around metal-olefin bond</a:t>
            </a:r>
            <a:endParaRPr lang="en-US" sz="1600" b="1" dirty="0"/>
          </a:p>
        </p:txBody>
      </p:sp>
      <p:sp>
        <p:nvSpPr>
          <p:cNvPr id="5" name="TextBox 4"/>
          <p:cNvSpPr txBox="1"/>
          <p:nvPr/>
        </p:nvSpPr>
        <p:spPr>
          <a:xfrm>
            <a:off x="3996518" y="1953905"/>
            <a:ext cx="5147482" cy="338554"/>
          </a:xfrm>
          <a:prstGeom prst="rect">
            <a:avLst/>
          </a:prstGeom>
          <a:noFill/>
        </p:spPr>
        <p:txBody>
          <a:bodyPr wrap="square" rtlCol="0">
            <a:spAutoFit/>
          </a:bodyPr>
          <a:lstStyle/>
          <a:p>
            <a:r>
              <a:rPr lang="en-US" sz="1600" dirty="0" smtClean="0"/>
              <a:t>Orientation determined by steric and electronic factors</a:t>
            </a:r>
            <a:endParaRPr lang="en-US" sz="1600" dirty="0"/>
          </a:p>
        </p:txBody>
      </p:sp>
      <p:sp>
        <p:nvSpPr>
          <p:cNvPr id="6" name="TextBox 5"/>
          <p:cNvSpPr txBox="1"/>
          <p:nvPr/>
        </p:nvSpPr>
        <p:spPr>
          <a:xfrm>
            <a:off x="1214649" y="2578473"/>
            <a:ext cx="4039739" cy="338554"/>
          </a:xfrm>
          <a:prstGeom prst="rect">
            <a:avLst/>
          </a:prstGeom>
          <a:noFill/>
        </p:spPr>
        <p:txBody>
          <a:bodyPr wrap="square" rtlCol="0">
            <a:spAutoFit/>
          </a:bodyPr>
          <a:lstStyle/>
          <a:p>
            <a:r>
              <a:rPr lang="en-US" sz="1600" b="1" dirty="0" smtClean="0"/>
              <a:t>Bond lengths and angles</a:t>
            </a:r>
            <a:endParaRPr lang="en-US" sz="1600" b="1" dirty="0"/>
          </a:p>
        </p:txBody>
      </p:sp>
      <p:sp>
        <p:nvSpPr>
          <p:cNvPr id="8" name="TextBox 7"/>
          <p:cNvSpPr txBox="1"/>
          <p:nvPr/>
        </p:nvSpPr>
        <p:spPr>
          <a:xfrm>
            <a:off x="0" y="636898"/>
            <a:ext cx="4410503" cy="584775"/>
          </a:xfrm>
          <a:prstGeom prst="rect">
            <a:avLst/>
          </a:prstGeom>
          <a:noFill/>
        </p:spPr>
        <p:txBody>
          <a:bodyPr wrap="square" rtlCol="0">
            <a:spAutoFit/>
          </a:bodyPr>
          <a:lstStyle/>
          <a:p>
            <a:r>
              <a:rPr lang="en-US" sz="1600" b="1" dirty="0" smtClean="0"/>
              <a:t>Electron rich metal centers tend to form more stable olefin complexes</a:t>
            </a:r>
            <a:endParaRPr lang="en-US" sz="1600" b="1" dirty="0"/>
          </a:p>
        </p:txBody>
      </p:sp>
      <p:sp>
        <p:nvSpPr>
          <p:cNvPr id="11" name="TextBox 10"/>
          <p:cNvSpPr txBox="1"/>
          <p:nvPr/>
        </p:nvSpPr>
        <p:spPr>
          <a:xfrm>
            <a:off x="6127846" y="2618465"/>
            <a:ext cx="1856095" cy="338554"/>
          </a:xfrm>
          <a:prstGeom prst="rect">
            <a:avLst/>
          </a:prstGeom>
          <a:noFill/>
        </p:spPr>
        <p:txBody>
          <a:bodyPr wrap="square" rtlCol="0">
            <a:spAutoFit/>
          </a:bodyPr>
          <a:lstStyle/>
          <a:p>
            <a:pPr algn="ctr"/>
            <a:r>
              <a:rPr lang="en-US" sz="1600" b="1" dirty="0" smtClean="0"/>
              <a:t>NMR</a:t>
            </a:r>
            <a:endParaRPr lang="en-US" sz="1600" b="1" dirty="0"/>
          </a:p>
        </p:txBody>
      </p:sp>
      <p:graphicFrame>
        <p:nvGraphicFramePr>
          <p:cNvPr id="22532" name="Object 4"/>
          <p:cNvGraphicFramePr>
            <a:graphicFrameLocks noChangeAspect="1"/>
          </p:cNvGraphicFramePr>
          <p:nvPr/>
        </p:nvGraphicFramePr>
        <p:xfrm>
          <a:off x="4816381" y="1053816"/>
          <a:ext cx="3714750" cy="900113"/>
        </p:xfrm>
        <a:graphic>
          <a:graphicData uri="http://schemas.openxmlformats.org/presentationml/2006/ole">
            <p:oleObj spid="_x0000_s22615" name="CS ChemDraw Drawing" r:id="rId5" imgW="3715053" imgH="900349" progId="ChemDraw.Document.6.0">
              <p:embed/>
            </p:oleObj>
          </a:graphicData>
        </a:graphic>
      </p:graphicFrame>
      <p:graphicFrame>
        <p:nvGraphicFramePr>
          <p:cNvPr id="22533" name="Object 5"/>
          <p:cNvGraphicFramePr>
            <a:graphicFrameLocks noChangeAspect="1"/>
          </p:cNvGraphicFramePr>
          <p:nvPr>
            <p:extLst>
              <p:ext uri="{D42A27DB-BD31-4B8C-83A1-F6EECF244321}">
                <p14:modId xmlns:p14="http://schemas.microsoft.com/office/powerpoint/2010/main" xmlns="" val="3539609743"/>
              </p:ext>
            </p:extLst>
          </p:nvPr>
        </p:nvGraphicFramePr>
        <p:xfrm>
          <a:off x="1585676" y="3461336"/>
          <a:ext cx="320675" cy="942975"/>
        </p:xfrm>
        <a:graphic>
          <a:graphicData uri="http://schemas.openxmlformats.org/presentationml/2006/ole">
            <p:oleObj spid="_x0000_s22616" name="CS ChemDraw Drawing" r:id="rId6" imgW="401904" imgH="1179209" progId="ChemDraw.Document.6.0">
              <p:embed/>
            </p:oleObj>
          </a:graphicData>
        </a:graphic>
      </p:graphicFrame>
      <p:graphicFrame>
        <p:nvGraphicFramePr>
          <p:cNvPr id="22535" name="Object 7"/>
          <p:cNvGraphicFramePr>
            <a:graphicFrameLocks noChangeAspect="1"/>
          </p:cNvGraphicFramePr>
          <p:nvPr>
            <p:extLst>
              <p:ext uri="{D42A27DB-BD31-4B8C-83A1-F6EECF244321}">
                <p14:modId xmlns:p14="http://schemas.microsoft.com/office/powerpoint/2010/main" xmlns="" val="3262275843"/>
              </p:ext>
            </p:extLst>
          </p:nvPr>
        </p:nvGraphicFramePr>
        <p:xfrm>
          <a:off x="947808" y="4795238"/>
          <a:ext cx="165100" cy="949325"/>
        </p:xfrm>
        <a:graphic>
          <a:graphicData uri="http://schemas.openxmlformats.org/presentationml/2006/ole">
            <p:oleObj spid="_x0000_s22617" name="CS ChemDraw Drawing" r:id="rId7" imgW="206886" imgH="1186774" progId="ChemDraw.Document.6.0">
              <p:embed/>
            </p:oleObj>
          </a:graphicData>
        </a:graphic>
      </p:graphicFrame>
      <p:sp>
        <p:nvSpPr>
          <p:cNvPr id="18" name="TextBox 17"/>
          <p:cNvSpPr txBox="1"/>
          <p:nvPr/>
        </p:nvSpPr>
        <p:spPr>
          <a:xfrm>
            <a:off x="1" y="2919667"/>
            <a:ext cx="5254388" cy="584775"/>
          </a:xfrm>
          <a:prstGeom prst="rect">
            <a:avLst/>
          </a:prstGeom>
          <a:noFill/>
        </p:spPr>
        <p:txBody>
          <a:bodyPr wrap="square" rtlCol="0">
            <a:spAutoFit/>
          </a:bodyPr>
          <a:lstStyle/>
          <a:p>
            <a:pPr>
              <a:buFont typeface="Arial" pitchFamily="34" charset="0"/>
              <a:buChar char="•"/>
            </a:pPr>
            <a:r>
              <a:rPr lang="en-US" sz="1600" dirty="0" smtClean="0"/>
              <a:t>As backbonding increases so do geometry differences</a:t>
            </a:r>
          </a:p>
          <a:p>
            <a:pPr>
              <a:buFont typeface="Arial" pitchFamily="34" charset="0"/>
              <a:buChar char="•"/>
            </a:pPr>
            <a:r>
              <a:rPr lang="en-US" sz="1600" dirty="0" smtClean="0"/>
              <a:t>C-C bonds get longer</a:t>
            </a:r>
            <a:endParaRPr lang="en-US" sz="1600" dirty="0"/>
          </a:p>
        </p:txBody>
      </p:sp>
      <p:sp>
        <p:nvSpPr>
          <p:cNvPr id="19" name="TextBox 18"/>
          <p:cNvSpPr txBox="1"/>
          <p:nvPr/>
        </p:nvSpPr>
        <p:spPr>
          <a:xfrm>
            <a:off x="0" y="4423194"/>
            <a:ext cx="5254388" cy="338554"/>
          </a:xfrm>
          <a:prstGeom prst="rect">
            <a:avLst/>
          </a:prstGeom>
          <a:noFill/>
        </p:spPr>
        <p:txBody>
          <a:bodyPr wrap="square" rtlCol="0">
            <a:spAutoFit/>
          </a:bodyPr>
          <a:lstStyle/>
          <a:p>
            <a:pPr>
              <a:buFont typeface="Arial" pitchFamily="34" charset="0"/>
              <a:buChar char="•"/>
            </a:pPr>
            <a:r>
              <a:rPr lang="en-US" sz="1600" dirty="0" smtClean="0"/>
              <a:t> sp</a:t>
            </a:r>
            <a:r>
              <a:rPr lang="en-US" sz="1600" baseline="30000" dirty="0" smtClean="0"/>
              <a:t>2</a:t>
            </a:r>
            <a:r>
              <a:rPr lang="en-US" sz="1600" dirty="0" smtClean="0"/>
              <a:t> becomes more sp</a:t>
            </a:r>
            <a:r>
              <a:rPr lang="en-US" sz="1600" baseline="30000" dirty="0" smtClean="0"/>
              <a:t>3</a:t>
            </a:r>
            <a:r>
              <a:rPr lang="en-US" sz="1600" dirty="0" smtClean="0"/>
              <a:t>-like</a:t>
            </a:r>
            <a:endParaRPr lang="en-US" sz="1600" dirty="0"/>
          </a:p>
        </p:txBody>
      </p:sp>
      <p:sp>
        <p:nvSpPr>
          <p:cNvPr id="20" name="TextBox 19"/>
          <p:cNvSpPr txBox="1"/>
          <p:nvPr/>
        </p:nvSpPr>
        <p:spPr>
          <a:xfrm>
            <a:off x="0" y="5913441"/>
            <a:ext cx="5254388" cy="584775"/>
          </a:xfrm>
          <a:prstGeom prst="rect">
            <a:avLst/>
          </a:prstGeom>
          <a:noFill/>
        </p:spPr>
        <p:txBody>
          <a:bodyPr wrap="square" rtlCol="0">
            <a:spAutoFit/>
          </a:bodyPr>
          <a:lstStyle/>
          <a:p>
            <a:pPr>
              <a:buFont typeface="Arial" pitchFamily="34" charset="0"/>
              <a:buChar char="•"/>
            </a:pPr>
            <a:r>
              <a:rPr lang="en-US" sz="1600" dirty="0" smtClean="0"/>
              <a:t> sp becomes more sp</a:t>
            </a:r>
            <a:r>
              <a:rPr lang="en-US" sz="1600" baseline="30000" dirty="0" smtClean="0"/>
              <a:t>2</a:t>
            </a:r>
            <a:r>
              <a:rPr lang="en-US" sz="1600" dirty="0" smtClean="0"/>
              <a:t>-like</a:t>
            </a:r>
          </a:p>
          <a:p>
            <a:pPr lvl="1">
              <a:buFont typeface="Arial" pitchFamily="34" charset="0"/>
              <a:buChar char="•"/>
            </a:pPr>
            <a:r>
              <a:rPr lang="en-US" sz="1600" dirty="0" smtClean="0"/>
              <a:t> can help relieve ring strain</a:t>
            </a:r>
            <a:endParaRPr lang="en-US" sz="1600" dirty="0"/>
          </a:p>
        </p:txBody>
      </p:sp>
      <p:graphicFrame>
        <p:nvGraphicFramePr>
          <p:cNvPr id="22538" name="Object 10"/>
          <p:cNvGraphicFramePr>
            <a:graphicFrameLocks noChangeAspect="1"/>
          </p:cNvGraphicFramePr>
          <p:nvPr>
            <p:extLst>
              <p:ext uri="{D42A27DB-BD31-4B8C-83A1-F6EECF244321}">
                <p14:modId xmlns:p14="http://schemas.microsoft.com/office/powerpoint/2010/main" xmlns="" val="501688738"/>
              </p:ext>
            </p:extLst>
          </p:nvPr>
        </p:nvGraphicFramePr>
        <p:xfrm>
          <a:off x="3303636" y="5008462"/>
          <a:ext cx="1306512" cy="1046162"/>
        </p:xfrm>
        <a:graphic>
          <a:graphicData uri="http://schemas.openxmlformats.org/presentationml/2006/ole">
            <p:oleObj spid="_x0000_s22618" name="CS ChemDraw Drawing" r:id="rId8" imgW="1633242" imgH="1307289" progId="ChemDraw.Document.6.0">
              <p:embed/>
            </p:oleObj>
          </a:graphicData>
        </a:graphic>
      </p:graphicFrame>
      <p:sp>
        <p:nvSpPr>
          <p:cNvPr id="22" name="TextBox 21"/>
          <p:cNvSpPr txBox="1"/>
          <p:nvPr/>
        </p:nvSpPr>
        <p:spPr>
          <a:xfrm>
            <a:off x="3507476" y="6056319"/>
            <a:ext cx="1733264" cy="523220"/>
          </a:xfrm>
          <a:prstGeom prst="rect">
            <a:avLst/>
          </a:prstGeom>
          <a:noFill/>
        </p:spPr>
        <p:txBody>
          <a:bodyPr wrap="square" rtlCol="0">
            <a:spAutoFit/>
          </a:bodyPr>
          <a:lstStyle/>
          <a:p>
            <a:r>
              <a:rPr lang="de-DE" sz="1400" dirty="0" smtClean="0"/>
              <a:t>Buchwald.</a:t>
            </a:r>
            <a:r>
              <a:rPr lang="de-DE" sz="1400" i="1" dirty="0" smtClean="0"/>
              <a:t> JACS </a:t>
            </a:r>
            <a:r>
              <a:rPr lang="de-DE" sz="1400" b="1" dirty="0" smtClean="0"/>
              <a:t>1986</a:t>
            </a:r>
            <a:r>
              <a:rPr lang="de-DE" sz="1400" dirty="0" smtClean="0"/>
              <a:t>, </a:t>
            </a:r>
            <a:r>
              <a:rPr lang="de-DE" sz="1400" i="1" dirty="0" smtClean="0"/>
              <a:t>165</a:t>
            </a:r>
            <a:r>
              <a:rPr lang="de-DE" sz="1400" dirty="0" smtClean="0"/>
              <a:t>, 7441.</a:t>
            </a:r>
            <a:endParaRPr lang="en-US" sz="1400" dirty="0"/>
          </a:p>
        </p:txBody>
      </p:sp>
      <p:sp>
        <p:nvSpPr>
          <p:cNvPr id="23" name="TextBox 22"/>
          <p:cNvSpPr txBox="1"/>
          <p:nvPr/>
        </p:nvSpPr>
        <p:spPr>
          <a:xfrm>
            <a:off x="0" y="1205553"/>
            <a:ext cx="5147482" cy="1077218"/>
          </a:xfrm>
          <a:prstGeom prst="rect">
            <a:avLst/>
          </a:prstGeom>
          <a:noFill/>
        </p:spPr>
        <p:txBody>
          <a:bodyPr wrap="square" rtlCol="0">
            <a:spAutoFit/>
          </a:bodyPr>
          <a:lstStyle/>
          <a:p>
            <a:pPr>
              <a:buFont typeface="Arial" pitchFamily="34" charset="0"/>
              <a:buChar char="•"/>
            </a:pPr>
            <a:r>
              <a:rPr lang="en-US" sz="1600" dirty="0" smtClean="0"/>
              <a:t> late metals</a:t>
            </a:r>
          </a:p>
          <a:p>
            <a:pPr>
              <a:buFont typeface="Arial" pitchFamily="34" charset="0"/>
              <a:buChar char="•"/>
            </a:pPr>
            <a:r>
              <a:rPr lang="en-US" sz="1600" dirty="0" smtClean="0"/>
              <a:t> Low oxidation states</a:t>
            </a:r>
          </a:p>
          <a:p>
            <a:pPr>
              <a:buFont typeface="Arial" pitchFamily="34" charset="0"/>
              <a:buChar char="•"/>
            </a:pPr>
            <a:r>
              <a:rPr lang="en-US" sz="1600" dirty="0" smtClean="0"/>
              <a:t> high d-electron counts</a:t>
            </a:r>
          </a:p>
          <a:p>
            <a:pPr>
              <a:buFont typeface="Arial" pitchFamily="34" charset="0"/>
              <a:buChar char="•"/>
            </a:pPr>
            <a:r>
              <a:rPr lang="en-US" sz="1600" dirty="0" smtClean="0"/>
              <a:t> low overall charge</a:t>
            </a:r>
            <a:endParaRPr lang="en-US" sz="1600" dirty="0"/>
          </a:p>
        </p:txBody>
      </p:sp>
      <p:graphicFrame>
        <p:nvGraphicFramePr>
          <p:cNvPr id="22539" name="Object 11"/>
          <p:cNvGraphicFramePr>
            <a:graphicFrameLocks noChangeAspect="1"/>
          </p:cNvGraphicFramePr>
          <p:nvPr>
            <p:extLst>
              <p:ext uri="{D42A27DB-BD31-4B8C-83A1-F6EECF244321}">
                <p14:modId xmlns:p14="http://schemas.microsoft.com/office/powerpoint/2010/main" xmlns="" val="881236156"/>
              </p:ext>
            </p:extLst>
          </p:nvPr>
        </p:nvGraphicFramePr>
        <p:xfrm>
          <a:off x="6382603" y="4902188"/>
          <a:ext cx="795338" cy="985838"/>
        </p:xfrm>
        <a:graphic>
          <a:graphicData uri="http://schemas.openxmlformats.org/presentationml/2006/ole">
            <p:oleObj spid="_x0000_s22619" name="CS ChemDraw Drawing" r:id="rId9" imgW="993432" imgH="1232440" progId="ChemDraw.Document.6.0">
              <p:embed/>
            </p:oleObj>
          </a:graphicData>
        </a:graphic>
      </p:graphicFrame>
      <p:graphicFrame>
        <p:nvGraphicFramePr>
          <p:cNvPr id="22540" name="Object 12"/>
          <p:cNvGraphicFramePr>
            <a:graphicFrameLocks noChangeAspect="1"/>
          </p:cNvGraphicFramePr>
          <p:nvPr>
            <p:extLst>
              <p:ext uri="{D42A27DB-BD31-4B8C-83A1-F6EECF244321}">
                <p14:modId xmlns:p14="http://schemas.microsoft.com/office/powerpoint/2010/main" xmlns="" val="2328179339"/>
              </p:ext>
            </p:extLst>
          </p:nvPr>
        </p:nvGraphicFramePr>
        <p:xfrm>
          <a:off x="6262049" y="3005149"/>
          <a:ext cx="695325" cy="946150"/>
        </p:xfrm>
        <a:graphic>
          <a:graphicData uri="http://schemas.openxmlformats.org/presentationml/2006/ole">
            <p:oleObj spid="_x0000_s22620" name="CS ChemDraw Drawing" r:id="rId10" imgW="866657" imgH="1179209" progId="ChemDraw.Document.6.0">
              <p:embed/>
            </p:oleObj>
          </a:graphicData>
        </a:graphic>
      </p:graphicFrame>
      <p:sp>
        <p:nvSpPr>
          <p:cNvPr id="26" name="TextBox 25"/>
          <p:cNvSpPr txBox="1"/>
          <p:nvPr/>
        </p:nvSpPr>
        <p:spPr>
          <a:xfrm>
            <a:off x="5404515" y="4040103"/>
            <a:ext cx="3548418" cy="830997"/>
          </a:xfrm>
          <a:prstGeom prst="rect">
            <a:avLst/>
          </a:prstGeom>
          <a:noFill/>
        </p:spPr>
        <p:txBody>
          <a:bodyPr wrap="square" rtlCol="0">
            <a:spAutoFit/>
          </a:bodyPr>
          <a:lstStyle/>
          <a:p>
            <a:pPr>
              <a:buFont typeface="Arial" pitchFamily="34" charset="0"/>
              <a:buChar char="•"/>
            </a:pPr>
            <a:r>
              <a:rPr lang="en-US" sz="1600" dirty="0" smtClean="0"/>
              <a:t> When backbonding is minimal (electron poor metal center) </a:t>
            </a:r>
            <a:r>
              <a:rPr lang="en-US" sz="1600" baseline="30000" dirty="0" smtClean="0"/>
              <a:t>1</a:t>
            </a:r>
            <a:r>
              <a:rPr lang="en-US" sz="1600" dirty="0" smtClean="0"/>
              <a:t>H and </a:t>
            </a:r>
            <a:r>
              <a:rPr lang="en-US" sz="1600" baseline="30000" dirty="0" smtClean="0"/>
              <a:t>13</a:t>
            </a:r>
            <a:r>
              <a:rPr lang="en-US" sz="1600" dirty="0" smtClean="0"/>
              <a:t>C shifts resemble free olefin</a:t>
            </a:r>
            <a:endParaRPr lang="en-US" sz="1600" dirty="0"/>
          </a:p>
        </p:txBody>
      </p:sp>
      <p:sp>
        <p:nvSpPr>
          <p:cNvPr id="27" name="TextBox 26"/>
          <p:cNvSpPr txBox="1"/>
          <p:nvPr/>
        </p:nvSpPr>
        <p:spPr>
          <a:xfrm>
            <a:off x="5363570" y="5945115"/>
            <a:ext cx="3794078" cy="830997"/>
          </a:xfrm>
          <a:prstGeom prst="rect">
            <a:avLst/>
          </a:prstGeom>
          <a:noFill/>
        </p:spPr>
        <p:txBody>
          <a:bodyPr wrap="square" rtlCol="0">
            <a:spAutoFit/>
          </a:bodyPr>
          <a:lstStyle/>
          <a:p>
            <a:pPr>
              <a:buFont typeface="Arial" pitchFamily="34" charset="0"/>
              <a:buChar char="•"/>
            </a:pPr>
            <a:r>
              <a:rPr lang="en-US" sz="1600" dirty="0" smtClean="0"/>
              <a:t> When backbonding is significant (electron rich metal center) </a:t>
            </a:r>
            <a:r>
              <a:rPr lang="en-US" sz="1600" baseline="30000" dirty="0" smtClean="0"/>
              <a:t>1</a:t>
            </a:r>
            <a:r>
              <a:rPr lang="en-US" sz="1600" dirty="0" smtClean="0"/>
              <a:t>H and </a:t>
            </a:r>
            <a:r>
              <a:rPr lang="en-US" sz="1600" baseline="30000" dirty="0" smtClean="0"/>
              <a:t>13</a:t>
            </a:r>
            <a:r>
              <a:rPr lang="en-US" sz="1600" dirty="0" smtClean="0"/>
              <a:t>C resonances shift upfield- smaller </a:t>
            </a:r>
            <a:r>
              <a:rPr lang="el-GR" sz="1600" dirty="0" smtClean="0"/>
              <a:t>δ</a:t>
            </a:r>
            <a:endParaRPr lang="en-US" sz="1600" dirty="0"/>
          </a:p>
        </p:txBody>
      </p:sp>
      <p:graphicFrame>
        <p:nvGraphicFramePr>
          <p:cNvPr id="22541" name="Object 13"/>
          <p:cNvGraphicFramePr>
            <a:graphicFrameLocks noChangeAspect="1"/>
          </p:cNvGraphicFramePr>
          <p:nvPr>
            <p:extLst>
              <p:ext uri="{D42A27DB-BD31-4B8C-83A1-F6EECF244321}">
                <p14:modId xmlns:p14="http://schemas.microsoft.com/office/powerpoint/2010/main" xmlns="" val="285408867"/>
              </p:ext>
            </p:extLst>
          </p:nvPr>
        </p:nvGraphicFramePr>
        <p:xfrm>
          <a:off x="2862026" y="3296236"/>
          <a:ext cx="685800" cy="1016000"/>
        </p:xfrm>
        <a:graphic>
          <a:graphicData uri="http://schemas.openxmlformats.org/presentationml/2006/ole">
            <p:oleObj spid="_x0000_s22621" name="CS ChemDraw Drawing" r:id="rId11" imgW="853170" imgH="1264326" progId="ChemDraw.Document.6.0">
              <p:embed/>
            </p:oleObj>
          </a:graphicData>
        </a:graphic>
      </p:graphicFrame>
      <p:graphicFrame>
        <p:nvGraphicFramePr>
          <p:cNvPr id="22542" name="Object 14"/>
          <p:cNvGraphicFramePr>
            <a:graphicFrameLocks noChangeAspect="1"/>
          </p:cNvGraphicFramePr>
          <p:nvPr>
            <p:extLst>
              <p:ext uri="{D42A27DB-BD31-4B8C-83A1-F6EECF244321}">
                <p14:modId xmlns:p14="http://schemas.microsoft.com/office/powerpoint/2010/main" xmlns="" val="2870940237"/>
              </p:ext>
            </p:extLst>
          </p:nvPr>
        </p:nvGraphicFramePr>
        <p:xfrm>
          <a:off x="1622898" y="4828457"/>
          <a:ext cx="722313" cy="962025"/>
        </p:xfrm>
        <a:graphic>
          <a:graphicData uri="http://schemas.openxmlformats.org/presentationml/2006/ole">
            <p:oleObj spid="_x0000_s22622" name="CS ChemDraw Drawing" r:id="rId12" imgW="901722" imgH="1201906" progId="ChemDraw.Document.6.0">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5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4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54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5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53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54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5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1" grpId="0"/>
      <p:bldP spid="18" grpId="0"/>
      <p:bldP spid="19" grpId="0"/>
      <p:bldP spid="20" grpId="0"/>
      <p:bldP spid="22" grpId="0"/>
      <p:bldP spid="26"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itle 1"/>
          <p:cNvSpPr>
            <a:spLocks noGrp="1"/>
          </p:cNvSpPr>
          <p:nvPr>
            <p:ph type="title"/>
          </p:nvPr>
        </p:nvSpPr>
        <p:spPr>
          <a:xfrm>
            <a:off x="0" y="0"/>
            <a:ext cx="9144000" cy="523220"/>
          </a:xfrm>
        </p:spPr>
        <p:txBody>
          <a:bodyPr wrap="square">
            <a:spAutoFit/>
          </a:bodyPr>
          <a:lstStyle/>
          <a:p>
            <a:pPr eaLnBrk="1" hangingPunct="1"/>
            <a:r>
              <a:rPr lang="en-US" sz="2800" dirty="0" smtClean="0">
                <a:latin typeface="Arial" charset="0"/>
                <a:cs typeface="Arial" charset="0"/>
              </a:rPr>
              <a:t>Synthesis &amp; Reactivity</a:t>
            </a:r>
            <a:endParaRPr lang="en-US" sz="2800" b="1" dirty="0" smtClean="0">
              <a:latin typeface="Arial" charset="0"/>
              <a:cs typeface="Arial" charset="0"/>
            </a:endParaRPr>
          </a:p>
        </p:txBody>
      </p:sp>
      <p:sp>
        <p:nvSpPr>
          <p:cNvPr id="81" name="Slide Number Placeholder 2"/>
          <p:cNvSpPr txBox="1">
            <a:spLocks/>
          </p:cNvSpPr>
          <p:nvPr/>
        </p:nvSpPr>
        <p:spPr>
          <a:xfrm>
            <a:off x="8594725" y="6516688"/>
            <a:ext cx="471488" cy="307975"/>
          </a:xfrm>
          <a:prstGeom prst="rect">
            <a:avLst/>
          </a:prstGeom>
        </p:spPr>
        <p:txBody>
          <a:bodyPr vert="horz" wrap="square" lIns="91440" tIns="45720" rIns="91440" bIns="45720" rtlCol="0" anchor="ctr">
            <a:spAutoFit/>
          </a:bodyPr>
          <a:lstStyle>
            <a:defPPr>
              <a:defRPr lang="en-US"/>
            </a:defPPr>
            <a:lvl1pPr algn="r" rtl="0" fontAlgn="auto">
              <a:spcBef>
                <a:spcPts val="0"/>
              </a:spcBef>
              <a:spcAft>
                <a:spcPts val="0"/>
              </a:spcAft>
              <a:defRPr sz="1400" kern="1200">
                <a:solidFill>
                  <a:prstClr val="black"/>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E1068B66-73B6-4B9B-A472-067192D34989}" type="slidenum">
              <a:rPr lang="en-US" smtClean="0">
                <a:latin typeface="Arial"/>
              </a:rPr>
              <a:pPr>
                <a:defRPr/>
              </a:pPr>
              <a:t>6</a:t>
            </a:fld>
            <a:endParaRPr lang="en-US" dirty="0">
              <a:latin typeface="Arial"/>
            </a:endParaRPr>
          </a:p>
        </p:txBody>
      </p:sp>
      <p:sp>
        <p:nvSpPr>
          <p:cNvPr id="4" name="TextBox 3"/>
          <p:cNvSpPr txBox="1"/>
          <p:nvPr/>
        </p:nvSpPr>
        <p:spPr>
          <a:xfrm>
            <a:off x="423079" y="725971"/>
            <a:ext cx="4039739" cy="338554"/>
          </a:xfrm>
          <a:prstGeom prst="rect">
            <a:avLst/>
          </a:prstGeom>
          <a:noFill/>
        </p:spPr>
        <p:txBody>
          <a:bodyPr wrap="square" rtlCol="0">
            <a:spAutoFit/>
          </a:bodyPr>
          <a:lstStyle/>
          <a:p>
            <a:r>
              <a:rPr lang="en-US" sz="1600" b="1" dirty="0" smtClean="0"/>
              <a:t>Ligand substitution*</a:t>
            </a:r>
            <a:endParaRPr lang="en-US" sz="1600" b="1" dirty="0"/>
          </a:p>
        </p:txBody>
      </p:sp>
      <p:sp>
        <p:nvSpPr>
          <p:cNvPr id="5" name="TextBox 4"/>
          <p:cNvSpPr txBox="1"/>
          <p:nvPr/>
        </p:nvSpPr>
        <p:spPr>
          <a:xfrm>
            <a:off x="200163" y="4547547"/>
            <a:ext cx="2862669" cy="338554"/>
          </a:xfrm>
          <a:prstGeom prst="rect">
            <a:avLst/>
          </a:prstGeom>
          <a:noFill/>
        </p:spPr>
        <p:txBody>
          <a:bodyPr wrap="square" rtlCol="0">
            <a:spAutoFit/>
          </a:bodyPr>
          <a:lstStyle/>
          <a:p>
            <a:r>
              <a:rPr lang="en-US" sz="1600" b="1" dirty="0" smtClean="0"/>
              <a:t>Reduction</a:t>
            </a:r>
            <a:endParaRPr lang="en-US" sz="1600" b="1" dirty="0"/>
          </a:p>
        </p:txBody>
      </p:sp>
      <p:sp>
        <p:nvSpPr>
          <p:cNvPr id="6" name="TextBox 5"/>
          <p:cNvSpPr txBox="1"/>
          <p:nvPr/>
        </p:nvSpPr>
        <p:spPr>
          <a:xfrm>
            <a:off x="200164" y="2466913"/>
            <a:ext cx="4039739" cy="338554"/>
          </a:xfrm>
          <a:prstGeom prst="rect">
            <a:avLst/>
          </a:prstGeom>
          <a:noFill/>
        </p:spPr>
        <p:txBody>
          <a:bodyPr wrap="square" rtlCol="0">
            <a:spAutoFit/>
          </a:bodyPr>
          <a:lstStyle/>
          <a:p>
            <a:r>
              <a:rPr lang="el-GR" sz="1600" b="1" dirty="0" smtClean="0">
                <a:latin typeface="Arial" panose="020B0604020202020204" pitchFamily="34" charset="0"/>
                <a:cs typeface="Arial" panose="020B0604020202020204" pitchFamily="34" charset="0"/>
              </a:rPr>
              <a:t>β</a:t>
            </a:r>
            <a:r>
              <a:rPr lang="en-US" sz="1600" b="1" dirty="0" smtClean="0"/>
              <a:t>-hydride elimination*</a:t>
            </a:r>
            <a:endParaRPr lang="en-US" sz="1600" b="1" dirty="0"/>
          </a:p>
        </p:txBody>
      </p:sp>
      <p:sp>
        <p:nvSpPr>
          <p:cNvPr id="7" name="TextBox 6"/>
          <p:cNvSpPr txBox="1"/>
          <p:nvPr/>
        </p:nvSpPr>
        <p:spPr>
          <a:xfrm>
            <a:off x="5104261" y="725971"/>
            <a:ext cx="4039739" cy="338554"/>
          </a:xfrm>
          <a:prstGeom prst="rect">
            <a:avLst/>
          </a:prstGeom>
          <a:noFill/>
        </p:spPr>
        <p:txBody>
          <a:bodyPr wrap="square" rtlCol="0">
            <a:spAutoFit/>
          </a:bodyPr>
          <a:lstStyle/>
          <a:p>
            <a:r>
              <a:rPr lang="en-US" sz="1600" b="1" dirty="0" smtClean="0"/>
              <a:t>Displacement by ligand substitution*</a:t>
            </a:r>
            <a:endParaRPr lang="en-US" sz="1600" b="1" dirty="0"/>
          </a:p>
        </p:txBody>
      </p:sp>
      <p:sp>
        <p:nvSpPr>
          <p:cNvPr id="8" name="TextBox 7"/>
          <p:cNvSpPr txBox="1"/>
          <p:nvPr/>
        </p:nvSpPr>
        <p:spPr>
          <a:xfrm>
            <a:off x="5087249" y="4539021"/>
            <a:ext cx="3978964" cy="584775"/>
          </a:xfrm>
          <a:prstGeom prst="rect">
            <a:avLst/>
          </a:prstGeom>
          <a:noFill/>
        </p:spPr>
        <p:txBody>
          <a:bodyPr wrap="square" rtlCol="0">
            <a:spAutoFit/>
          </a:bodyPr>
          <a:lstStyle/>
          <a:p>
            <a:r>
              <a:rPr lang="en-US" sz="1600" b="1" dirty="0" smtClean="0"/>
              <a:t>Nucleophilic attack* </a:t>
            </a:r>
          </a:p>
          <a:p>
            <a:r>
              <a:rPr lang="en-US" sz="1600" b="1" dirty="0" smtClean="0"/>
              <a:t>(when metal center is a poor </a:t>
            </a:r>
            <a:r>
              <a:rPr lang="el-GR" sz="1600" b="1" dirty="0" smtClean="0"/>
              <a:t>π</a:t>
            </a:r>
            <a:r>
              <a:rPr lang="en-US" sz="1600" b="1" dirty="0" smtClean="0"/>
              <a:t> donor)</a:t>
            </a:r>
            <a:endParaRPr lang="en-US" sz="1600" b="1"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1451107264"/>
              </p:ext>
            </p:extLst>
          </p:nvPr>
        </p:nvGraphicFramePr>
        <p:xfrm>
          <a:off x="527406" y="1223701"/>
          <a:ext cx="3369726" cy="338605"/>
        </p:xfrm>
        <a:graphic>
          <a:graphicData uri="http://schemas.openxmlformats.org/presentationml/2006/ole">
            <p:oleObj spid="_x0000_s23630" name="CS ChemDraw Drawing" r:id="rId5" imgW="4212157" imgH="423256" progId="ChemDraw.Document.6.0">
              <p:embed/>
            </p:oleObj>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xmlns="" val="3863711279"/>
              </p:ext>
            </p:extLst>
          </p:nvPr>
        </p:nvGraphicFramePr>
        <p:xfrm>
          <a:off x="5290781" y="1205871"/>
          <a:ext cx="3396288" cy="338605"/>
        </p:xfrm>
        <a:graphic>
          <a:graphicData uri="http://schemas.openxmlformats.org/presentationml/2006/ole">
            <p:oleObj spid="_x0000_s23631" name="CS ChemDraw Drawing" r:id="rId6" imgW="4245360" imgH="423256" progId="ChemDraw.Document.6.0">
              <p:embed/>
            </p:oleObj>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xmlns="" val="539909803"/>
              </p:ext>
            </p:extLst>
          </p:nvPr>
        </p:nvGraphicFramePr>
        <p:xfrm>
          <a:off x="5236490" y="5446415"/>
          <a:ext cx="3680482" cy="578954"/>
        </p:xfrm>
        <a:graphic>
          <a:graphicData uri="http://schemas.openxmlformats.org/presentationml/2006/ole">
            <p:oleObj spid="_x0000_s23632" name="CS ChemDraw Drawing" r:id="rId7" imgW="4600602" imgH="723692" progId="ChemDraw.Document.6.0">
              <p:embed/>
            </p:oleObj>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xmlns="" val="4149053996"/>
              </p:ext>
            </p:extLst>
          </p:nvPr>
        </p:nvGraphicFramePr>
        <p:xfrm>
          <a:off x="4391924" y="5123796"/>
          <a:ext cx="695325" cy="946150"/>
        </p:xfrm>
        <a:graphic>
          <a:graphicData uri="http://schemas.openxmlformats.org/presentationml/2006/ole">
            <p:oleObj spid="_x0000_s23633" name="CS ChemDraw Drawing" r:id="rId8" imgW="866657" imgH="1179209" progId="ChemDraw.Document.6.0">
              <p:embed/>
            </p:oleObj>
          </a:graphicData>
        </a:graphic>
      </p:graphicFrame>
      <p:sp>
        <p:nvSpPr>
          <p:cNvPr id="13" name="TextBox 12"/>
          <p:cNvSpPr txBox="1"/>
          <p:nvPr/>
        </p:nvSpPr>
        <p:spPr>
          <a:xfrm>
            <a:off x="6209039" y="2302188"/>
            <a:ext cx="1201005" cy="338554"/>
          </a:xfrm>
          <a:prstGeom prst="rect">
            <a:avLst/>
          </a:prstGeom>
          <a:noFill/>
        </p:spPr>
        <p:txBody>
          <a:bodyPr wrap="square" rtlCol="0">
            <a:spAutoFit/>
          </a:bodyPr>
          <a:lstStyle/>
          <a:p>
            <a:r>
              <a:rPr lang="en-US" sz="1600" b="1" dirty="0" smtClean="0"/>
              <a:t>Insertion*</a:t>
            </a:r>
            <a:endParaRPr lang="en-US" sz="1600" b="1" dirty="0"/>
          </a:p>
        </p:txBody>
      </p:sp>
      <p:graphicFrame>
        <p:nvGraphicFramePr>
          <p:cNvPr id="11" name="Object 10"/>
          <p:cNvGraphicFramePr>
            <a:graphicFrameLocks noChangeAspect="1"/>
          </p:cNvGraphicFramePr>
          <p:nvPr>
            <p:extLst>
              <p:ext uri="{D42A27DB-BD31-4B8C-83A1-F6EECF244321}">
                <p14:modId xmlns:p14="http://schemas.microsoft.com/office/powerpoint/2010/main" xmlns="" val="2985434858"/>
              </p:ext>
            </p:extLst>
          </p:nvPr>
        </p:nvGraphicFramePr>
        <p:xfrm>
          <a:off x="5087250" y="2958650"/>
          <a:ext cx="3278187" cy="647700"/>
        </p:xfrm>
        <a:graphic>
          <a:graphicData uri="http://schemas.openxmlformats.org/presentationml/2006/ole">
            <p:oleObj spid="_x0000_s23634" name="CS ChemDraw Drawing" r:id="rId9" imgW="4097702" imgH="807371" progId="ChemDraw.Document.6.0">
              <p:embed/>
            </p:oleObj>
          </a:graphicData>
        </a:graphic>
      </p:graphicFrame>
      <p:sp>
        <p:nvSpPr>
          <p:cNvPr id="12" name="Rectangle 11"/>
          <p:cNvSpPr/>
          <p:nvPr/>
        </p:nvSpPr>
        <p:spPr>
          <a:xfrm>
            <a:off x="5103573" y="3698560"/>
            <a:ext cx="1768433" cy="338554"/>
          </a:xfrm>
          <a:prstGeom prst="rect">
            <a:avLst/>
          </a:prstGeom>
        </p:spPr>
        <p:txBody>
          <a:bodyPr wrap="none">
            <a:spAutoFit/>
          </a:bodyPr>
          <a:lstStyle/>
          <a:p>
            <a:r>
              <a:rPr lang="en-US" sz="1600" b="1" dirty="0"/>
              <a:t>R = H, alkyl, aryl</a:t>
            </a:r>
          </a:p>
        </p:txBody>
      </p:sp>
      <p:sp>
        <p:nvSpPr>
          <p:cNvPr id="19" name="Rectangle 18"/>
          <p:cNvSpPr/>
          <p:nvPr/>
        </p:nvSpPr>
        <p:spPr>
          <a:xfrm>
            <a:off x="604120" y="2895856"/>
            <a:ext cx="311304" cy="338554"/>
          </a:xfrm>
          <a:prstGeom prst="rect">
            <a:avLst/>
          </a:prstGeom>
        </p:spPr>
        <p:txBody>
          <a:bodyPr wrap="none">
            <a:spAutoFit/>
          </a:bodyPr>
          <a:lstStyle/>
          <a:p>
            <a:r>
              <a:rPr lang="el-GR" sz="1600" b="1" dirty="0">
                <a:latin typeface="Arial" panose="020B0604020202020204" pitchFamily="34" charset="0"/>
                <a:cs typeface="Arial" panose="020B0604020202020204" pitchFamily="34" charset="0"/>
              </a:rPr>
              <a:t>α</a:t>
            </a:r>
            <a:endParaRPr lang="en-US" sz="1600" b="1" dirty="0">
              <a:latin typeface="Arial" panose="020B0604020202020204" pitchFamily="34" charset="0"/>
              <a:cs typeface="Arial" panose="020B0604020202020204" pitchFamily="34" charset="0"/>
            </a:endParaRPr>
          </a:p>
        </p:txBody>
      </p:sp>
      <p:sp>
        <p:nvSpPr>
          <p:cNvPr id="20" name="Rectangle 19"/>
          <p:cNvSpPr/>
          <p:nvPr/>
        </p:nvSpPr>
        <p:spPr>
          <a:xfrm>
            <a:off x="699653" y="3371030"/>
            <a:ext cx="651426" cy="338554"/>
          </a:xfrm>
          <a:prstGeom prst="rect">
            <a:avLst/>
          </a:prstGeom>
        </p:spPr>
        <p:txBody>
          <a:bodyPr wrap="square">
            <a:spAutoFit/>
          </a:bodyPr>
          <a:lstStyle/>
          <a:p>
            <a:r>
              <a:rPr lang="el-GR" sz="1600" b="1" dirty="0" smtClean="0">
                <a:latin typeface="Arial" panose="020B0604020202020204" pitchFamily="34" charset="0"/>
                <a:cs typeface="Arial" panose="020B0604020202020204" pitchFamily="34" charset="0"/>
              </a:rPr>
              <a:t>β</a:t>
            </a:r>
            <a:endParaRPr lang="en-US" sz="1600" b="1" dirty="0">
              <a:latin typeface="Arial" panose="020B0604020202020204" pitchFamily="34" charset="0"/>
              <a:cs typeface="Arial" panose="020B0604020202020204" pitchFamily="34" charset="0"/>
            </a:endParaRPr>
          </a:p>
        </p:txBody>
      </p:sp>
      <p:graphicFrame>
        <p:nvGraphicFramePr>
          <p:cNvPr id="18" name="Object 17"/>
          <p:cNvGraphicFramePr>
            <a:graphicFrameLocks noChangeAspect="1"/>
          </p:cNvGraphicFramePr>
          <p:nvPr>
            <p:extLst>
              <p:ext uri="{D42A27DB-BD31-4B8C-83A1-F6EECF244321}">
                <p14:modId xmlns:p14="http://schemas.microsoft.com/office/powerpoint/2010/main" xmlns="" val="3421378982"/>
              </p:ext>
            </p:extLst>
          </p:nvPr>
        </p:nvGraphicFramePr>
        <p:xfrm>
          <a:off x="189346" y="5123796"/>
          <a:ext cx="3661046" cy="817790"/>
        </p:xfrm>
        <a:graphic>
          <a:graphicData uri="http://schemas.openxmlformats.org/presentationml/2006/ole">
            <p:oleObj spid="_x0000_s23635" name="CS ChemDraw Drawing" r:id="rId10" imgW="4576308" imgH="1022238" progId="ChemDraw.Document.6.0">
              <p:embed/>
            </p:oleObj>
          </a:graphicData>
        </a:graphic>
      </p:graphicFrame>
      <p:sp>
        <p:nvSpPr>
          <p:cNvPr id="23" name="TextBox 22"/>
          <p:cNvSpPr txBox="1"/>
          <p:nvPr/>
        </p:nvSpPr>
        <p:spPr>
          <a:xfrm>
            <a:off x="0" y="6486109"/>
            <a:ext cx="4039739" cy="338554"/>
          </a:xfrm>
          <a:prstGeom prst="rect">
            <a:avLst/>
          </a:prstGeom>
          <a:noFill/>
        </p:spPr>
        <p:txBody>
          <a:bodyPr wrap="square" rtlCol="0">
            <a:spAutoFit/>
          </a:bodyPr>
          <a:lstStyle/>
          <a:p>
            <a:r>
              <a:rPr lang="en-US" sz="1600" b="1" dirty="0" smtClean="0"/>
              <a:t>* Often present in catalytic cycles</a:t>
            </a:r>
            <a:endParaRPr lang="en-US" sz="1600" b="1" dirty="0"/>
          </a:p>
        </p:txBody>
      </p:sp>
      <p:graphicFrame>
        <p:nvGraphicFramePr>
          <p:cNvPr id="23601" name="Object 49"/>
          <p:cNvGraphicFramePr>
            <a:graphicFrameLocks noChangeAspect="1"/>
          </p:cNvGraphicFramePr>
          <p:nvPr/>
        </p:nvGraphicFramePr>
        <p:xfrm>
          <a:off x="191072" y="3033073"/>
          <a:ext cx="2797175" cy="658813"/>
        </p:xfrm>
        <a:graphic>
          <a:graphicData uri="http://schemas.openxmlformats.org/presentationml/2006/ole">
            <p:oleObj spid="_x0000_s23636" name="CS ChemDraw Drawing" r:id="rId11" imgW="3480384" imgH="819555" progId="ChemDraw.Document.6.0">
              <p:embed/>
            </p:oleObj>
          </a:graphicData>
        </a:graphic>
      </p:graphicFrame>
    </p:spTree>
    <p:custDataLst>
      <p:tags r:id="rId2"/>
    </p:custDataLst>
    <p:extLst>
      <p:ext uri="{BB962C8B-B14F-4D97-AF65-F5344CB8AC3E}">
        <p14:creationId xmlns:p14="http://schemas.microsoft.com/office/powerpoint/2010/main" xmlns="" val="154681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6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3" grpId="0"/>
      <p:bldP spid="12" grpId="0"/>
      <p:bldP spid="19" grpId="0"/>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xJkX8oOgxuFrPtWlR6ypSf"/>
</p:tagLst>
</file>

<file path=ppt/tags/tag2.xml><?xml version="1.0" encoding="utf-8"?>
<p:tagLst xmlns:a="http://schemas.openxmlformats.org/drawingml/2006/main" xmlns:r="http://schemas.openxmlformats.org/officeDocument/2006/relationships" xmlns:p="http://schemas.openxmlformats.org/presentationml/2006/main">
  <p:tag name="DVSECTIONID" val="YTMWC1tkKB7hVWMRSnT6Sh"/>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8987</TotalTime>
  <Words>569</Words>
  <Application>Microsoft Office PowerPoint</Application>
  <PresentationFormat>On-screen Show (4:3)</PresentationFormat>
  <Paragraphs>97</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CS ChemDraw Drawing</vt:lpstr>
      <vt:lpstr>Complexes of alkenes, alkynes, and dienes</vt:lpstr>
      <vt:lpstr>Slide 2</vt:lpstr>
      <vt:lpstr>Orbital Overlap- Octahedral Example</vt:lpstr>
      <vt:lpstr>Types of π-bound ligands</vt:lpstr>
      <vt:lpstr>Slide 5</vt:lpstr>
      <vt:lpstr>Synthesis &amp; Reactivity</vt:lpstr>
    </vt:vector>
  </TitlesOfParts>
  <Company>Universitetet i Oslo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Margaret Scheuermann</dc:creator>
  <cp:lastModifiedBy>Margaret Scheuermann</cp:lastModifiedBy>
  <cp:revision>736</cp:revision>
  <cp:lastPrinted>2014-03-20T22:35:33Z</cp:lastPrinted>
  <dcterms:created xsi:type="dcterms:W3CDTF">2011-11-16T15:17:21Z</dcterms:created>
  <dcterms:modified xsi:type="dcterms:W3CDTF">2014-08-30T17:41:23Z</dcterms:modified>
</cp:coreProperties>
</file>