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B35DF-76FE-44F7-89A1-ED876625193D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7501E-F6A8-4732-99E9-81FC51E1A7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ebcsd.ccdc.cam.ac.uk/teaching_database_demo.php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Toleman’s</a:t>
            </a:r>
            <a:r>
              <a:rPr lang="en-US" dirty="0" smtClean="0"/>
              <a:t> cone angle is a classic</a:t>
            </a:r>
            <a:r>
              <a:rPr lang="en-US" baseline="0" dirty="0" smtClean="0"/>
              <a:t> parameter, but it has limitations.</a:t>
            </a:r>
          </a:p>
          <a:p>
            <a:r>
              <a:rPr lang="en-US" baseline="0" dirty="0" smtClean="0"/>
              <a:t>	While useful for simple, tertiary </a:t>
            </a:r>
            <a:r>
              <a:rPr lang="en-US" baseline="0" dirty="0" err="1" smtClean="0"/>
              <a:t>phosphines</a:t>
            </a:r>
            <a:r>
              <a:rPr lang="en-US" baseline="0" dirty="0" smtClean="0"/>
              <a:t>, it is not as useful for more complicated </a:t>
            </a:r>
            <a:r>
              <a:rPr lang="en-US" baseline="0" dirty="0" err="1" smtClean="0"/>
              <a:t>ligands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	Cone angles work for </a:t>
            </a:r>
            <a:r>
              <a:rPr lang="en-US" baseline="0" dirty="0" err="1" smtClean="0"/>
              <a:t>monophosphines</a:t>
            </a:r>
            <a:r>
              <a:rPr lang="en-US" baseline="0" dirty="0" smtClean="0"/>
              <a:t> but can not be used for </a:t>
            </a:r>
            <a:r>
              <a:rPr lang="en-US" baseline="0" dirty="0" err="1" smtClean="0"/>
              <a:t>bisphosphines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7501E-F6A8-4732-99E9-81FC51E1A7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Initially developed for N-heterocyclic </a:t>
            </a:r>
            <a:r>
              <a:rPr lang="en-US" dirty="0" err="1" smtClean="0"/>
              <a:t>carbenes</a:t>
            </a:r>
            <a:r>
              <a:rPr lang="en-US" dirty="0" smtClean="0"/>
              <a:t> (NHC) </a:t>
            </a:r>
            <a:r>
              <a:rPr lang="en-US" dirty="0" err="1" smtClean="0"/>
              <a:t>ligands</a:t>
            </a:r>
            <a:r>
              <a:rPr lang="en-US" baseline="0" dirty="0" smtClean="0"/>
              <a:t>, can also be applied to </a:t>
            </a:r>
            <a:r>
              <a:rPr lang="en-US" baseline="0" dirty="0" err="1" smtClean="0"/>
              <a:t>phosphines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A sphere with a radius of 3.5 Å about a metal center is considered.</a:t>
            </a:r>
          </a:p>
          <a:p>
            <a:r>
              <a:rPr lang="en-US" baseline="0" dirty="0" smtClean="0"/>
              <a:t>The amount of this sphere occupied by the </a:t>
            </a:r>
            <a:r>
              <a:rPr lang="en-US" baseline="0" dirty="0" err="1" smtClean="0"/>
              <a:t>ligand</a:t>
            </a:r>
            <a:r>
              <a:rPr lang="en-US" baseline="0" dirty="0" smtClean="0"/>
              <a:t> is the %</a:t>
            </a:r>
            <a:r>
              <a:rPr lang="en-US" baseline="0" dirty="0" err="1" smtClean="0"/>
              <a:t>V</a:t>
            </a:r>
            <a:r>
              <a:rPr lang="en-US" baseline="-25000" dirty="0" err="1" smtClean="0"/>
              <a:t>bur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7501E-F6A8-4732-99E9-81FC51E1A76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Good agreement with cone angles for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monophosphines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Can be used for NHC </a:t>
            </a:r>
            <a:r>
              <a:rPr lang="en-US" baseline="0" dirty="0" err="1" smtClean="0"/>
              <a:t>ligands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Can be used for </a:t>
            </a:r>
            <a:r>
              <a:rPr lang="en-US" baseline="0" dirty="0" err="1" smtClean="0"/>
              <a:t>bidentate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phosphines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7501E-F6A8-4732-99E9-81FC51E1A76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While other formats are possible, I have found the xyz format to be the easiest to edit.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7501E-F6A8-4732-99E9-81FC51E1A76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 from: J.P.H. </a:t>
            </a:r>
            <a:r>
              <a:rPr lang="en-US" dirty="0" err="1" smtClean="0"/>
              <a:t>Charmant</a:t>
            </a:r>
            <a:r>
              <a:rPr lang="en-US" dirty="0" smtClean="0"/>
              <a:t>, C. Fan, N.C. Norman, P.G. Pringle; </a:t>
            </a:r>
            <a:r>
              <a:rPr lang="en-US" i="1" dirty="0" smtClean="0"/>
              <a:t>Dalton Trans.</a:t>
            </a:r>
            <a:r>
              <a:rPr lang="en-US" dirty="0" smtClean="0"/>
              <a:t> 2007, 114.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cif</a:t>
            </a:r>
            <a:r>
              <a:rPr lang="en-US" dirty="0" smtClean="0"/>
              <a:t> file is available from the CCDC for free at </a:t>
            </a:r>
            <a:r>
              <a:rPr lang="en-US" dirty="0" smtClean="0">
                <a:hlinkClick r:id="rId3"/>
              </a:rPr>
              <a:t>http://webcsd.ccdc.cam.ac.uk/teaching_database_demo.php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This calculation is for one of the </a:t>
            </a:r>
            <a:r>
              <a:rPr lang="en-US" dirty="0" err="1" smtClean="0"/>
              <a:t>trimethylphosphine</a:t>
            </a:r>
            <a:r>
              <a:rPr lang="en-US" dirty="0" smtClean="0"/>
              <a:t> groups.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7501E-F6A8-4732-99E9-81FC51E1A76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53C406F-A7E7-47DA-9FE1-6771CEBB572B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8704B-88A3-4061-B4A3-57E438D2F1A5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C08704B-88A3-4061-B4A3-57E438D2F1A5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video" Target="file:///D:\Users\nataroc\Documents\VIPEr\4th.mp4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video" Target="file:///D:\Users\nataroc\Documents\VIPEr\5th.mp4" TargetMode="External"/><Relationship Id="rId4" Type="http://schemas.openxmlformats.org/officeDocument/2006/relationships/hyperlink" Target="https://www.molnac.unisa.it/OMtools/sambvca.php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dx.doi.org/10.1039/B922984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dx.doi.org/10.1039/B922984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dx.doi.org/10.1039/B922984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video" Target="file:///D:\Users\nataroc\Documents\VIPEr\1st.mp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video" Target="file:///D:\Users\nataroc\Documents\VIPEr\2nd.mp4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video" Target="file:///D:\Users\nataroc\Documents\VIPEr\3rd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Percent buried volume (%</a:t>
            </a:r>
            <a:r>
              <a:rPr lang="en-US" dirty="0" err="1" smtClean="0"/>
              <a:t>V</a:t>
            </a:r>
            <a:r>
              <a:rPr lang="en-US" baseline="-25000" dirty="0" err="1" smtClean="0"/>
              <a:t>bur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Five slides about…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Step 4: Remove two PMe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ligands</a:t>
            </a:r>
            <a:endParaRPr lang="en-US" baseline="-25000" dirty="0"/>
          </a:p>
        </p:txBody>
      </p:sp>
      <p:pic>
        <p:nvPicPr>
          <p:cNvPr id="4" name="4th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87552" y="1298448"/>
            <a:ext cx="7315200" cy="548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 5: Identify the important atoms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362200"/>
            <a:ext cx="4522906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6616" y="3108960"/>
            <a:ext cx="4443984" cy="1524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876800" y="1981200"/>
            <a:ext cx="4114800" cy="4038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Coordinated atom (2)</a:t>
            </a:r>
          </a:p>
          <a:p>
            <a:endParaRPr lang="en-US" dirty="0" smtClean="0"/>
          </a:p>
          <a:p>
            <a:r>
              <a:rPr lang="en-US" dirty="0" smtClean="0"/>
              <a:t>Atoms for axis definition (3, 7, 11)</a:t>
            </a:r>
          </a:p>
          <a:p>
            <a:endParaRPr lang="en-US" dirty="0" smtClean="0"/>
          </a:p>
          <a:p>
            <a:r>
              <a:rPr lang="en-US" dirty="0" smtClean="0"/>
              <a:t>Remember to save the file</a:t>
            </a:r>
          </a:p>
          <a:p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356616" y="2926080"/>
            <a:ext cx="4443984" cy="1524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6616" y="3810000"/>
            <a:ext cx="4443984" cy="1524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6616" y="4526280"/>
            <a:ext cx="4443984" cy="1524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1" uiExpand="1" build="p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5th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Step 6: Perform the calculation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2895600"/>
            <a:ext cx="533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www.molnac.unisa.it/OMtools/sambvca.php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Use of the </a:t>
            </a:r>
            <a:r>
              <a:rPr lang="en-US" dirty="0" err="1" smtClean="0"/>
              <a:t>SambVca</a:t>
            </a:r>
            <a:r>
              <a:rPr lang="en-US" dirty="0" smtClean="0"/>
              <a:t> website in this video is with </a:t>
            </a:r>
            <a:r>
              <a:rPr lang="en-US" dirty="0" smtClean="0"/>
              <a:t>permission </a:t>
            </a:r>
            <a:r>
              <a:rPr lang="en-US" dirty="0" smtClean="0"/>
              <a:t>of Professor Luigi </a:t>
            </a:r>
            <a:r>
              <a:rPr lang="en-US" smtClean="0"/>
              <a:t>Cavallo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(click screen twice to start video)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Clavier, H. and Nolan, S.P. </a:t>
            </a:r>
            <a:r>
              <a:rPr lang="en-US" sz="3200" i="1" dirty="0" smtClean="0"/>
              <a:t>Chem. </a:t>
            </a:r>
            <a:r>
              <a:rPr lang="en-US" sz="3200" i="1" dirty="0" err="1" smtClean="0"/>
              <a:t>Commun</a:t>
            </a:r>
            <a:r>
              <a:rPr lang="en-US" sz="3200" i="1" dirty="0" smtClean="0"/>
              <a:t>. </a:t>
            </a:r>
            <a:r>
              <a:rPr lang="en-US" sz="3200" dirty="0" smtClean="0"/>
              <a:t>2010, </a:t>
            </a:r>
            <a:r>
              <a:rPr lang="en-US" sz="3200" b="1" dirty="0" smtClean="0"/>
              <a:t>46</a:t>
            </a:r>
            <a:r>
              <a:rPr lang="en-US" sz="3200" dirty="0" smtClean="0"/>
              <a:t>, 841.</a:t>
            </a:r>
          </a:p>
          <a:p>
            <a:endParaRPr lang="en-US" sz="3200" dirty="0" smtClean="0"/>
          </a:p>
          <a:p>
            <a:r>
              <a:rPr lang="en-US" dirty="0" err="1" smtClean="0"/>
              <a:t>Poater</a:t>
            </a:r>
            <a:r>
              <a:rPr lang="en-US" dirty="0" smtClean="0"/>
              <a:t>, A.; Cosenza, B.; Correa, A.; </a:t>
            </a:r>
            <a:r>
              <a:rPr lang="en-US" dirty="0" err="1" smtClean="0"/>
              <a:t>Giudice</a:t>
            </a:r>
            <a:r>
              <a:rPr lang="en-US" dirty="0" smtClean="0"/>
              <a:t>, S.; </a:t>
            </a:r>
            <a:r>
              <a:rPr lang="en-US" dirty="0" err="1" smtClean="0"/>
              <a:t>Ragone</a:t>
            </a:r>
            <a:r>
              <a:rPr lang="en-US" dirty="0" smtClean="0"/>
              <a:t>, F.; </a:t>
            </a:r>
            <a:r>
              <a:rPr lang="en-US" dirty="0" err="1" smtClean="0"/>
              <a:t>Scarano</a:t>
            </a:r>
            <a:r>
              <a:rPr lang="en-US" dirty="0" smtClean="0"/>
              <a:t>, V.; </a:t>
            </a:r>
            <a:r>
              <a:rPr lang="en-US" dirty="0" err="1" smtClean="0"/>
              <a:t>Cavallo</a:t>
            </a:r>
            <a:r>
              <a:rPr lang="en-US" dirty="0" smtClean="0"/>
              <a:t>, L. </a:t>
            </a:r>
            <a:r>
              <a:rPr lang="en-US" i="1" dirty="0" smtClean="0"/>
              <a:t>Eur. J. </a:t>
            </a:r>
            <a:r>
              <a:rPr lang="en-US" i="1" dirty="0" err="1" smtClean="0"/>
              <a:t>Inorg</a:t>
            </a:r>
            <a:r>
              <a:rPr lang="en-US" i="1" dirty="0" smtClean="0"/>
              <a:t>. Chem. </a:t>
            </a:r>
            <a:r>
              <a:rPr lang="en-US" dirty="0" smtClean="0"/>
              <a:t>2009, 1759.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Steric</a:t>
            </a:r>
            <a:r>
              <a:rPr lang="en-US" dirty="0" smtClean="0"/>
              <a:t> parameters for </a:t>
            </a:r>
            <a:r>
              <a:rPr lang="en-US" dirty="0" err="1" smtClean="0"/>
              <a:t>phosphines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1697" y="1295400"/>
            <a:ext cx="5549703" cy="468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838200" y="6172200"/>
            <a:ext cx="762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Reproduced from Clavier, H. and Nolan, S.P. </a:t>
            </a:r>
            <a:r>
              <a:rPr lang="en-US" sz="1000" i="1" dirty="0" smtClean="0"/>
              <a:t>Chem. </a:t>
            </a:r>
            <a:r>
              <a:rPr lang="en-US" sz="1000" i="1" dirty="0" err="1" smtClean="0"/>
              <a:t>Commun</a:t>
            </a:r>
            <a:r>
              <a:rPr lang="en-US" sz="1000" i="1" dirty="0" smtClean="0"/>
              <a:t>. </a:t>
            </a:r>
            <a:r>
              <a:rPr lang="en-US" sz="1000" dirty="0" smtClean="0"/>
              <a:t>2010, </a:t>
            </a:r>
            <a:r>
              <a:rPr lang="en-US" sz="1000" b="1" dirty="0" smtClean="0"/>
              <a:t>46</a:t>
            </a:r>
            <a:r>
              <a:rPr lang="en-US" sz="1000" dirty="0" smtClean="0"/>
              <a:t>, 841 with permission from The Royal Society of Chemistry.</a:t>
            </a:r>
          </a:p>
          <a:p>
            <a:pPr algn="ctr"/>
            <a:r>
              <a:rPr lang="en-US" sz="1000" dirty="0" smtClean="0"/>
              <a:t>http://</a:t>
            </a:r>
            <a:r>
              <a:rPr lang="en-US" sz="1000" dirty="0" smtClean="0">
                <a:hlinkClick r:id="rId4"/>
              </a:rPr>
              <a:t>dx.doi.org/10.1039/B922984A</a:t>
            </a: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Percent buried volume (%</a:t>
            </a:r>
            <a:r>
              <a:rPr lang="en-US" dirty="0" err="1" smtClean="0"/>
              <a:t>V</a:t>
            </a:r>
            <a:r>
              <a:rPr lang="en-US" baseline="-25000" dirty="0" err="1" smtClean="0"/>
              <a:t>bur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408178"/>
            <a:ext cx="6781800" cy="4611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838200" y="6172200"/>
            <a:ext cx="7620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Reproduced from Clavier, H. and Nolan, S.P. </a:t>
            </a:r>
            <a:r>
              <a:rPr lang="en-US" sz="1000" i="1" dirty="0" smtClean="0"/>
              <a:t>Chem. </a:t>
            </a:r>
            <a:r>
              <a:rPr lang="en-US" sz="1000" i="1" dirty="0" err="1" smtClean="0"/>
              <a:t>Commun</a:t>
            </a:r>
            <a:r>
              <a:rPr lang="en-US" sz="1000" i="1" dirty="0" smtClean="0"/>
              <a:t>. </a:t>
            </a:r>
            <a:r>
              <a:rPr lang="en-US" sz="1000" dirty="0" smtClean="0"/>
              <a:t>2010, </a:t>
            </a:r>
            <a:r>
              <a:rPr lang="en-US" sz="1000" b="1" dirty="0" smtClean="0"/>
              <a:t>46</a:t>
            </a:r>
            <a:r>
              <a:rPr lang="en-US" sz="1000" dirty="0" smtClean="0"/>
              <a:t>, 841 with permission from The Royal Society of Chemistry.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43200" y="518160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3.5 Å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6172200"/>
            <a:ext cx="762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Reproduced from Clavier, H. and Nolan, S.P. </a:t>
            </a:r>
            <a:r>
              <a:rPr lang="en-US" sz="1000" i="1" dirty="0" smtClean="0"/>
              <a:t>Chem. </a:t>
            </a:r>
            <a:r>
              <a:rPr lang="en-US" sz="1000" i="1" dirty="0" err="1" smtClean="0"/>
              <a:t>Commun</a:t>
            </a:r>
            <a:r>
              <a:rPr lang="en-US" sz="1000" i="1" dirty="0" smtClean="0"/>
              <a:t>. </a:t>
            </a:r>
            <a:r>
              <a:rPr lang="en-US" sz="1000" dirty="0" smtClean="0"/>
              <a:t>2010, </a:t>
            </a:r>
            <a:r>
              <a:rPr lang="en-US" sz="1000" b="1" dirty="0" smtClean="0"/>
              <a:t>46</a:t>
            </a:r>
            <a:r>
              <a:rPr lang="en-US" sz="1000" dirty="0" smtClean="0"/>
              <a:t>, 841 with permission from The Royal Society of Chemistry.</a:t>
            </a:r>
          </a:p>
          <a:p>
            <a:pPr algn="ctr"/>
            <a:r>
              <a:rPr lang="en-US" sz="1000" dirty="0" smtClean="0"/>
              <a:t>http://</a:t>
            </a:r>
            <a:r>
              <a:rPr lang="en-US" sz="1000" dirty="0" smtClean="0">
                <a:hlinkClick r:id="rId4"/>
              </a:rPr>
              <a:t>dx.doi.org/10.1039/B922984A</a:t>
            </a: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of cone angle and %</a:t>
            </a:r>
            <a:r>
              <a:rPr lang="en-US" dirty="0" err="1" smtClean="0"/>
              <a:t>V</a:t>
            </a:r>
            <a:r>
              <a:rPr lang="en-US" baseline="-25000" dirty="0" err="1" smtClean="0"/>
              <a:t>bur</a:t>
            </a:r>
            <a:r>
              <a:rPr lang="en-US" dirty="0" smtClean="0"/>
              <a:t> in Au(PR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dirty="0" err="1" smtClean="0"/>
              <a:t>Cl</a:t>
            </a:r>
            <a:r>
              <a:rPr lang="en-US" dirty="0" smtClean="0"/>
              <a:t> complexes</a:t>
            </a:r>
            <a:endParaRPr lang="en-US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733790"/>
            <a:ext cx="7439025" cy="4438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838200" y="6305490"/>
            <a:ext cx="762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Reproduced from Clavier, H. and Nolan, S.P. </a:t>
            </a:r>
            <a:r>
              <a:rPr lang="en-US" sz="1000" i="1" dirty="0" smtClean="0"/>
              <a:t>Chem. </a:t>
            </a:r>
            <a:r>
              <a:rPr lang="en-US" sz="1000" i="1" dirty="0" err="1" smtClean="0"/>
              <a:t>Commun</a:t>
            </a:r>
            <a:r>
              <a:rPr lang="en-US" sz="1000" i="1" dirty="0" smtClean="0"/>
              <a:t>. </a:t>
            </a:r>
            <a:r>
              <a:rPr lang="en-US" sz="1000" dirty="0" smtClean="0"/>
              <a:t>2010, </a:t>
            </a:r>
            <a:r>
              <a:rPr lang="en-US" sz="1000" b="1" dirty="0" smtClean="0"/>
              <a:t>46</a:t>
            </a:r>
            <a:r>
              <a:rPr lang="en-US" sz="1000" dirty="0" smtClean="0"/>
              <a:t>, 841 with permission from The Royal Society of Chemistry.</a:t>
            </a:r>
          </a:p>
          <a:p>
            <a:pPr algn="ctr"/>
            <a:r>
              <a:rPr lang="en-US" sz="1000" dirty="0" smtClean="0"/>
              <a:t>http://</a:t>
            </a:r>
            <a:r>
              <a:rPr lang="en-US" sz="1000" dirty="0" smtClean="0">
                <a:hlinkClick r:id="rId4"/>
              </a:rPr>
              <a:t>dx.doi.org/10.1039/B922984A</a:t>
            </a: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Performing calculations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Start with a crystal structure</a:t>
            </a:r>
          </a:p>
          <a:p>
            <a:r>
              <a:rPr lang="en-US" dirty="0" smtClean="0"/>
              <a:t>The R factor should be less than 7%</a:t>
            </a:r>
          </a:p>
          <a:p>
            <a:r>
              <a:rPr lang="en-US" dirty="0" smtClean="0"/>
              <a:t>Save in Cartesian coordinate format (.xyz)</a:t>
            </a:r>
          </a:p>
          <a:p>
            <a:r>
              <a:rPr lang="en-US" dirty="0" smtClean="0"/>
              <a:t>Edit as needed in a text editor</a:t>
            </a:r>
          </a:p>
          <a:p>
            <a:pPr lvl="1"/>
            <a:r>
              <a:rPr lang="en-US" dirty="0" smtClean="0"/>
              <a:t>Keep only </a:t>
            </a:r>
            <a:r>
              <a:rPr lang="en-US" dirty="0" err="1" smtClean="0"/>
              <a:t>ligand</a:t>
            </a:r>
            <a:r>
              <a:rPr lang="en-US" dirty="0" smtClean="0"/>
              <a:t> atoms and the metal center</a:t>
            </a:r>
          </a:p>
          <a:p>
            <a:pPr lvl="1"/>
            <a:r>
              <a:rPr lang="en-US" dirty="0" smtClean="0"/>
              <a:t>Convert the metal center to an H atom</a:t>
            </a:r>
          </a:p>
          <a:p>
            <a:pPr lvl="1"/>
            <a:r>
              <a:rPr lang="en-US" dirty="0" smtClean="0"/>
              <a:t>Convert ‘unusual’ atoms in </a:t>
            </a:r>
            <a:r>
              <a:rPr lang="en-US" dirty="0" err="1" smtClean="0"/>
              <a:t>ligand</a:t>
            </a:r>
            <a:r>
              <a:rPr lang="en-US" dirty="0" smtClean="0"/>
              <a:t> to C atoms</a:t>
            </a:r>
          </a:p>
          <a:p>
            <a:pPr lvl="1"/>
            <a:r>
              <a:rPr lang="en-US" dirty="0" smtClean="0"/>
              <a:t>Make sure the total atom count is correct</a:t>
            </a:r>
          </a:p>
          <a:p>
            <a:pPr lvl="1"/>
            <a:r>
              <a:rPr lang="en-US" dirty="0" smtClean="0"/>
              <a:t>Order is not important</a:t>
            </a:r>
          </a:p>
          <a:p>
            <a:r>
              <a:rPr lang="en-US" dirty="0" smtClean="0"/>
              <a:t>Save the file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– [Pt(PMe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Cl][BCl</a:t>
            </a:r>
            <a:r>
              <a:rPr lang="en-US" baseline="-25000" dirty="0" smtClean="0"/>
              <a:t>4</a:t>
            </a:r>
            <a:r>
              <a:rPr lang="en-US" dirty="0" smtClean="0"/>
              <a:t>]</a:t>
            </a:r>
            <a:endParaRPr lang="en-US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295400"/>
            <a:ext cx="2819400" cy="538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3810000" y="2667000"/>
            <a:ext cx="5181600" cy="2590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The.xyz file in text reader</a:t>
            </a:r>
          </a:p>
          <a:p>
            <a:endParaRPr lang="en-US" dirty="0" smtClean="0"/>
          </a:p>
          <a:p>
            <a:r>
              <a:rPr lang="en-US" dirty="0" smtClean="0"/>
              <a:t>46 = number of atoms</a:t>
            </a:r>
          </a:p>
          <a:p>
            <a:endParaRPr lang="en-US" dirty="0" smtClean="0"/>
          </a:p>
          <a:p>
            <a:r>
              <a:rPr lang="en-US" dirty="0" smtClean="0"/>
              <a:t>PETKAB is CCDC name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Remove [BCl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-</a:t>
            </a:r>
            <a:r>
              <a:rPr lang="en-US" dirty="0" smtClean="0"/>
              <a:t>]</a:t>
            </a:r>
            <a:endParaRPr lang="en-US" dirty="0"/>
          </a:p>
        </p:txBody>
      </p:sp>
      <p:pic>
        <p:nvPicPr>
          <p:cNvPr id="3" name="1st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90600" y="1295400"/>
            <a:ext cx="7315200" cy="548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Change Pt to H</a:t>
            </a:r>
            <a:endParaRPr lang="en-US" dirty="0"/>
          </a:p>
        </p:txBody>
      </p:sp>
      <p:pic>
        <p:nvPicPr>
          <p:cNvPr id="4" name="2nd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87552" y="1298448"/>
            <a:ext cx="7315200" cy="548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Remove </a:t>
            </a:r>
            <a:r>
              <a:rPr lang="en-US" dirty="0" err="1" smtClean="0"/>
              <a:t>Cl</a:t>
            </a:r>
            <a:r>
              <a:rPr lang="en-US" dirty="0" smtClean="0"/>
              <a:t> </a:t>
            </a:r>
            <a:r>
              <a:rPr lang="en-US" dirty="0" err="1" smtClean="0"/>
              <a:t>ligand</a:t>
            </a:r>
            <a:endParaRPr lang="en-US" dirty="0"/>
          </a:p>
        </p:txBody>
      </p:sp>
      <p:pic>
        <p:nvPicPr>
          <p:cNvPr id="5" name="3rd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87552" y="1298448"/>
            <a:ext cx="7315200" cy="548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422</TotalTime>
  <Words>552</Words>
  <Application>Microsoft Office PowerPoint</Application>
  <PresentationFormat>On-screen Show (4:3)</PresentationFormat>
  <Paragraphs>68</Paragraphs>
  <Slides>13</Slides>
  <Notes>5</Notes>
  <HiddenSlides>0</HiddenSlides>
  <MMClips>5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Custom Design</vt:lpstr>
      <vt:lpstr>Technic</vt:lpstr>
      <vt:lpstr>Percent buried volume (%Vbur)</vt:lpstr>
      <vt:lpstr>Steric parameters for phosphines</vt:lpstr>
      <vt:lpstr>Percent buried volume (%Vbur)</vt:lpstr>
      <vt:lpstr>Comparison of cone angle and %Vbur in Au(PR3)Cl complexes</vt:lpstr>
      <vt:lpstr>Performing calculations</vt:lpstr>
      <vt:lpstr>Example – [Pt(PMe3)3Cl][BCl4]</vt:lpstr>
      <vt:lpstr>Step 1: Remove [BCl4-]</vt:lpstr>
      <vt:lpstr>Step 2: Change Pt to H</vt:lpstr>
      <vt:lpstr>Step 3: Remove Cl ligand</vt:lpstr>
      <vt:lpstr>Step 4: Remove two PMe3 ligands</vt:lpstr>
      <vt:lpstr>Step 5: Identify the important atoms</vt:lpstr>
      <vt:lpstr>Step 6: Perform the calculation</vt:lpstr>
      <vt:lpstr>References</vt:lpstr>
    </vt:vector>
  </TitlesOfParts>
  <Company>Lafayette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CBC Method of electron counting</dc:title>
  <dc:creator>Chip Nataro</dc:creator>
  <cp:lastModifiedBy>Chip Nataro</cp:lastModifiedBy>
  <cp:revision>56</cp:revision>
  <dcterms:created xsi:type="dcterms:W3CDTF">2012-01-18T15:14:15Z</dcterms:created>
  <dcterms:modified xsi:type="dcterms:W3CDTF">2012-04-23T11:56:02Z</dcterms:modified>
</cp:coreProperties>
</file>