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B35DF-76FE-44F7-89A1-ED876625193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7501E-F6A8-4732-99E9-81FC51E1A7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3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Toleman’s</a:t>
            </a:r>
            <a:r>
              <a:rPr lang="en-US" dirty="0" smtClean="0"/>
              <a:t> cone angle is a classic</a:t>
            </a:r>
            <a:r>
              <a:rPr lang="en-US" baseline="0" dirty="0" smtClean="0"/>
              <a:t> parameter, but it has limitations.</a:t>
            </a:r>
          </a:p>
          <a:p>
            <a:r>
              <a:rPr lang="en-US" baseline="0" dirty="0" smtClean="0"/>
              <a:t>	While useful for simple, tertiary </a:t>
            </a:r>
            <a:r>
              <a:rPr lang="en-US" baseline="0" dirty="0" err="1" smtClean="0"/>
              <a:t>phosphines</a:t>
            </a:r>
            <a:r>
              <a:rPr lang="en-US" baseline="0" dirty="0" smtClean="0"/>
              <a:t>, it is not as useful for more complicated </a:t>
            </a:r>
            <a:r>
              <a:rPr lang="en-US" baseline="0" dirty="0" err="1" smtClean="0"/>
              <a:t>ligands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	Cone angles work for </a:t>
            </a:r>
            <a:r>
              <a:rPr lang="en-US" baseline="0" dirty="0" err="1" smtClean="0"/>
              <a:t>monophosphines</a:t>
            </a:r>
            <a:r>
              <a:rPr lang="en-US" baseline="0" dirty="0" smtClean="0"/>
              <a:t> but can not be used for </a:t>
            </a:r>
            <a:r>
              <a:rPr lang="en-US" baseline="0" dirty="0" err="1" smtClean="0"/>
              <a:t>bisphosphines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7501E-F6A8-4732-99E9-81FC51E1A76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46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Initially developed for N-heterocyclic </a:t>
            </a:r>
            <a:r>
              <a:rPr lang="en-US" dirty="0" err="1" smtClean="0"/>
              <a:t>carbenes</a:t>
            </a:r>
            <a:r>
              <a:rPr lang="en-US" dirty="0" smtClean="0"/>
              <a:t> (NHC) </a:t>
            </a:r>
            <a:r>
              <a:rPr lang="en-US" dirty="0" err="1" smtClean="0"/>
              <a:t>ligands</a:t>
            </a:r>
            <a:r>
              <a:rPr lang="en-US" baseline="0" dirty="0" smtClean="0"/>
              <a:t>, can also be applied to </a:t>
            </a:r>
            <a:r>
              <a:rPr lang="en-US" baseline="0" dirty="0" err="1" smtClean="0"/>
              <a:t>phosphines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A sphere with a radius of 3.5 Å about a metal center is considered.</a:t>
            </a:r>
          </a:p>
          <a:p>
            <a:r>
              <a:rPr lang="en-US" baseline="0" dirty="0" smtClean="0"/>
              <a:t>The amount of this sphere occupied by the </a:t>
            </a:r>
            <a:r>
              <a:rPr lang="en-US" baseline="0" dirty="0" err="1" smtClean="0"/>
              <a:t>ligand</a:t>
            </a:r>
            <a:r>
              <a:rPr lang="en-US" baseline="0" dirty="0" smtClean="0"/>
              <a:t> is the %</a:t>
            </a:r>
            <a:r>
              <a:rPr lang="en-US" baseline="0" dirty="0" err="1" smtClean="0"/>
              <a:t>V</a:t>
            </a:r>
            <a:r>
              <a:rPr lang="en-US" baseline="-25000" dirty="0" err="1" smtClean="0"/>
              <a:t>bur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7501E-F6A8-4732-99E9-81FC51E1A76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79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 agreement with cone angles for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monophosphines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Can be used for NHC </a:t>
            </a:r>
            <a:r>
              <a:rPr lang="en-US" baseline="0" dirty="0" err="1" smtClean="0"/>
              <a:t>ligands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Can be used for </a:t>
            </a:r>
            <a:r>
              <a:rPr lang="en-US" baseline="0" dirty="0" err="1" smtClean="0"/>
              <a:t>bidentate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phosphines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7501E-F6A8-4732-99E9-81FC51E1A76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19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have had this happen where it</a:t>
            </a:r>
            <a:r>
              <a:rPr lang="en-US" baseline="0" dirty="0" smtClean="0"/>
              <a:t> isn’t the actual name of the file that causes the problem it is in trying to read the </a:t>
            </a:r>
            <a:r>
              <a:rPr lang="en-US" baseline="0" dirty="0" err="1" smtClean="0"/>
              <a:t>cif</a:t>
            </a:r>
            <a:r>
              <a:rPr lang="en-US" baseline="0" dirty="0" smtClean="0"/>
              <a:t>. I have gotten around this by saving the </a:t>
            </a:r>
            <a:r>
              <a:rPr lang="en-US" baseline="0" dirty="0" err="1" smtClean="0"/>
              <a:t>cif</a:t>
            </a:r>
            <a:r>
              <a:rPr lang="en-US" baseline="0" dirty="0" smtClean="0"/>
              <a:t> as an .xyz file and the editing the name in the second line to remove the number using a </a:t>
            </a:r>
            <a:r>
              <a:rPr lang="en-US" baseline="0" smtClean="0"/>
              <a:t>text editor.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7501E-F6A8-4732-99E9-81FC51E1A76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2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C08704B-88A3-4061-B4A3-57E438D2F1A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dx.doi.org/10.1039/B922984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dx.doi.org/10.1039/B92298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dx.doi.org/10.1039/B922984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Percent buried volume (%</a:t>
            </a:r>
            <a:r>
              <a:rPr lang="en-US" dirty="0" err="1" smtClean="0"/>
              <a:t>V</a:t>
            </a:r>
            <a:r>
              <a:rPr lang="en-US" baseline="-25000" dirty="0" err="1" smtClean="0"/>
              <a:t>bur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Five slides about…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Steric</a:t>
            </a:r>
            <a:r>
              <a:rPr lang="en-US" dirty="0" smtClean="0"/>
              <a:t> parameters for </a:t>
            </a:r>
            <a:r>
              <a:rPr lang="en-US" dirty="0" err="1" smtClean="0"/>
              <a:t>phosphines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1697" y="1295400"/>
            <a:ext cx="5549703" cy="468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38200" y="617220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Reproduced from Clavier, H. and Nolan, S.P. </a:t>
            </a:r>
            <a:r>
              <a:rPr lang="en-US" sz="1000" i="1" dirty="0" smtClean="0"/>
              <a:t>Chem. </a:t>
            </a:r>
            <a:r>
              <a:rPr lang="en-US" sz="1000" i="1" dirty="0" err="1" smtClean="0"/>
              <a:t>Commun</a:t>
            </a:r>
            <a:r>
              <a:rPr lang="en-US" sz="1000" i="1" dirty="0" smtClean="0"/>
              <a:t>. </a:t>
            </a:r>
            <a:r>
              <a:rPr lang="en-US" sz="1000" dirty="0" smtClean="0"/>
              <a:t>2010, </a:t>
            </a:r>
            <a:r>
              <a:rPr lang="en-US" sz="1000" b="1" dirty="0" smtClean="0"/>
              <a:t>46</a:t>
            </a:r>
            <a:r>
              <a:rPr lang="en-US" sz="1000" dirty="0" smtClean="0"/>
              <a:t>, 841 with permission from The Royal Society of Chemistry.</a:t>
            </a:r>
          </a:p>
          <a:p>
            <a:pPr algn="ctr"/>
            <a:r>
              <a:rPr lang="en-US" sz="1000" dirty="0" smtClean="0"/>
              <a:t>http://</a:t>
            </a:r>
            <a:r>
              <a:rPr lang="en-US" sz="1000" dirty="0" smtClean="0">
                <a:hlinkClick r:id="rId4"/>
              </a:rPr>
              <a:t>dx.doi.org/10.1039/B922984A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Percent buried volume (%</a:t>
            </a:r>
            <a:r>
              <a:rPr lang="en-US" dirty="0" err="1" smtClean="0"/>
              <a:t>V</a:t>
            </a:r>
            <a:r>
              <a:rPr lang="en-US" baseline="-25000" dirty="0" err="1" smtClean="0"/>
              <a:t>bur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408178"/>
            <a:ext cx="6781800" cy="4611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838200" y="6172200"/>
            <a:ext cx="7620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Reproduced from Clavier, H. and Nolan, S.P. </a:t>
            </a:r>
            <a:r>
              <a:rPr lang="en-US" sz="1000" i="1" dirty="0" smtClean="0"/>
              <a:t>Chem. </a:t>
            </a:r>
            <a:r>
              <a:rPr lang="en-US" sz="1000" i="1" dirty="0" err="1" smtClean="0"/>
              <a:t>Commun</a:t>
            </a:r>
            <a:r>
              <a:rPr lang="en-US" sz="1000" i="1" dirty="0" smtClean="0"/>
              <a:t>. </a:t>
            </a:r>
            <a:r>
              <a:rPr lang="en-US" sz="1000" dirty="0" smtClean="0"/>
              <a:t>2010, </a:t>
            </a:r>
            <a:r>
              <a:rPr lang="en-US" sz="1000" b="1" dirty="0" smtClean="0"/>
              <a:t>46</a:t>
            </a:r>
            <a:r>
              <a:rPr lang="en-US" sz="1000" dirty="0" smtClean="0"/>
              <a:t>, 841 with permission from The Royal Society of Chemistry.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200" y="51816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3.5 Å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617220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Reproduced from Clavier, H. and Nolan, S.P. </a:t>
            </a:r>
            <a:r>
              <a:rPr lang="en-US" sz="1000" i="1" dirty="0" smtClean="0"/>
              <a:t>Chem. </a:t>
            </a:r>
            <a:r>
              <a:rPr lang="en-US" sz="1000" i="1" dirty="0" err="1" smtClean="0"/>
              <a:t>Commun</a:t>
            </a:r>
            <a:r>
              <a:rPr lang="en-US" sz="1000" i="1" dirty="0" smtClean="0"/>
              <a:t>. </a:t>
            </a:r>
            <a:r>
              <a:rPr lang="en-US" sz="1000" dirty="0" smtClean="0"/>
              <a:t>2010, </a:t>
            </a:r>
            <a:r>
              <a:rPr lang="en-US" sz="1000" b="1" dirty="0" smtClean="0"/>
              <a:t>46</a:t>
            </a:r>
            <a:r>
              <a:rPr lang="en-US" sz="1000" dirty="0" smtClean="0"/>
              <a:t>, 841 with permission from The Royal Society of Chemistry.</a:t>
            </a:r>
          </a:p>
          <a:p>
            <a:pPr algn="ctr"/>
            <a:r>
              <a:rPr lang="en-US" sz="1000" dirty="0" smtClean="0"/>
              <a:t>http://</a:t>
            </a:r>
            <a:r>
              <a:rPr lang="en-US" sz="1000" dirty="0" smtClean="0">
                <a:hlinkClick r:id="rId4"/>
              </a:rPr>
              <a:t>dx.doi.org/10.1039/B922984A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cone angle and %</a:t>
            </a:r>
            <a:r>
              <a:rPr lang="en-US" dirty="0" err="1" smtClean="0"/>
              <a:t>V</a:t>
            </a:r>
            <a:r>
              <a:rPr lang="en-US" baseline="-25000" dirty="0" err="1" smtClean="0"/>
              <a:t>bur</a:t>
            </a:r>
            <a:r>
              <a:rPr lang="en-US" dirty="0" smtClean="0"/>
              <a:t> in Au(PR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dirty="0" err="1" smtClean="0"/>
              <a:t>Cl</a:t>
            </a:r>
            <a:r>
              <a:rPr lang="en-US" dirty="0" smtClean="0"/>
              <a:t> complexes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33790"/>
            <a:ext cx="7439025" cy="4438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38200" y="630549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Reproduced from Clavier, H. and Nolan, S.P. </a:t>
            </a:r>
            <a:r>
              <a:rPr lang="en-US" sz="1000" i="1" dirty="0" smtClean="0"/>
              <a:t>Chem. </a:t>
            </a:r>
            <a:r>
              <a:rPr lang="en-US" sz="1000" i="1" dirty="0" err="1" smtClean="0"/>
              <a:t>Commun</a:t>
            </a:r>
            <a:r>
              <a:rPr lang="en-US" sz="1000" i="1" dirty="0" smtClean="0"/>
              <a:t>. </a:t>
            </a:r>
            <a:r>
              <a:rPr lang="en-US" sz="1000" dirty="0" smtClean="0"/>
              <a:t>2010, </a:t>
            </a:r>
            <a:r>
              <a:rPr lang="en-US" sz="1000" b="1" dirty="0" smtClean="0"/>
              <a:t>46</a:t>
            </a:r>
            <a:r>
              <a:rPr lang="en-US" sz="1000" dirty="0" smtClean="0"/>
              <a:t>, 841 with permission from The Royal Society of Chemistry.</a:t>
            </a:r>
          </a:p>
          <a:p>
            <a:pPr algn="ctr"/>
            <a:r>
              <a:rPr lang="en-US" sz="1000" dirty="0" smtClean="0"/>
              <a:t>http://</a:t>
            </a:r>
            <a:r>
              <a:rPr lang="en-US" sz="1000" dirty="0" smtClean="0">
                <a:hlinkClick r:id="rId4"/>
              </a:rPr>
              <a:t>dx.doi.org/10.1039/B922984A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calculations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Start with a crystal structure</a:t>
            </a:r>
          </a:p>
          <a:p>
            <a:r>
              <a:rPr lang="en-US" dirty="0" smtClean="0"/>
              <a:t>The R factor should be less than 7%</a:t>
            </a:r>
          </a:p>
          <a:p>
            <a:r>
              <a:rPr lang="en-US" dirty="0" smtClean="0"/>
              <a:t>If there is a large number in the file name this might cause </a:t>
            </a:r>
            <a:r>
              <a:rPr lang="en-US" dirty="0" smtClean="0"/>
              <a:t>troubles</a:t>
            </a:r>
          </a:p>
          <a:p>
            <a:r>
              <a:rPr lang="en-US" dirty="0" smtClean="0"/>
              <a:t>Upload the file to the site and run through </a:t>
            </a:r>
            <a:r>
              <a:rPr lang="en-US" smtClean="0"/>
              <a:t>the calculations</a:t>
            </a:r>
            <a:r>
              <a:rPr lang="en-US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Clavier, H. and Nolan, S.P. </a:t>
            </a:r>
            <a:r>
              <a:rPr lang="en-US" sz="3200" i="1" dirty="0" smtClean="0"/>
              <a:t>Chem. </a:t>
            </a:r>
            <a:r>
              <a:rPr lang="en-US" sz="3200" i="1" dirty="0" err="1" smtClean="0"/>
              <a:t>Commun</a:t>
            </a:r>
            <a:r>
              <a:rPr lang="en-US" sz="3200" i="1" dirty="0" smtClean="0"/>
              <a:t>. </a:t>
            </a:r>
            <a:r>
              <a:rPr lang="en-US" sz="3200" dirty="0" smtClean="0"/>
              <a:t>2010, </a:t>
            </a:r>
            <a:r>
              <a:rPr lang="en-US" sz="3200" b="1" dirty="0" smtClean="0"/>
              <a:t>46</a:t>
            </a:r>
            <a:r>
              <a:rPr lang="en-US" sz="3200" dirty="0" smtClean="0"/>
              <a:t>, 841.</a:t>
            </a:r>
          </a:p>
          <a:p>
            <a:endParaRPr lang="en-US" sz="3200" dirty="0" smtClean="0"/>
          </a:p>
          <a:p>
            <a:r>
              <a:rPr lang="en-US" dirty="0" err="1" smtClean="0"/>
              <a:t>Poater</a:t>
            </a:r>
            <a:r>
              <a:rPr lang="en-US" dirty="0" smtClean="0"/>
              <a:t>, A.; Cosenza, B.; Correa, A.; </a:t>
            </a:r>
            <a:r>
              <a:rPr lang="en-US" dirty="0" err="1" smtClean="0"/>
              <a:t>Giudice</a:t>
            </a:r>
            <a:r>
              <a:rPr lang="en-US" dirty="0" smtClean="0"/>
              <a:t>, S.; </a:t>
            </a:r>
            <a:r>
              <a:rPr lang="en-US" dirty="0" err="1" smtClean="0"/>
              <a:t>Ragone</a:t>
            </a:r>
            <a:r>
              <a:rPr lang="en-US" dirty="0" smtClean="0"/>
              <a:t>, F.; </a:t>
            </a:r>
            <a:r>
              <a:rPr lang="en-US" dirty="0" err="1" smtClean="0"/>
              <a:t>Scarano</a:t>
            </a:r>
            <a:r>
              <a:rPr lang="en-US" dirty="0" smtClean="0"/>
              <a:t>, V.; </a:t>
            </a:r>
            <a:r>
              <a:rPr lang="en-US" dirty="0" err="1" smtClean="0"/>
              <a:t>Cavallo</a:t>
            </a:r>
            <a:r>
              <a:rPr lang="en-US" dirty="0" smtClean="0"/>
              <a:t>, L. </a:t>
            </a:r>
            <a:r>
              <a:rPr lang="en-US" i="1" dirty="0" smtClean="0"/>
              <a:t>Eur. J. </a:t>
            </a:r>
            <a:r>
              <a:rPr lang="en-US" i="1" dirty="0" err="1" smtClean="0"/>
              <a:t>Inorg</a:t>
            </a:r>
            <a:r>
              <a:rPr lang="en-US" i="1" dirty="0" smtClean="0"/>
              <a:t>. Chem. </a:t>
            </a:r>
            <a:r>
              <a:rPr lang="en-US" dirty="0" smtClean="0"/>
              <a:t>2009, 1759.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424</TotalTime>
  <Words>402</Words>
  <Application>Microsoft Office PowerPoint</Application>
  <PresentationFormat>On-screen Show (4:3)</PresentationFormat>
  <Paragraphs>36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Wingdings 2</vt:lpstr>
      <vt:lpstr>Custom Design</vt:lpstr>
      <vt:lpstr>Technic</vt:lpstr>
      <vt:lpstr>Percent buried volume (%Vbur)</vt:lpstr>
      <vt:lpstr>Steric parameters for phosphines</vt:lpstr>
      <vt:lpstr>Percent buried volume (%Vbur)</vt:lpstr>
      <vt:lpstr>Comparison of cone angle and %Vbur in Au(PR3)Cl complexes</vt:lpstr>
      <vt:lpstr>Performing calculations</vt:lpstr>
      <vt:lpstr>References</vt:lpstr>
    </vt:vector>
  </TitlesOfParts>
  <Company>Lafayette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CBC Method of electron counting</dc:title>
  <dc:creator>Chip Nataro</dc:creator>
  <cp:lastModifiedBy>Chip Nataro</cp:lastModifiedBy>
  <cp:revision>58</cp:revision>
  <dcterms:created xsi:type="dcterms:W3CDTF">2012-01-18T15:14:15Z</dcterms:created>
  <dcterms:modified xsi:type="dcterms:W3CDTF">2016-11-21T22:22:15Z</dcterms:modified>
</cp:coreProperties>
</file>