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8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0.5</c:v>
                </c:pt>
                <c:pt idx="1">
                  <c:v>0.5</c:v>
                </c:pt>
                <c:pt idx="2">
                  <c:v>6</c:v>
                </c:pt>
                <c:pt idx="3">
                  <c:v>0</c:v>
                </c:pt>
                <c:pt idx="4">
                  <c:v>1</c:v>
                </c:pt>
                <c:pt idx="5">
                  <c:v>0.5</c:v>
                </c:pt>
                <c:pt idx="6">
                  <c:v>7</c:v>
                </c:pt>
                <c:pt idx="7">
                  <c:v>0.5</c:v>
                </c:pt>
                <c:pt idx="8">
                  <c:v>7</c:v>
                </c:pt>
                <c:pt idx="9">
                  <c:v>5</c:v>
                </c:pt>
                <c:pt idx="10">
                  <c:v>52</c:v>
                </c:pt>
                <c:pt idx="11">
                  <c:v>9.5</c:v>
                </c:pt>
                <c:pt idx="1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70-48C9-BA3D-1D6FEDC166F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1-DA70-48C9-BA3D-1D6FEDC166F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numRef>
              <c:f>Sheet1!$A$2:$A$14</c:f>
              <c:numCache>
                <c:formatCode>General</c:formatCode>
                <c:ptCount val="13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</c:numCache>
            </c:numRef>
          </c:cat>
          <c:val>
            <c:numRef>
              <c:f>Sheet1!$D$2:$D$14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2-DA70-48C9-BA3D-1D6FEDC166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8450560"/>
        <c:axId val="108474752"/>
        <c:axId val="0"/>
      </c:bar3DChart>
      <c:catAx>
        <c:axId val="108450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Electron Count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8474752"/>
        <c:crosses val="autoZero"/>
        <c:auto val="1"/>
        <c:lblAlgn val="ctr"/>
        <c:lblOffset val="100"/>
        <c:noMultiLvlLbl val="0"/>
      </c:catAx>
      <c:valAx>
        <c:axId val="1084747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8450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0.5</c:v>
                </c:pt>
                <c:pt idx="2">
                  <c:v>6</c:v>
                </c:pt>
                <c:pt idx="3">
                  <c:v>15</c:v>
                </c:pt>
                <c:pt idx="4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80-4CBB-97D8-FB05AA2155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1-B580-4CBB-97D8-FB05AA21554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B580-4CBB-97D8-FB05AA2155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748352"/>
        <c:axId val="85756160"/>
        <c:axId val="0"/>
      </c:bar3DChart>
      <c:catAx>
        <c:axId val="857483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Valence</a:t>
                </a:r>
                <a:r>
                  <a:rPr lang="en-US" baseline="0" dirty="0" smtClean="0"/>
                  <a:t> Number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5756160"/>
        <c:crosses val="autoZero"/>
        <c:auto val="1"/>
        <c:lblAlgn val="ctr"/>
        <c:lblOffset val="100"/>
        <c:noMultiLvlLbl val="0"/>
      </c:catAx>
      <c:valAx>
        <c:axId val="857561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5748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numRef>
              <c:f>Sheet1!$A$2:$A$9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1.5</c:v>
                </c:pt>
                <c:pt idx="4">
                  <c:v>10.5</c:v>
                </c:pt>
                <c:pt idx="5">
                  <c:v>13.5</c:v>
                </c:pt>
                <c:pt idx="6">
                  <c:v>62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A2-4207-820D-EDE7ECE1A45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numRef>
              <c:f>Sheet1!$A$2:$A$9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1-11A2-4207-820D-EDE7ECE1A45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numRef>
              <c:f>Sheet1!$A$2:$A$9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11A2-4207-820D-EDE7ECE1A4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2117248"/>
        <c:axId val="85673856"/>
        <c:axId val="0"/>
      </c:bar3DChart>
      <c:catAx>
        <c:axId val="72117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 smtClean="0"/>
                  <a:t>Ligand</a:t>
                </a:r>
                <a:r>
                  <a:rPr lang="en-US" dirty="0" smtClean="0"/>
                  <a:t> Bond Number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5673856"/>
        <c:crosses val="autoZero"/>
        <c:auto val="1"/>
        <c:lblAlgn val="ctr"/>
        <c:lblOffset val="100"/>
        <c:noMultiLvlLbl val="0"/>
      </c:catAx>
      <c:valAx>
        <c:axId val="856738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2117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B35DF-76FE-44F7-89A1-ED876625193D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7501E-F6A8-4732-99E9-81FC51E1A7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49% of Ti compounds have this same classification</a:t>
            </a:r>
          </a:p>
          <a:p>
            <a:r>
              <a:rPr lang="en-US" dirty="0" smtClean="0"/>
              <a:t>18</a:t>
            </a:r>
            <a:r>
              <a:rPr lang="en-US" baseline="0" dirty="0" smtClean="0"/>
              <a:t> electrons is arbitrary, Ti seems pretty happy with counts other than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7501E-F6A8-4732-99E9-81FC51E1A76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53C406F-A7E7-47DA-9FE1-6771CEBB572B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8704B-88A3-4061-B4A3-57E438D2F1A5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C08704B-88A3-4061-B4A3-57E438D2F1A5}" type="datetimeFigureOut">
              <a:rPr lang="en-US" smtClean="0"/>
              <a:pPr/>
              <a:t>4/18/2018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7E0D17E-168C-40BF-9C7B-F76E7197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chart" Target="../charts/chart3.x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CBC Method of electron counting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Five slides about…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different view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914400" y="655320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http://www.columbia.edu/cu/chemistry/groups/parkin/mlxz.htm</a:t>
            </a:r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1905000"/>
            <a:ext cx="368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valence?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7467600" cy="106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VN: 4 is not saying it is +4</a:t>
            </a:r>
          </a:p>
          <a:p>
            <a:r>
              <a:rPr lang="en-US" dirty="0" smtClean="0"/>
              <a:t>Gives the d</a:t>
            </a:r>
            <a:r>
              <a:rPr lang="en-US" baseline="30000" dirty="0" smtClean="0"/>
              <a:t>0</a:t>
            </a:r>
            <a:r>
              <a:rPr lang="en-US" dirty="0" smtClean="0"/>
              <a:t> count</a:t>
            </a:r>
            <a:endParaRPr lang="en-US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050361"/>
              </p:ext>
            </p:extLst>
          </p:nvPr>
        </p:nvGraphicFramePr>
        <p:xfrm>
          <a:off x="381000" y="2332037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228600" y="66425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http://www.columbia.edu/cu/chemistry/groups/parkin/mlxz.htm</a:t>
            </a:r>
            <a:endParaRPr lang="en-US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1447800" y="2743200"/>
            <a:ext cx="368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Graphic spid="8" grpId="0">
        <p:bldAsOne/>
      </p:bldGraphic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1143000"/>
          </a:xfrm>
        </p:spPr>
        <p:txBody>
          <a:bodyPr/>
          <a:lstStyle/>
          <a:p>
            <a:r>
              <a:rPr lang="en-US" dirty="0" smtClean="0"/>
              <a:t>What is LBN?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467600" cy="1676400"/>
          </a:xfrm>
        </p:spPr>
        <p:txBody>
          <a:bodyPr/>
          <a:lstStyle/>
          <a:p>
            <a:r>
              <a:rPr lang="en-US" dirty="0" smtClean="0"/>
              <a:t>Not coordination number</a:t>
            </a:r>
          </a:p>
          <a:p>
            <a:r>
              <a:rPr lang="en-US" dirty="0" smtClean="0"/>
              <a:t>Number of sites on the metal</a:t>
            </a:r>
          </a:p>
          <a:p>
            <a:r>
              <a:rPr lang="en-US" dirty="0" smtClean="0"/>
              <a:t>LBN: 8 while CN: 12</a:t>
            </a:r>
            <a:endParaRPr lang="en-US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7113236" y="762000"/>
          <a:ext cx="2030763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MDLDrawObject Class" r:id="rId3" imgW="1685900" imgH="1771740" progId="MDLDrawOLE.MDLDrawObject.1">
                  <p:embed/>
                </p:oleObj>
              </mc:Choice>
              <mc:Fallback>
                <p:oleObj name="MDLDrawObject Class" r:id="rId3" imgW="1685900" imgH="1771740" progId="MDLDrawOLE.MDLDrawObject.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3236" y="762000"/>
                        <a:ext cx="2030763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381000" y="2332037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228600" y="66425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800" dirty="0" smtClean="0"/>
              <a:t>http://www.columbia.edu/cu/chemistry/groups/parkin/mlxz.htm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2743200"/>
            <a:ext cx="368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M.L.H. Green </a:t>
            </a:r>
            <a:r>
              <a:rPr lang="en-US" i="1" dirty="0" smtClean="0"/>
              <a:t>J. </a:t>
            </a:r>
            <a:r>
              <a:rPr lang="en-US" i="1" dirty="0" err="1" smtClean="0"/>
              <a:t>Organomet</a:t>
            </a:r>
            <a:r>
              <a:rPr lang="en-US" i="1" dirty="0" smtClean="0"/>
              <a:t>. Chem.</a:t>
            </a:r>
            <a:r>
              <a:rPr lang="en-US" dirty="0" smtClean="0"/>
              <a:t> 1995, </a:t>
            </a:r>
            <a:r>
              <a:rPr lang="en-US" i="1" dirty="0" smtClean="0"/>
              <a:t>500</a:t>
            </a:r>
            <a:r>
              <a:rPr lang="en-US" dirty="0" smtClean="0"/>
              <a:t>, 127-148.</a:t>
            </a:r>
          </a:p>
          <a:p>
            <a:endParaRPr lang="en-US" b="1" dirty="0" smtClean="0"/>
          </a:p>
          <a:p>
            <a:r>
              <a:rPr lang="en-US" dirty="0" smtClean="0"/>
              <a:t>G. </a:t>
            </a:r>
            <a:r>
              <a:rPr lang="en-US" dirty="0" err="1" smtClean="0"/>
              <a:t>Parkin</a:t>
            </a:r>
            <a:r>
              <a:rPr lang="en-US" dirty="0" smtClean="0"/>
              <a:t>, in </a:t>
            </a:r>
            <a:r>
              <a:rPr lang="en-US" i="1" dirty="0" smtClean="0"/>
              <a:t>Comprehensive </a:t>
            </a:r>
            <a:r>
              <a:rPr lang="en-US" i="1" dirty="0" err="1" smtClean="0"/>
              <a:t>Organometallic</a:t>
            </a:r>
            <a:r>
              <a:rPr lang="en-US" i="1" dirty="0" smtClean="0"/>
              <a:t> Chemistry III</a:t>
            </a:r>
            <a:r>
              <a:rPr lang="en-US" dirty="0" smtClean="0"/>
              <a:t>, Volume 1, Chapter 1; R.H. Crabtree and D.M.P. </a:t>
            </a:r>
            <a:r>
              <a:rPr lang="en-US" dirty="0" err="1" smtClean="0"/>
              <a:t>Mingos</a:t>
            </a:r>
            <a:r>
              <a:rPr lang="en-US" dirty="0" smtClean="0"/>
              <a:t> (</a:t>
            </a:r>
            <a:r>
              <a:rPr lang="en-US" dirty="0" err="1" smtClean="0"/>
              <a:t>Eds</a:t>
            </a:r>
            <a:r>
              <a:rPr lang="en-US" dirty="0" smtClean="0"/>
              <a:t>), Elsevier, Oxford, 2006.</a:t>
            </a:r>
          </a:p>
          <a:p>
            <a:endParaRPr lang="en-US" dirty="0" smtClean="0"/>
          </a:p>
          <a:p>
            <a:r>
              <a:rPr lang="en-US" dirty="0" smtClean="0"/>
              <a:t>http://www.columbia.edu/cu/chemistry/groups/parkin/cbc.htm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Consider…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86000" y="1600200"/>
          <a:ext cx="4191000" cy="4404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MDLDrawObject Class" r:id="rId3" imgW="1685900" imgH="1771740" progId="MDLDrawOLE.MDLDrawObject.1">
                  <p:embed/>
                </p:oleObj>
              </mc:Choice>
              <mc:Fallback>
                <p:oleObj name="MDLDrawObject Class" r:id="rId3" imgW="1685900" imgH="1771740" progId="MDLDrawOLE.MDLDrawObject.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600200"/>
                        <a:ext cx="4191000" cy="4404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‘ionic’ method says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US" dirty="0" smtClean="0"/>
              <a:t>2 Cp</a:t>
            </a:r>
            <a:r>
              <a:rPr lang="en-US" baseline="30000" dirty="0" smtClean="0"/>
              <a:t>-</a:t>
            </a:r>
            <a:r>
              <a:rPr lang="en-US" dirty="0" smtClean="0"/>
              <a:t>		6e</a:t>
            </a:r>
            <a:r>
              <a:rPr lang="en-US" baseline="30000" dirty="0" smtClean="0"/>
              <a:t>-</a:t>
            </a:r>
            <a:r>
              <a:rPr lang="en-US" dirty="0" smtClean="0"/>
              <a:t> each		(-1 each)</a:t>
            </a:r>
          </a:p>
          <a:p>
            <a:r>
              <a:rPr lang="en-US" dirty="0" smtClean="0"/>
              <a:t>2 Me</a:t>
            </a:r>
            <a:r>
              <a:rPr lang="en-US" baseline="30000" dirty="0" smtClean="0"/>
              <a:t>-</a:t>
            </a:r>
            <a:r>
              <a:rPr lang="en-US" dirty="0" smtClean="0"/>
              <a:t>		2e</a:t>
            </a:r>
            <a:r>
              <a:rPr lang="en-US" baseline="30000" dirty="0" smtClean="0"/>
              <a:t>-</a:t>
            </a:r>
            <a:r>
              <a:rPr lang="en-US" dirty="0" smtClean="0"/>
              <a:t> each		(-1 each)</a:t>
            </a:r>
          </a:p>
          <a:p>
            <a:r>
              <a:rPr lang="en-US" dirty="0" err="1" smtClean="0"/>
              <a:t>Ligand</a:t>
            </a:r>
            <a:r>
              <a:rPr lang="en-US" dirty="0" smtClean="0"/>
              <a:t> total	16e</a:t>
            </a:r>
            <a:r>
              <a:rPr lang="en-US" baseline="30000" dirty="0" smtClean="0"/>
              <a:t>-</a:t>
            </a:r>
            <a:r>
              <a:rPr lang="en-US" dirty="0" smtClean="0"/>
              <a:t>			-4</a:t>
            </a:r>
          </a:p>
          <a:p>
            <a:endParaRPr lang="en-US" dirty="0" smtClean="0"/>
          </a:p>
          <a:p>
            <a:r>
              <a:rPr lang="en-US" dirty="0" smtClean="0"/>
              <a:t>So Ti</a:t>
            </a:r>
            <a:r>
              <a:rPr lang="en-US" baseline="30000" dirty="0" smtClean="0"/>
              <a:t>+4</a:t>
            </a:r>
            <a:r>
              <a:rPr lang="en-US" dirty="0" smtClean="0"/>
              <a:t> (d</a:t>
            </a:r>
            <a:r>
              <a:rPr lang="en-US" baseline="30000" dirty="0" smtClean="0"/>
              <a:t>0</a:t>
            </a:r>
            <a:r>
              <a:rPr lang="en-US" dirty="0" smtClean="0"/>
              <a:t>) since it is neutral</a:t>
            </a:r>
          </a:p>
          <a:p>
            <a:r>
              <a:rPr lang="en-US" dirty="0" smtClean="0"/>
              <a:t>16e</a:t>
            </a:r>
            <a:r>
              <a:rPr lang="en-US" baseline="30000" dirty="0" smtClean="0"/>
              <a:t>-</a:t>
            </a:r>
            <a:r>
              <a:rPr lang="en-US" dirty="0" smtClean="0"/>
              <a:t> exception?</a:t>
            </a:r>
          </a:p>
          <a:p>
            <a:r>
              <a:rPr lang="en-US" dirty="0" smtClean="0"/>
              <a:t>Problem…is this really a +4 metal interacting with four anions?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2743200"/>
            <a:ext cx="7239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‘covalent’ method says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US" dirty="0" smtClean="0"/>
              <a:t>2 Cp		5e</a:t>
            </a:r>
            <a:r>
              <a:rPr lang="en-US" baseline="30000" dirty="0" smtClean="0"/>
              <a:t>-</a:t>
            </a:r>
            <a:r>
              <a:rPr lang="en-US" dirty="0" smtClean="0"/>
              <a:t> each</a:t>
            </a:r>
          </a:p>
          <a:p>
            <a:r>
              <a:rPr lang="en-US" dirty="0" smtClean="0"/>
              <a:t>2 Me		1e</a:t>
            </a:r>
            <a:r>
              <a:rPr lang="en-US" baseline="30000" dirty="0" smtClean="0"/>
              <a:t>-</a:t>
            </a:r>
            <a:r>
              <a:rPr lang="en-US" dirty="0" smtClean="0"/>
              <a:t> each</a:t>
            </a:r>
          </a:p>
          <a:p>
            <a:r>
              <a:rPr lang="en-US" dirty="0" err="1" smtClean="0"/>
              <a:t>Ligand</a:t>
            </a:r>
            <a:r>
              <a:rPr lang="en-US" dirty="0" smtClean="0"/>
              <a:t> total	12e</a:t>
            </a:r>
            <a:r>
              <a:rPr lang="en-US" baseline="30000" dirty="0" smtClean="0"/>
              <a:t>-</a:t>
            </a:r>
            <a:r>
              <a:rPr lang="en-US" dirty="0" smtClean="0"/>
              <a:t>	</a:t>
            </a:r>
          </a:p>
          <a:p>
            <a:endParaRPr lang="en-US" dirty="0" smtClean="0"/>
          </a:p>
          <a:p>
            <a:r>
              <a:rPr lang="en-US" dirty="0" smtClean="0"/>
              <a:t>So Ti</a:t>
            </a:r>
            <a:r>
              <a:rPr lang="en-US" baseline="30000" dirty="0" smtClean="0"/>
              <a:t>0</a:t>
            </a:r>
            <a:r>
              <a:rPr lang="en-US" dirty="0" smtClean="0"/>
              <a:t> (d</a:t>
            </a:r>
            <a:r>
              <a:rPr lang="en-US" baseline="30000" dirty="0" smtClean="0"/>
              <a:t>4</a:t>
            </a:r>
            <a:r>
              <a:rPr lang="en-US" dirty="0" smtClean="0"/>
              <a:t>) since it is neutral</a:t>
            </a:r>
          </a:p>
          <a:p>
            <a:r>
              <a:rPr lang="en-US" dirty="0" smtClean="0"/>
              <a:t>16e</a:t>
            </a:r>
            <a:r>
              <a:rPr lang="en-US" baseline="30000" dirty="0" smtClean="0"/>
              <a:t>-</a:t>
            </a:r>
            <a:r>
              <a:rPr lang="en-US" dirty="0" smtClean="0"/>
              <a:t> exception?</a:t>
            </a:r>
          </a:p>
          <a:p>
            <a:r>
              <a:rPr lang="en-US" dirty="0" smtClean="0"/>
              <a:t>Problem…assuming the d-electrons are non-bonding how is this diamagnetic?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2743200"/>
            <a:ext cx="4191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 </a:t>
            </a:r>
            <a:r>
              <a:rPr lang="en-US" dirty="0" err="1" smtClean="0"/>
              <a:t>ligand</a:t>
            </a:r>
            <a:r>
              <a:rPr lang="en-US" dirty="0" smtClean="0"/>
              <a:t>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</a:t>
            </a:r>
          </a:p>
          <a:p>
            <a:pPr lvl="1"/>
            <a:r>
              <a:rPr lang="en-US" dirty="0" err="1" smtClean="0"/>
              <a:t>Ligand</a:t>
            </a:r>
            <a:r>
              <a:rPr lang="en-US" dirty="0" smtClean="0"/>
              <a:t> donates two electrons</a:t>
            </a:r>
          </a:p>
          <a:p>
            <a:pPr lvl="1"/>
            <a:r>
              <a:rPr lang="en-US" dirty="0" smtClean="0"/>
              <a:t>CO, </a:t>
            </a:r>
            <a:r>
              <a:rPr lang="en-US" dirty="0" err="1" smtClean="0"/>
              <a:t>phosphines</a:t>
            </a:r>
            <a:r>
              <a:rPr lang="en-US" dirty="0" smtClean="0"/>
              <a:t>, alkenes</a:t>
            </a:r>
          </a:p>
          <a:p>
            <a:r>
              <a:rPr lang="en-US" dirty="0" smtClean="0"/>
              <a:t>X</a:t>
            </a:r>
          </a:p>
          <a:p>
            <a:pPr lvl="1"/>
            <a:r>
              <a:rPr lang="en-US" dirty="0" err="1" smtClean="0"/>
              <a:t>Ligand</a:t>
            </a:r>
            <a:r>
              <a:rPr lang="en-US" dirty="0" smtClean="0"/>
              <a:t> donates one electron</a:t>
            </a:r>
          </a:p>
          <a:p>
            <a:pPr lvl="1"/>
            <a:r>
              <a:rPr lang="en-US" dirty="0" smtClean="0"/>
              <a:t>H, halides, alkyl</a:t>
            </a:r>
          </a:p>
          <a:p>
            <a:r>
              <a:rPr lang="en-US" dirty="0" smtClean="0"/>
              <a:t>Z</a:t>
            </a:r>
          </a:p>
          <a:p>
            <a:pPr lvl="1"/>
            <a:r>
              <a:rPr lang="en-US" dirty="0" err="1" smtClean="0"/>
              <a:t>Ligand</a:t>
            </a:r>
            <a:r>
              <a:rPr lang="en-US" dirty="0" smtClean="0"/>
              <a:t> donates zero electrons</a:t>
            </a:r>
          </a:p>
          <a:p>
            <a:pPr lvl="1"/>
            <a:r>
              <a:rPr lang="en-US" dirty="0" err="1" smtClean="0"/>
              <a:t>boranes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count? [</a:t>
            </a:r>
            <a:r>
              <a:rPr lang="en-US" dirty="0" err="1" smtClean="0"/>
              <a:t>ML</a:t>
            </a:r>
            <a:r>
              <a:rPr lang="en-US" baseline="-25000" dirty="0" err="1" smtClean="0"/>
              <a:t>l</a:t>
            </a:r>
            <a:r>
              <a:rPr lang="en-US" dirty="0" err="1" smtClean="0"/>
              <a:t>X</a:t>
            </a:r>
            <a:r>
              <a:rPr lang="en-US" baseline="-25000" dirty="0" err="1" smtClean="0"/>
              <a:t>x</a:t>
            </a:r>
            <a:r>
              <a:rPr lang="en-US" dirty="0" err="1" smtClean="0"/>
              <a:t>Z</a:t>
            </a:r>
            <a:r>
              <a:rPr lang="en-US" baseline="-25000" dirty="0" err="1" smtClean="0"/>
              <a:t>z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Total electron count</a:t>
            </a:r>
          </a:p>
          <a:p>
            <a:pPr lvl="1"/>
            <a:r>
              <a:rPr lang="en-US" dirty="0" smtClean="0"/>
              <a:t>From </a:t>
            </a:r>
            <a:r>
              <a:rPr lang="en-US" dirty="0" err="1" smtClean="0"/>
              <a:t>ligands</a:t>
            </a:r>
            <a:r>
              <a:rPr lang="en-US" dirty="0" smtClean="0"/>
              <a:t>: 2l + x</a:t>
            </a:r>
          </a:p>
          <a:p>
            <a:pPr lvl="1"/>
            <a:r>
              <a:rPr lang="en-US" dirty="0" smtClean="0"/>
              <a:t>From metal: m</a:t>
            </a:r>
          </a:p>
          <a:p>
            <a:pPr lvl="1"/>
            <a:r>
              <a:rPr lang="en-US" dirty="0" smtClean="0"/>
              <a:t>m + 2l + x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Valence number (VN) for the metal = x + 2z</a:t>
            </a:r>
          </a:p>
          <a:p>
            <a:endParaRPr lang="en-US" dirty="0" smtClean="0"/>
          </a:p>
          <a:p>
            <a:r>
              <a:rPr lang="en-US" dirty="0" err="1" smtClean="0"/>
              <a:t>Ligand</a:t>
            </a:r>
            <a:r>
              <a:rPr lang="en-US" dirty="0" smtClean="0"/>
              <a:t> bond number (LBN) for the metal = l + x + z</a:t>
            </a:r>
          </a:p>
          <a:p>
            <a:endParaRPr lang="en-US" dirty="0" smtClean="0"/>
          </a:p>
          <a:p>
            <a:r>
              <a:rPr lang="en-US" dirty="0" err="1" smtClean="0"/>
              <a:t>d</a:t>
            </a:r>
            <a:r>
              <a:rPr lang="en-US" baseline="30000" dirty="0" err="1" smtClean="0"/>
              <a:t>n</a:t>
            </a:r>
            <a:r>
              <a:rPr lang="en-US" dirty="0" smtClean="0"/>
              <a:t> count for metal = m - VN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example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654175" y="1555750"/>
          <a:ext cx="2571750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MDLDrawObject Class" r:id="rId3" imgW="904945" imgH="876420" progId="MDLDrawOLE.MDLDrawObject.1">
                  <p:embed/>
                </p:oleObj>
              </mc:Choice>
              <mc:Fallback>
                <p:oleObj name="MDLDrawObject Class" r:id="rId3" imgW="904945" imgH="876420" progId="MDLDrawOLE.MDLDrawObject.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5" y="1555750"/>
                        <a:ext cx="2571750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0" y="2667000"/>
            <a:ext cx="14061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H</a:t>
            </a:r>
            <a:r>
              <a:rPr lang="en-US" sz="4400" baseline="-25000" dirty="0" smtClean="0"/>
              <a:t>3</a:t>
            </a:r>
            <a:r>
              <a:rPr lang="en-US" sz="4400" dirty="0" smtClean="0"/>
              <a:t>C•</a:t>
            </a:r>
            <a:endParaRPr lang="en-US" sz="4400" dirty="0"/>
          </a:p>
        </p:txBody>
      </p:sp>
      <p:sp>
        <p:nvSpPr>
          <p:cNvPr id="7" name="Oval 6"/>
          <p:cNvSpPr/>
          <p:nvPr/>
        </p:nvSpPr>
        <p:spPr>
          <a:xfrm flipH="1" flipV="1">
            <a:off x="2895600" y="1828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371600" y="3048000"/>
            <a:ext cx="1066800" cy="4572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676400" y="1874520"/>
            <a:ext cx="1143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71600" y="16764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66800" y="33528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67000" y="39624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6553200" y="3200400"/>
            <a:ext cx="0" cy="9144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00800" y="41148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2" grpId="0"/>
      <p:bldP spid="13" grpId="0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Compound</a:t>
            </a:r>
            <a:r>
              <a:rPr lang="en-US" dirty="0" smtClean="0"/>
              <a:t> </a:t>
            </a:r>
            <a:r>
              <a:rPr lang="en-US" dirty="0" smtClean="0"/>
              <a:t>is classified as ML</a:t>
            </a:r>
            <a:r>
              <a:rPr lang="en-US" baseline="-25000" dirty="0" smtClean="0"/>
              <a:t>4</a:t>
            </a:r>
            <a:r>
              <a:rPr lang="en-US" dirty="0" smtClean="0"/>
              <a:t>X</a:t>
            </a:r>
            <a:r>
              <a:rPr lang="en-US" baseline="-25000" dirty="0" smtClean="0"/>
              <a:t>4</a:t>
            </a:r>
          </a:p>
          <a:p>
            <a:r>
              <a:rPr lang="en-US" dirty="0" smtClean="0"/>
              <a:t>Electron count: 4 + 10 + 2 = 16</a:t>
            </a:r>
          </a:p>
          <a:p>
            <a:r>
              <a:rPr lang="en-US" dirty="0" smtClean="0"/>
              <a:t>VN: 4</a:t>
            </a:r>
          </a:p>
          <a:p>
            <a:r>
              <a:rPr lang="en-US" dirty="0" smtClean="0"/>
              <a:t>LBN: 8</a:t>
            </a:r>
          </a:p>
          <a:p>
            <a:r>
              <a:rPr lang="en-US" dirty="0" err="1" smtClean="0"/>
              <a:t>d</a:t>
            </a:r>
            <a:r>
              <a:rPr lang="en-US" baseline="30000" dirty="0" err="1" smtClean="0"/>
              <a:t>n</a:t>
            </a:r>
            <a:r>
              <a:rPr lang="en-US" dirty="0" smtClean="0"/>
              <a:t>: 0</a:t>
            </a: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6040787" y="1676400"/>
          <a:ext cx="3103213" cy="326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MDLDrawObject Class" r:id="rId3" imgW="1685900" imgH="1771740" progId="MDLDrawOLE.MDLDrawObject.1">
                  <p:embed/>
                </p:oleObj>
              </mc:Choice>
              <mc:Fallback>
                <p:oleObj name="MDLDrawObject Class" r:id="rId3" imgW="1685900" imgH="1771740" progId="MDLDrawOLE.MDLDrawObject.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0787" y="1676400"/>
                        <a:ext cx="3103213" cy="326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have we learned? </a:t>
            </a:r>
            <a:endParaRPr lang="en-US" baseline="-25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2895600"/>
          <a:ext cx="8486771" cy="3708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46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6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6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6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46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46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469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1469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146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29771">
                <a:tc rowSpan="2" gridSpan="2">
                  <a:txBody>
                    <a:bodyPr/>
                    <a:lstStyle/>
                    <a:p>
                      <a:r>
                        <a:rPr lang="en-US" sz="4800" dirty="0" smtClean="0"/>
                        <a:t>Ti</a:t>
                      </a:r>
                      <a:endParaRPr lang="en-US" sz="48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Electron Count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77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771">
                <a:tc rowSpan="5">
                  <a:txBody>
                    <a:bodyPr/>
                    <a:lstStyle/>
                    <a:p>
                      <a:r>
                        <a:rPr lang="en-US" sz="1400" b="1" dirty="0" smtClean="0"/>
                        <a:t>Valence</a:t>
                      </a:r>
                      <a:endParaRPr lang="en-US" sz="1400" b="1" dirty="0"/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2%</a:t>
                      </a:r>
                      <a:endParaRPr lang="en-US" sz="1400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1%</a:t>
                      </a:r>
                      <a:endParaRPr lang="en-US" sz="1400" baseline="-25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77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2</a:t>
                      </a:r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3</a:t>
                      </a:r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4</a:t>
                      </a:r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5</a:t>
                      </a:r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6</a:t>
                      </a:r>
                      <a:r>
                        <a:rPr lang="en-US" sz="1400" dirty="0" smtClean="0"/>
                        <a:t>X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&lt;1%</a:t>
                      </a:r>
                      <a:endParaRPr lang="en-US" sz="1400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77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MLX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2</a:t>
                      </a:r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3</a:t>
                      </a:r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4</a:t>
                      </a:r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2</a:t>
                      </a:r>
                    </a:p>
                    <a:p>
                      <a:pPr algn="ctr"/>
                      <a:r>
                        <a:rPr lang="en-US" sz="1400" dirty="0" smtClean="0"/>
                        <a:t>1%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5</a:t>
                      </a:r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2</a:t>
                      </a:r>
                    </a:p>
                    <a:p>
                      <a:pPr algn="ctr"/>
                      <a:r>
                        <a:rPr lang="en-US" sz="1400" dirty="0" smtClean="0"/>
                        <a:t>1%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6</a:t>
                      </a:r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2</a:t>
                      </a:r>
                    </a:p>
                    <a:p>
                      <a:pPr algn="ctr"/>
                      <a:r>
                        <a:rPr lang="en-US" sz="1400" dirty="0" smtClean="0"/>
                        <a:t>4%</a:t>
                      </a:r>
                      <a:endParaRPr lang="en-US" sz="1400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977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MLX</a:t>
                      </a:r>
                      <a:r>
                        <a:rPr lang="en-US" sz="1400" baseline="-25000" dirty="0" smtClean="0"/>
                        <a:t>3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2</a:t>
                      </a:r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3</a:t>
                      </a:r>
                    </a:p>
                    <a:p>
                      <a:pPr algn="ctr"/>
                      <a:r>
                        <a:rPr lang="en-US" sz="1400" dirty="0" smtClean="0"/>
                        <a:t>&lt;1%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3</a:t>
                      </a:r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3</a:t>
                      </a:r>
                    </a:p>
                    <a:p>
                      <a:pPr algn="ctr"/>
                      <a:r>
                        <a:rPr lang="en-US" sz="1400" dirty="0" smtClean="0"/>
                        <a:t>&lt;1%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4</a:t>
                      </a:r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3</a:t>
                      </a:r>
                    </a:p>
                    <a:p>
                      <a:pPr algn="ctr"/>
                      <a:r>
                        <a:rPr lang="en-US" sz="1400" dirty="0" smtClean="0"/>
                        <a:t>5%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5</a:t>
                      </a:r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3</a:t>
                      </a:r>
                    </a:p>
                    <a:p>
                      <a:pPr algn="ctr"/>
                      <a:r>
                        <a:rPr lang="en-US" sz="1400" dirty="0" smtClean="0"/>
                        <a:t>9%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77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MX</a:t>
                      </a:r>
                      <a:r>
                        <a:rPr lang="en-US" sz="1400" baseline="-25000" dirty="0" smtClean="0"/>
                        <a:t>4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6%</a:t>
                      </a:r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MLX</a:t>
                      </a:r>
                      <a:r>
                        <a:rPr lang="en-US" sz="1400" baseline="-25000" dirty="0" smtClean="0"/>
                        <a:t>4</a:t>
                      </a:r>
                    </a:p>
                    <a:p>
                      <a:pPr algn="ctr"/>
                      <a:r>
                        <a:rPr lang="en-US" sz="1400" dirty="0" smtClean="0"/>
                        <a:t>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2</a:t>
                      </a:r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4</a:t>
                      </a:r>
                    </a:p>
                    <a:p>
                      <a:pPr algn="ctr"/>
                      <a:r>
                        <a:rPr lang="en-US" sz="1400" dirty="0" smtClean="0"/>
                        <a:t>7%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3</a:t>
                      </a:r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4</a:t>
                      </a:r>
                    </a:p>
                    <a:p>
                      <a:pPr algn="ctr"/>
                      <a:r>
                        <a:rPr lang="en-US" sz="1400" dirty="0" smtClean="0"/>
                        <a:t>6%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4</a:t>
                      </a:r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4</a:t>
                      </a:r>
                    </a:p>
                    <a:p>
                      <a:pPr algn="ctr"/>
                      <a:r>
                        <a:rPr lang="en-US" sz="1400" dirty="0" smtClean="0"/>
                        <a:t>49%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ML</a:t>
                      </a:r>
                      <a:r>
                        <a:rPr lang="en-US" sz="1400" baseline="-25000" dirty="0" smtClean="0"/>
                        <a:t>5</a:t>
                      </a:r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4</a:t>
                      </a:r>
                    </a:p>
                    <a:p>
                      <a:pPr algn="ctr"/>
                      <a:r>
                        <a:rPr lang="en-US" sz="1400" dirty="0" smtClean="0"/>
                        <a:t>4%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629400" y="6096000"/>
            <a:ext cx="685800" cy="533400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467600" cy="1676400"/>
          </a:xfrm>
        </p:spPr>
        <p:txBody>
          <a:bodyPr/>
          <a:lstStyle/>
          <a:p>
            <a:r>
              <a:rPr lang="en-US" dirty="0" smtClean="0"/>
              <a:t>Electrons: 16</a:t>
            </a:r>
            <a:endParaRPr lang="en-US" baseline="-25000" dirty="0" smtClean="0"/>
          </a:p>
          <a:p>
            <a:r>
              <a:rPr lang="en-US" dirty="0" smtClean="0"/>
              <a:t>VN: 4</a:t>
            </a:r>
          </a:p>
          <a:p>
            <a:r>
              <a:rPr lang="en-US" dirty="0" smtClean="0"/>
              <a:t>Classification: ML</a:t>
            </a:r>
            <a:r>
              <a:rPr lang="en-US" baseline="-25000" dirty="0" smtClean="0"/>
              <a:t>4</a:t>
            </a:r>
            <a:r>
              <a:rPr lang="en-US" dirty="0" smtClean="0"/>
              <a:t>X</a:t>
            </a:r>
            <a:r>
              <a:rPr lang="en-US" baseline="-25000" dirty="0" smtClean="0"/>
              <a:t>4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627168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00" dirty="0" smtClean="0"/>
              <a:t>http://www.columbia.edu/cu/chemistry/groups/parkin/mlxz.htm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173</TotalTime>
  <Words>389</Words>
  <Application>Microsoft Office PowerPoint</Application>
  <PresentationFormat>On-screen Show (4:3)</PresentationFormat>
  <Paragraphs>149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Franklin Gothic Book</vt:lpstr>
      <vt:lpstr>Wingdings 2</vt:lpstr>
      <vt:lpstr>Custom Design</vt:lpstr>
      <vt:lpstr>Technic</vt:lpstr>
      <vt:lpstr>MDLDrawObject Class</vt:lpstr>
      <vt:lpstr>The CBC Method of electron counting</vt:lpstr>
      <vt:lpstr>Consider…</vt:lpstr>
      <vt:lpstr>The ‘ionic’ method says</vt:lpstr>
      <vt:lpstr>The ‘covalent’ method says</vt:lpstr>
      <vt:lpstr>CBC ligand classification</vt:lpstr>
      <vt:lpstr>How to count? [MLlXxZz]</vt:lpstr>
      <vt:lpstr>Current example</vt:lpstr>
      <vt:lpstr>Counting</vt:lpstr>
      <vt:lpstr>What have we learned? </vt:lpstr>
      <vt:lpstr>A different view</vt:lpstr>
      <vt:lpstr>What about valence?</vt:lpstr>
      <vt:lpstr>What is LBN?</vt:lpstr>
      <vt:lpstr>Further readings</vt:lpstr>
    </vt:vector>
  </TitlesOfParts>
  <Company>Lafayette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CBC Method of electron counting</dc:title>
  <dc:creator>Chip Nataro</dc:creator>
  <cp:lastModifiedBy>Chip Nataro</cp:lastModifiedBy>
  <cp:revision>25</cp:revision>
  <dcterms:created xsi:type="dcterms:W3CDTF">2012-01-18T15:14:15Z</dcterms:created>
  <dcterms:modified xsi:type="dcterms:W3CDTF">2018-04-18T18:30:07Z</dcterms:modified>
</cp:coreProperties>
</file>