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0"/>
  </p:notesMasterIdLst>
  <p:handoutMasterIdLst>
    <p:handoutMasterId r:id="rId21"/>
  </p:handoutMasterIdLst>
  <p:sldIdLst>
    <p:sldId id="256" r:id="rId2"/>
    <p:sldId id="415" r:id="rId3"/>
    <p:sldId id="424" r:id="rId4"/>
    <p:sldId id="407" r:id="rId5"/>
    <p:sldId id="423" r:id="rId6"/>
    <p:sldId id="425" r:id="rId7"/>
    <p:sldId id="426" r:id="rId8"/>
    <p:sldId id="422" r:id="rId9"/>
    <p:sldId id="408" r:id="rId10"/>
    <p:sldId id="409" r:id="rId11"/>
    <p:sldId id="413" r:id="rId12"/>
    <p:sldId id="412" r:id="rId13"/>
    <p:sldId id="414" r:id="rId14"/>
    <p:sldId id="416" r:id="rId15"/>
    <p:sldId id="417" r:id="rId16"/>
    <p:sldId id="418" r:id="rId17"/>
    <p:sldId id="419" r:id="rId18"/>
    <p:sldId id="427" r:id="rId19"/>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12">
          <p15:clr>
            <a:srgbClr val="A4A3A4"/>
          </p15:clr>
        </p15:guide>
        <p15:guide id="2"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2433"/>
    <a:srgbClr val="EFE7E7"/>
    <a:srgbClr val="DECBCB"/>
    <a:srgbClr val="FFFFFF"/>
    <a:srgbClr val="990000"/>
    <a:srgbClr val="009900"/>
    <a:srgbClr val="66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8276" autoAdjust="0"/>
  </p:normalViewPr>
  <p:slideViewPr>
    <p:cSldViewPr>
      <p:cViewPr>
        <p:scale>
          <a:sx n="100" d="100"/>
          <a:sy n="100" d="100"/>
        </p:scale>
        <p:origin x="-7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9" d="100"/>
          <a:sy n="109" d="100"/>
        </p:scale>
        <p:origin x="-354" y="-96"/>
      </p:cViewPr>
      <p:guideLst>
        <p:guide orient="horz" pos="2212"/>
        <p:guide pos="293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73675" y="0"/>
            <a:ext cx="4033838" cy="350838"/>
          </a:xfrm>
          <a:prstGeom prst="rect">
            <a:avLst/>
          </a:prstGeom>
        </p:spPr>
        <p:txBody>
          <a:bodyPr vert="horz" lIns="91440" tIns="45720" rIns="91440" bIns="45720" rtlCol="0"/>
          <a:lstStyle>
            <a:lvl1pPr algn="r">
              <a:defRPr sz="1200"/>
            </a:lvl1pPr>
          </a:lstStyle>
          <a:p>
            <a:fld id="{86003F46-A9B3-4F5A-A931-726FCF5F9C1F}" type="datetimeFigureOut">
              <a:rPr lang="en-CA" smtClean="0"/>
              <a:pPr/>
              <a:t>06/07/2015</a:t>
            </a:fld>
            <a:endParaRPr lang="en-CA"/>
          </a:p>
        </p:txBody>
      </p:sp>
      <p:sp>
        <p:nvSpPr>
          <p:cNvPr id="4" name="Footer Placeholder 3"/>
          <p:cNvSpPr>
            <a:spLocks noGrp="1"/>
          </p:cNvSpPr>
          <p:nvPr>
            <p:ph type="ftr" sz="quarter" idx="2"/>
          </p:nvPr>
        </p:nvSpPr>
        <p:spPr>
          <a:xfrm>
            <a:off x="0" y="6670675"/>
            <a:ext cx="4033838" cy="3508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73675" y="6670675"/>
            <a:ext cx="4033838" cy="350838"/>
          </a:xfrm>
          <a:prstGeom prst="rect">
            <a:avLst/>
          </a:prstGeom>
        </p:spPr>
        <p:txBody>
          <a:bodyPr vert="horz" lIns="91440" tIns="45720" rIns="91440" bIns="45720" rtlCol="0" anchor="b"/>
          <a:lstStyle>
            <a:lvl1pPr algn="r">
              <a:defRPr sz="1200"/>
            </a:lvl1pPr>
          </a:lstStyle>
          <a:p>
            <a:fld id="{E3D2E2C9-2C29-48BC-AC16-3E6DB12A3587}" type="slidenum">
              <a:rPr lang="en-CA" smtClean="0"/>
              <a:pPr/>
              <a:t>‹#›</a:t>
            </a:fld>
            <a:endParaRPr lang="en-CA"/>
          </a:p>
        </p:txBody>
      </p:sp>
    </p:spTree>
    <p:extLst>
      <p:ext uri="{BB962C8B-B14F-4D97-AF65-F5344CB8AC3E}">
        <p14:creationId xmlns="" xmlns:p14="http://schemas.microsoft.com/office/powerpoint/2010/main" val="410963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73675" y="0"/>
            <a:ext cx="4033838" cy="350838"/>
          </a:xfrm>
          <a:prstGeom prst="rect">
            <a:avLst/>
          </a:prstGeom>
        </p:spPr>
        <p:txBody>
          <a:bodyPr vert="horz" lIns="91440" tIns="45720" rIns="91440" bIns="45720" rtlCol="0"/>
          <a:lstStyle>
            <a:lvl1pPr algn="r">
              <a:defRPr sz="1200"/>
            </a:lvl1pPr>
          </a:lstStyle>
          <a:p>
            <a:fld id="{EA756455-F3D9-47E5-A885-65C7AAF8B7B7}" type="datetimeFigureOut">
              <a:rPr lang="en-CA" smtClean="0"/>
              <a:pPr/>
              <a:t>06/07/2015</a:t>
            </a:fld>
            <a:endParaRPr lang="en-CA"/>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35338"/>
            <a:ext cx="7448550" cy="3160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70675"/>
            <a:ext cx="4033838" cy="3508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73675" y="6670675"/>
            <a:ext cx="4033838" cy="350838"/>
          </a:xfrm>
          <a:prstGeom prst="rect">
            <a:avLst/>
          </a:prstGeom>
        </p:spPr>
        <p:txBody>
          <a:bodyPr vert="horz" lIns="91440" tIns="45720" rIns="91440" bIns="45720" rtlCol="0" anchor="b"/>
          <a:lstStyle>
            <a:lvl1pPr algn="r">
              <a:defRPr sz="1200"/>
            </a:lvl1pPr>
          </a:lstStyle>
          <a:p>
            <a:fld id="{98F7908D-3CF9-4299-A28F-9B78BAFCCA39}" type="slidenum">
              <a:rPr lang="en-CA" smtClean="0"/>
              <a:pPr/>
              <a:t>‹#›</a:t>
            </a:fld>
            <a:endParaRPr lang="en-CA"/>
          </a:p>
        </p:txBody>
      </p:sp>
    </p:spTree>
    <p:extLst>
      <p:ext uri="{BB962C8B-B14F-4D97-AF65-F5344CB8AC3E}">
        <p14:creationId xmlns="" xmlns:p14="http://schemas.microsoft.com/office/powerpoint/2010/main" val="143072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a:t>
            </a:fld>
            <a:endParaRPr lang="en-CA"/>
          </a:p>
        </p:txBody>
      </p:sp>
    </p:spTree>
    <p:extLst>
      <p:ext uri="{BB962C8B-B14F-4D97-AF65-F5344CB8AC3E}">
        <p14:creationId xmlns="" xmlns:p14="http://schemas.microsoft.com/office/powerpoint/2010/main" val="120977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 Get 6 people to stand in a line. Walk down the line shaking hands. Turn around. Go back through the line high five people instead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16</a:t>
            </a:fld>
            <a:endParaRPr lang="en-CA"/>
          </a:p>
        </p:txBody>
      </p:sp>
    </p:spTree>
    <p:extLst>
      <p:ext uri="{BB962C8B-B14F-4D97-AF65-F5344CB8AC3E}">
        <p14:creationId xmlns="" xmlns:p14="http://schemas.microsoft.com/office/powerpoint/2010/main" val="78336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Figure 2 from this paper</a:t>
            </a:r>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17</a:t>
            </a:fld>
            <a:endParaRPr lang="en-CA"/>
          </a:p>
        </p:txBody>
      </p:sp>
    </p:spTree>
    <p:extLst>
      <p:ext uri="{BB962C8B-B14F-4D97-AF65-F5344CB8AC3E}">
        <p14:creationId xmlns="" xmlns:p14="http://schemas.microsoft.com/office/powerpoint/2010/main" val="110252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typical 3-electrode setup.</a:t>
            </a:r>
          </a:p>
          <a:p>
            <a:r>
              <a:rPr lang="en-US" dirty="0" smtClean="0"/>
              <a:t>For</a:t>
            </a:r>
            <a:r>
              <a:rPr lang="en-US" baseline="0" dirty="0" smtClean="0"/>
              <a:t> my experiments the solvent is typically an organic solvent with a low dielectric constant.</a:t>
            </a:r>
          </a:p>
          <a:p>
            <a:r>
              <a:rPr lang="en-US" baseline="0" dirty="0" smtClean="0"/>
              <a:t>The solution contains the following.</a:t>
            </a:r>
          </a:p>
          <a:p>
            <a:r>
              <a:rPr lang="en-US" baseline="0" dirty="0" smtClean="0"/>
              <a:t>	Supporting electrolyte: a </a:t>
            </a:r>
            <a:r>
              <a:rPr lang="en-US" baseline="0" dirty="0" err="1" smtClean="0"/>
              <a:t>souble</a:t>
            </a:r>
            <a:r>
              <a:rPr lang="en-US" baseline="0" dirty="0" smtClean="0"/>
              <a:t> ionic compound such as [NBu</a:t>
            </a:r>
            <a:r>
              <a:rPr lang="en-US" baseline="-25000" dirty="0" smtClean="0"/>
              <a:t>4</a:t>
            </a:r>
            <a:r>
              <a:rPr lang="en-US" baseline="0" dirty="0" smtClean="0"/>
              <a:t>][PF</a:t>
            </a:r>
            <a:r>
              <a:rPr lang="en-US" baseline="-25000" dirty="0" smtClean="0"/>
              <a:t>6</a:t>
            </a:r>
            <a:r>
              <a:rPr lang="en-US" baseline="0" dirty="0" smtClean="0"/>
              <a:t>] that is 0.1 M.</a:t>
            </a:r>
          </a:p>
          <a:p>
            <a:r>
              <a:rPr lang="en-US" baseline="0" dirty="0" smtClean="0"/>
              <a:t>	</a:t>
            </a:r>
            <a:r>
              <a:rPr lang="en-US" baseline="0" dirty="0" err="1" smtClean="0"/>
              <a:t>Analyte</a:t>
            </a:r>
            <a:r>
              <a:rPr lang="en-US" baseline="0" dirty="0" smtClean="0"/>
              <a:t>: the compound of interest that is 1.0 </a:t>
            </a:r>
            <a:r>
              <a:rPr lang="en-US" baseline="0" dirty="0" err="1" smtClean="0"/>
              <a:t>mM</a:t>
            </a:r>
            <a:r>
              <a:rPr lang="en-US" baseline="0" dirty="0" smtClean="0"/>
              <a:t>.</a:t>
            </a:r>
          </a:p>
          <a:p>
            <a:r>
              <a:rPr lang="en-US" baseline="0" dirty="0" smtClean="0"/>
              <a:t>The solution should be stirred with inert gas bubbled through it prior to use. During scans the solution should not be agitated because the experiment is based upon diffusion of the compound to and from the electrode.</a:t>
            </a:r>
          </a:p>
          <a:p>
            <a:r>
              <a:rPr lang="en-US" baseline="0" dirty="0" smtClean="0"/>
              <a:t>The auxiliary or counter electrode is a platinum wire.</a:t>
            </a:r>
          </a:p>
          <a:p>
            <a:r>
              <a:rPr lang="en-US" dirty="0" smtClean="0"/>
              <a:t>The working electrode is where the action takes place and can be a variety</a:t>
            </a:r>
            <a:r>
              <a:rPr lang="en-US" baseline="0" dirty="0" smtClean="0"/>
              <a:t> of substances but glassy carbon, gold and platinum are most common.</a:t>
            </a:r>
          </a:p>
          <a:p>
            <a:r>
              <a:rPr lang="en-US" baseline="0" dirty="0" smtClean="0"/>
              <a:t>The reference electrode is typically Ag/</a:t>
            </a:r>
            <a:r>
              <a:rPr lang="en-US" baseline="0" dirty="0" err="1" smtClean="0"/>
              <a:t>AgCl</a:t>
            </a:r>
            <a:r>
              <a:rPr lang="en-US" baseline="0" dirty="0" smtClean="0"/>
              <a:t> separated from the solution by a frit. Ag/</a:t>
            </a:r>
            <a:r>
              <a:rPr lang="en-US" baseline="0" dirty="0" err="1" smtClean="0"/>
              <a:t>AgCl</a:t>
            </a:r>
            <a:r>
              <a:rPr lang="en-US" baseline="0" dirty="0" smtClean="0"/>
              <a:t> is not the best reference so it is common to add </a:t>
            </a:r>
            <a:r>
              <a:rPr lang="en-US" baseline="0" dirty="0" err="1" smtClean="0"/>
              <a:t>ferrocene</a:t>
            </a:r>
            <a:r>
              <a:rPr lang="en-US" baseline="0" dirty="0" smtClean="0"/>
              <a:t> (</a:t>
            </a:r>
            <a:r>
              <a:rPr lang="en-US" baseline="0" dirty="0" err="1" smtClean="0"/>
              <a:t>FcH</a:t>
            </a:r>
            <a:r>
              <a:rPr lang="en-US" baseline="0" dirty="0" smtClean="0"/>
              <a:t>) or </a:t>
            </a:r>
            <a:r>
              <a:rPr lang="en-US" baseline="0" dirty="0" err="1" smtClean="0"/>
              <a:t>decamethylferrocene</a:t>
            </a:r>
            <a:r>
              <a:rPr lang="en-US" baseline="0" dirty="0" smtClean="0"/>
              <a:t> (</a:t>
            </a:r>
            <a:r>
              <a:rPr lang="en-US" baseline="0" dirty="0" err="1" smtClean="0"/>
              <a:t>Fc</a:t>
            </a:r>
            <a:r>
              <a:rPr lang="en-US" baseline="0" dirty="0" smtClean="0"/>
              <a:t>*) at the end of the experiment as an internal reference.</a:t>
            </a:r>
          </a:p>
          <a:p>
            <a:r>
              <a:rPr lang="en-US" dirty="0" smtClean="0"/>
              <a:t> </a:t>
            </a:r>
            <a:endParaRPr lang="en-US" dirty="0" smtClean="0"/>
          </a:p>
        </p:txBody>
      </p:sp>
      <p:sp>
        <p:nvSpPr>
          <p:cNvPr id="4" name="Slide Number Placeholder 3"/>
          <p:cNvSpPr>
            <a:spLocks noGrp="1"/>
          </p:cNvSpPr>
          <p:nvPr>
            <p:ph type="sldNum" sz="quarter" idx="10"/>
          </p:nvPr>
        </p:nvSpPr>
        <p:spPr/>
        <p:txBody>
          <a:bodyPr/>
          <a:lstStyle/>
          <a:p>
            <a:fld id="{98F7908D-3CF9-4299-A28F-9B78BAFCCA39}"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CV is typically shown a current vs. potential.</a:t>
            </a:r>
          </a:p>
          <a:p>
            <a:r>
              <a:rPr lang="en-US" baseline="0" dirty="0" smtClean="0"/>
              <a:t>This is an oxidation, reductions would similar but in the opposite direction.</a:t>
            </a:r>
          </a:p>
          <a:p>
            <a:r>
              <a:rPr lang="en-US" baseline="0" dirty="0" smtClean="0"/>
              <a:t>This is the ‘American’ version of a CV with increasing positive potential to the left.</a:t>
            </a:r>
          </a:p>
          <a:p>
            <a:r>
              <a:rPr lang="en-US" baseline="0" dirty="0" smtClean="0"/>
              <a:t>The scale must be indicated.</a:t>
            </a:r>
          </a:p>
          <a:p>
            <a:r>
              <a:rPr lang="en-US" baseline="0" dirty="0" smtClean="0"/>
              <a:t>The direction of the scan must be indicated.</a:t>
            </a:r>
          </a:p>
          <a:p>
            <a:r>
              <a:rPr lang="en-US" baseline="0" dirty="0" smtClean="0"/>
              <a:t>Zero current must be shown.</a:t>
            </a:r>
          </a:p>
          <a:p>
            <a:r>
              <a:rPr lang="en-US" baseline="0" dirty="0" smtClean="0"/>
              <a:t>The reference for the horizontal axis should be indicated, in this case it is vs. FcH</a:t>
            </a:r>
            <a:r>
              <a:rPr lang="en-US" baseline="30000" dirty="0" smtClean="0"/>
              <a:t>0/+</a:t>
            </a:r>
            <a:r>
              <a:rPr lang="en-US" baseline="0" dirty="0" smtClean="0"/>
              <a:t>.</a:t>
            </a:r>
          </a:p>
          <a:p>
            <a:r>
              <a:rPr lang="en-US" baseline="0" dirty="0" smtClean="0"/>
              <a:t>What exists at the electrode surface in this oxidation?</a:t>
            </a:r>
          </a:p>
          <a:p>
            <a:r>
              <a:rPr lang="en-US" baseline="0" dirty="0" smtClean="0"/>
              <a:t>	Initially the reduced (red) form.</a:t>
            </a:r>
          </a:p>
          <a:p>
            <a:r>
              <a:rPr lang="en-US" baseline="0" dirty="0" smtClean="0"/>
              <a:t>	After passing the </a:t>
            </a:r>
            <a:r>
              <a:rPr lang="en-US" baseline="0" dirty="0" err="1" smtClean="0"/>
              <a:t>redox</a:t>
            </a:r>
            <a:r>
              <a:rPr lang="en-US" baseline="0" dirty="0" smtClean="0"/>
              <a:t> potential it is the oxidized (ox) form which will diffuse away.</a:t>
            </a:r>
          </a:p>
          <a:p>
            <a:r>
              <a:rPr lang="en-US" baseline="0" dirty="0" smtClean="0"/>
              <a:t>	After the switching potential it is still the ox form.</a:t>
            </a:r>
          </a:p>
          <a:p>
            <a:r>
              <a:rPr lang="en-US" baseline="0" dirty="0" smtClean="0"/>
              <a:t>	After passing back over the </a:t>
            </a:r>
            <a:r>
              <a:rPr lang="en-US" baseline="0" dirty="0" err="1" smtClean="0"/>
              <a:t>redox</a:t>
            </a:r>
            <a:r>
              <a:rPr lang="en-US" baseline="0" dirty="0" smtClean="0"/>
              <a:t> potential the red form will be present.</a:t>
            </a:r>
          </a:p>
          <a:p>
            <a:r>
              <a:rPr lang="en-US" baseline="0" dirty="0" smtClean="0"/>
              <a:t>So why the duck shape?</a:t>
            </a:r>
          </a:p>
          <a:p>
            <a:r>
              <a:rPr lang="en-US" baseline="0" dirty="0" smtClean="0"/>
              <a:t>	The diffusion rate of the oxidized and reduced species are different.</a:t>
            </a:r>
          </a:p>
          <a:p>
            <a:r>
              <a:rPr lang="en-US" baseline="0" dirty="0" smtClean="0"/>
              <a:t>	The currents are different because of the presence of the oxidized species and the diffusion of ox away 	from the electrode surface and the diffusion of red to the electrode surface.</a:t>
            </a:r>
          </a:p>
          <a:p>
            <a:r>
              <a:rPr lang="en-US" baseline="0" dirty="0" smtClean="0"/>
              <a:t>The reversible CVs are of </a:t>
            </a:r>
            <a:r>
              <a:rPr lang="en-US" baseline="0" dirty="0" err="1" smtClean="0"/>
              <a:t>ferrocene</a:t>
            </a:r>
            <a:r>
              <a:rPr lang="en-US" baseline="0" dirty="0" smtClean="0"/>
              <a:t>.</a:t>
            </a:r>
          </a:p>
          <a:p>
            <a:r>
              <a:rPr lang="en-US" dirty="0" smtClean="0"/>
              <a:t>The peak currents</a:t>
            </a:r>
            <a:r>
              <a:rPr lang="en-US" baseline="0" dirty="0" smtClean="0"/>
              <a:t> (</a:t>
            </a:r>
            <a:r>
              <a:rPr lang="en-US" baseline="0" dirty="0" err="1" smtClean="0"/>
              <a:t>i</a:t>
            </a:r>
            <a:r>
              <a:rPr lang="en-US" baseline="-25000" dirty="0" err="1" smtClean="0"/>
              <a:t>pa</a:t>
            </a:r>
            <a:r>
              <a:rPr lang="en-US" baseline="0" dirty="0" smtClean="0"/>
              <a:t> and </a:t>
            </a:r>
            <a:r>
              <a:rPr lang="en-US" baseline="0" dirty="0" err="1" smtClean="0"/>
              <a:t>i</a:t>
            </a:r>
            <a:r>
              <a:rPr lang="en-US" baseline="-25000" dirty="0" err="1" smtClean="0"/>
              <a:t>pc</a:t>
            </a:r>
            <a:r>
              <a:rPr lang="en-US" baseline="0" dirty="0" smtClean="0"/>
              <a:t>) are taken from the baseline and ideally the ratio should be approximately 1.</a:t>
            </a:r>
          </a:p>
          <a:p>
            <a:r>
              <a:rPr lang="en-US" baseline="0" dirty="0" smtClean="0"/>
              <a:t>The scale must be indicated.</a:t>
            </a:r>
          </a:p>
          <a:p>
            <a:r>
              <a:rPr lang="en-US" baseline="0" dirty="0" smtClean="0"/>
              <a:t>The direction of the scan must be indicated.</a:t>
            </a:r>
          </a:p>
          <a:p>
            <a:r>
              <a:rPr lang="en-US" baseline="0" dirty="0" smtClean="0"/>
              <a:t>Zero current must be shown.</a:t>
            </a:r>
          </a:p>
          <a:p>
            <a:r>
              <a:rPr lang="en-US" baseline="0" dirty="0" smtClean="0"/>
              <a:t>The reference for the horizontal axis should be indicated, in this case it is vs. FcH</a:t>
            </a:r>
            <a:r>
              <a:rPr lang="en-US" baseline="30000" dirty="0" smtClean="0"/>
              <a:t>0/+</a:t>
            </a:r>
            <a:r>
              <a:rPr lang="en-US" baseline="0" dirty="0" smtClean="0"/>
              <a:t>.</a:t>
            </a:r>
          </a:p>
          <a:p>
            <a:r>
              <a:rPr lang="en-US" dirty="0" smtClean="0"/>
              <a:t>In</a:t>
            </a:r>
            <a:r>
              <a:rPr lang="en-US" baseline="0" dirty="0" smtClean="0"/>
              <a:t> a </a:t>
            </a:r>
            <a:r>
              <a:rPr lang="en-US" baseline="0" dirty="0" err="1" smtClean="0"/>
              <a:t>Nernstian</a:t>
            </a:r>
            <a:r>
              <a:rPr lang="en-US" baseline="0" dirty="0" smtClean="0"/>
              <a:t> system the peak separation should be 57 mV.</a:t>
            </a:r>
          </a:p>
          <a:p>
            <a:r>
              <a:rPr lang="en-US" baseline="0" dirty="0" smtClean="0"/>
              <a:t>In organic solvents the typical separation is typically larger, around 90 mV in CH</a:t>
            </a:r>
            <a:r>
              <a:rPr lang="en-US" baseline="-25000" dirty="0" smtClean="0"/>
              <a:t>2</a:t>
            </a:r>
            <a:r>
              <a:rPr lang="en-US" baseline="0" dirty="0" smtClean="0"/>
              <a:t>Cl</a:t>
            </a:r>
            <a:r>
              <a:rPr lang="en-US" baseline="-25000" dirty="0" smtClean="0"/>
              <a:t>2</a:t>
            </a:r>
            <a:r>
              <a:rPr lang="en-US" baseline="0" dirty="0" smtClean="0"/>
              <a:t> is common.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98F7908D-3CF9-4299-A28F-9B78BAFCCA39}" type="slidenum">
              <a:rPr lang="en-CA" smtClean="0"/>
              <a:pPr/>
              <a:t>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10</a:t>
            </a:fld>
            <a:endParaRPr lang="en-CA"/>
          </a:p>
        </p:txBody>
      </p:sp>
    </p:spTree>
    <p:extLst>
      <p:ext uri="{BB962C8B-B14F-4D97-AF65-F5344CB8AC3E}">
        <p14:creationId xmlns="" xmlns:p14="http://schemas.microsoft.com/office/powerpoint/2010/main" val="59651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11</a:t>
            </a:fld>
            <a:endParaRPr lang="en-CA"/>
          </a:p>
        </p:txBody>
      </p:sp>
    </p:spTree>
    <p:extLst>
      <p:ext uri="{BB962C8B-B14F-4D97-AF65-F5344CB8AC3E}">
        <p14:creationId xmlns="" xmlns:p14="http://schemas.microsoft.com/office/powerpoint/2010/main" val="118964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12</a:t>
            </a:fld>
            <a:endParaRPr lang="en-CA"/>
          </a:p>
        </p:txBody>
      </p:sp>
    </p:spTree>
    <p:extLst>
      <p:ext uri="{BB962C8B-B14F-4D97-AF65-F5344CB8AC3E}">
        <p14:creationId xmlns="" xmlns:p14="http://schemas.microsoft.com/office/powerpoint/2010/main" val="102520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Figure 4 from this paper</a:t>
            </a:r>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13</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 – Get 6 people to stand in a line. Walk down the line shaking hands. Turn around. Go back through the line but have the middle two join hands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14</a:t>
            </a:fld>
            <a:endParaRPr lang="en-CA"/>
          </a:p>
        </p:txBody>
      </p:sp>
    </p:spTree>
    <p:extLst>
      <p:ext uri="{BB962C8B-B14F-4D97-AF65-F5344CB8AC3E}">
        <p14:creationId xmlns="" xmlns:p14="http://schemas.microsoft.com/office/powerpoint/2010/main" val="135049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Figure 1 from this paper</a:t>
            </a:r>
            <a:endParaRPr lang="en-US" dirty="0"/>
          </a:p>
        </p:txBody>
      </p:sp>
      <p:sp>
        <p:nvSpPr>
          <p:cNvPr id="4" name="Slide Number Placeholder 3"/>
          <p:cNvSpPr>
            <a:spLocks noGrp="1"/>
          </p:cNvSpPr>
          <p:nvPr>
            <p:ph type="sldNum" sz="quarter" idx="10"/>
          </p:nvPr>
        </p:nvSpPr>
        <p:spPr/>
        <p:txBody>
          <a:bodyPr/>
          <a:lstStyle/>
          <a:p>
            <a:fld id="{98F7908D-3CF9-4299-A28F-9B78BAFCCA39}" type="slidenum">
              <a:rPr lang="en-CA" smtClean="0"/>
              <a:pPr/>
              <a:t>15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3187700" y="268288"/>
            <a:ext cx="5668963" cy="3900487"/>
          </a:xfrm>
          <a:prstGeom prst="rect">
            <a:avLst/>
          </a:prstGeom>
          <a:solidFill>
            <a:srgbClr val="822433"/>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217488" y="268288"/>
            <a:ext cx="184150" cy="6399212"/>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3292697" y="373528"/>
            <a:ext cx="5458968" cy="3652371"/>
          </a:xfrm>
        </p:spPr>
        <p:txBody>
          <a:bodyPr rtlCol="0">
            <a:normAutofit/>
          </a:bodyPr>
          <a:lstStyle>
            <a:lvl1pPr algn="l" defTabSz="914400" rtl="0" eaLnBrk="1" latinLnBrk="0" hangingPunct="1">
              <a:spcBef>
                <a:spcPct val="0"/>
              </a:spcBef>
              <a:buNone/>
              <a:defRPr sz="4600" kern="1200">
                <a:solidFill>
                  <a:schemeClr val="bg1"/>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3187699" y="4279900"/>
            <a:ext cx="5668963"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800" b="1" kern="120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a:xfrm>
            <a:off x="7199313" y="6356350"/>
            <a:ext cx="1752600" cy="365125"/>
          </a:xfrm>
          <a:prstGeom prst="rect">
            <a:avLst/>
          </a:prstGeom>
        </p:spPr>
        <p:txBody>
          <a:bodyPr/>
          <a:lstStyle>
            <a:lvl1pPr>
              <a:defRPr/>
            </a:lvl1pPr>
          </a:lstStyle>
          <a:p>
            <a:pPr>
              <a:defRPr/>
            </a:pPr>
            <a:fld id="{0EB6C876-A3B7-4A38-844D-25AD043FF7F6}" type="datetimeFigureOut">
              <a:rPr lang="en-US"/>
              <a:pPr>
                <a:defRPr/>
              </a:pPr>
              <a:t>7/6/2015</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11" name="Slide Number Placeholder 6"/>
          <p:cNvSpPr>
            <a:spLocks noGrp="1"/>
          </p:cNvSpPr>
          <p:nvPr>
            <p:ph type="sldNum" sz="quarter" idx="17"/>
          </p:nvPr>
        </p:nvSpPr>
        <p:spPr>
          <a:xfrm>
            <a:off x="8256588" y="360363"/>
            <a:ext cx="506412" cy="365125"/>
          </a:xfrm>
          <a:prstGeom prst="rect">
            <a:avLst/>
          </a:prstGeom>
        </p:spPr>
        <p:txBody>
          <a:bodyPr/>
          <a:lstStyle>
            <a:lvl1pPr>
              <a:defRPr/>
            </a:lvl1pPr>
          </a:lstStyle>
          <a:p>
            <a:pPr>
              <a:defRPr/>
            </a:pPr>
            <a:fld id="{8A70B223-A837-4649-BF20-12584911E50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165100" y="6364816"/>
            <a:ext cx="8777288" cy="365125"/>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Rectangle 3"/>
          <p:cNvSpPr/>
          <p:nvPr/>
        </p:nvSpPr>
        <p:spPr>
          <a:xfrm>
            <a:off x="8720670" y="194733"/>
            <a:ext cx="222249" cy="6178551"/>
          </a:xfrm>
          <a:prstGeom prst="rect">
            <a:avLst/>
          </a:prstGeom>
          <a:solidFill>
            <a:srgbClr val="8224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160232" y="206375"/>
            <a:ext cx="8560438" cy="673100"/>
          </a:xfrm>
        </p:spPr>
        <p:txBody>
          <a:bodyPr anchor="ctr"/>
          <a:lstStyle>
            <a:lvl1pPr>
              <a:defRPr b="1" i="0" u="none" baseline="0">
                <a:solidFill>
                  <a:srgbClr val="822433"/>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65100" y="914400"/>
            <a:ext cx="8445500" cy="5325533"/>
          </a:xfrm>
        </p:spPr>
        <p:txBody>
          <a:bodyPr/>
          <a:lstStyle>
            <a:lvl1pPr marL="342900" indent="-342900">
              <a:buClr>
                <a:srgbClr val="822433"/>
              </a:buClr>
              <a:defRPr sz="2800">
                <a:solidFill>
                  <a:schemeClr val="tx1"/>
                </a:solidFill>
                <a:latin typeface="Whitney-Semibold" panose="02000603040000020004" pitchFamily="2" charset="0"/>
              </a:defRPr>
            </a:lvl1pPr>
            <a:lvl2pPr marL="628650" indent="-285750">
              <a:buClr>
                <a:schemeClr val="accent1"/>
              </a:buClr>
              <a:defRPr sz="2400">
                <a:solidFill>
                  <a:schemeClr val="tx1">
                    <a:lumMod val="85000"/>
                    <a:lumOff val="15000"/>
                  </a:schemeClr>
                </a:solidFill>
                <a:latin typeface="Whitney-Semibold" panose="02000603040000020004" pitchFamily="2" charset="0"/>
              </a:defRPr>
            </a:lvl2pPr>
            <a:lvl3pPr marL="857250" indent="-228600">
              <a:buClr>
                <a:schemeClr val="accent3">
                  <a:lumMod val="75000"/>
                </a:schemeClr>
              </a:buClr>
              <a:defRPr sz="2000">
                <a:solidFill>
                  <a:schemeClr val="tx1">
                    <a:lumMod val="75000"/>
                    <a:lumOff val="25000"/>
                  </a:schemeClr>
                </a:solidFill>
                <a:latin typeface="Whitney-Semibold" panose="02000603040000020004" pitchFamily="2" charset="0"/>
              </a:defRPr>
            </a:lvl3pPr>
            <a:lvl4pPr marL="1143000" indent="-228600">
              <a:buClr>
                <a:schemeClr val="accent3"/>
              </a:buClr>
              <a:defRPr sz="2000">
                <a:solidFill>
                  <a:schemeClr val="tx1">
                    <a:lumMod val="65000"/>
                    <a:lumOff val="35000"/>
                  </a:schemeClr>
                </a:solidFill>
                <a:latin typeface="Whitney-Semibold" panose="02000603040000020004" pitchFamily="2" charset="0"/>
              </a:defRPr>
            </a:lvl4pPr>
            <a:lvl5pPr marL="1371600" indent="-228600">
              <a:buClr>
                <a:schemeClr val="accent4"/>
              </a:buClr>
              <a:defRPr sz="2000">
                <a:solidFill>
                  <a:schemeClr val="tx1">
                    <a:lumMod val="65000"/>
                    <a:lumOff val="35000"/>
                  </a:schemeClr>
                </a:solidFill>
                <a:latin typeface="Whitney-Semibold" panose="02000603040000020004"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Slide Number Placeholder 5"/>
          <p:cNvSpPr txBox="1">
            <a:spLocks/>
          </p:cNvSpPr>
          <p:nvPr userDrawn="1"/>
        </p:nvSpPr>
        <p:spPr>
          <a:xfrm>
            <a:off x="6172200" y="6364140"/>
            <a:ext cx="2528888" cy="365125"/>
          </a:xfrm>
          <a:prstGeom prst="rect">
            <a:avLst/>
          </a:prstGeom>
        </p:spPr>
        <p:txBody>
          <a:bodyPr anchor="ctr"/>
          <a:lstStyle>
            <a:defPPr>
              <a:defRPr lang="en-US"/>
            </a:defPPr>
            <a:lvl1pPr marL="0" algn="r" defTabSz="914400" rtl="0" eaLnBrk="1" fontAlgn="base" latinLnBrk="0" hangingPunct="1">
              <a:spcBef>
                <a:spcPct val="0"/>
              </a:spcBef>
              <a:spcAft>
                <a:spcPct val="0"/>
              </a:spcAft>
              <a:defRPr sz="1400" b="1" kern="1200" smtClean="0">
                <a:solidFill>
                  <a:schemeClr val="tx2">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a:lstStyle>
          <a:p>
            <a:pPr algn="r">
              <a:defRPr/>
            </a:pPr>
            <a:r>
              <a:rPr lang="en-US" sz="1200" i="1" dirty="0" smtClean="0">
                <a:solidFill>
                  <a:schemeClr val="bg1"/>
                </a:solidFill>
              </a:rPr>
              <a:t>Slide </a:t>
            </a:r>
            <a:fld id="{D98902B5-FDDD-4712-A591-4CEA7A1A5706}" type="slidenum">
              <a:rPr lang="en-US" sz="1200" i="1" smtClean="0">
                <a:solidFill>
                  <a:schemeClr val="bg1"/>
                </a:solidFill>
              </a:rPr>
              <a:t>‹#›</a:t>
            </a:fld>
            <a:endParaRPr lang="en-US" sz="1200" i="1" dirty="0">
              <a:solidFill>
                <a:schemeClr val="bg1"/>
              </a:solidFill>
            </a:endParaRPr>
          </a:p>
        </p:txBody>
      </p:sp>
      <p:sp>
        <p:nvSpPr>
          <p:cNvPr id="10" name="Slide Number Placeholder 5"/>
          <p:cNvSpPr txBox="1">
            <a:spLocks/>
          </p:cNvSpPr>
          <p:nvPr userDrawn="1"/>
        </p:nvSpPr>
        <p:spPr>
          <a:xfrm>
            <a:off x="165100" y="6364140"/>
            <a:ext cx="2044700" cy="365125"/>
          </a:xfrm>
          <a:prstGeom prst="rect">
            <a:avLst/>
          </a:prstGeom>
        </p:spPr>
        <p:txBody>
          <a:bodyPr anchor="ctr"/>
          <a:lstStyle>
            <a:defPPr>
              <a:defRPr lang="en-US"/>
            </a:defPPr>
            <a:lvl1pPr marL="0" algn="r" defTabSz="914400" rtl="0" eaLnBrk="1" fontAlgn="base" latinLnBrk="0" hangingPunct="1">
              <a:spcBef>
                <a:spcPct val="0"/>
              </a:spcBef>
              <a:spcAft>
                <a:spcPct val="0"/>
              </a:spcAft>
              <a:defRPr sz="1400" b="1" kern="1200" smtClean="0">
                <a:solidFill>
                  <a:schemeClr val="tx2">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a:lstStyle>
          <a:p>
            <a:pPr algn="l">
              <a:defRPr/>
            </a:pPr>
            <a:r>
              <a:rPr lang="en-US" sz="1200" i="1" dirty="0" smtClean="0">
                <a:solidFill>
                  <a:schemeClr val="bg1"/>
                </a:solidFill>
              </a:rPr>
              <a:t>5</a:t>
            </a:r>
            <a:r>
              <a:rPr lang="en-US" sz="1200" i="1" baseline="0" dirty="0" smtClean="0">
                <a:solidFill>
                  <a:schemeClr val="bg1"/>
                </a:solidFill>
              </a:rPr>
              <a:t> Slides about Cyclic </a:t>
            </a:r>
            <a:r>
              <a:rPr lang="en-US" sz="1200" i="1" baseline="0" dirty="0" err="1" smtClean="0">
                <a:solidFill>
                  <a:schemeClr val="bg1"/>
                </a:solidFill>
              </a:rPr>
              <a:t>Voltammetry</a:t>
            </a:r>
            <a:endParaRPr lang="en-US" sz="1200" i="1" dirty="0">
              <a:solidFill>
                <a:schemeClr val="bg1"/>
              </a:solidFill>
            </a:endParaRPr>
          </a:p>
        </p:txBody>
      </p:sp>
      <p:sp>
        <p:nvSpPr>
          <p:cNvPr id="11" name="Slide Number Placeholder 5"/>
          <p:cNvSpPr txBox="1">
            <a:spLocks/>
          </p:cNvSpPr>
          <p:nvPr userDrawn="1"/>
        </p:nvSpPr>
        <p:spPr>
          <a:xfrm>
            <a:off x="3352800" y="6364139"/>
            <a:ext cx="2438400" cy="365125"/>
          </a:xfrm>
          <a:prstGeom prst="rect">
            <a:avLst/>
          </a:prstGeom>
        </p:spPr>
        <p:txBody>
          <a:bodyPr anchor="ctr"/>
          <a:lstStyle>
            <a:defPPr>
              <a:defRPr lang="en-US"/>
            </a:defPPr>
            <a:lvl1pPr marL="0" algn="r" defTabSz="914400" rtl="0" eaLnBrk="1" fontAlgn="base" latinLnBrk="0" hangingPunct="1">
              <a:spcBef>
                <a:spcPct val="0"/>
              </a:spcBef>
              <a:spcAft>
                <a:spcPct val="0"/>
              </a:spcAft>
              <a:defRPr sz="1400" b="1" kern="1200" smtClean="0">
                <a:solidFill>
                  <a:schemeClr val="tx2">
                    <a:lumMod val="60000"/>
                    <a:lumOff val="40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a:lstStyle>
          <a:p>
            <a:pPr algn="ctr">
              <a:defRPr/>
            </a:pPr>
            <a:r>
              <a:rPr lang="en-US" sz="1200" i="1" dirty="0" smtClean="0">
                <a:solidFill>
                  <a:schemeClr val="bg1"/>
                </a:solidFill>
              </a:rPr>
              <a:t>Lafayette College – Nataro</a:t>
            </a:r>
            <a:endParaRPr lang="en-US" sz="1200" i="1" dirty="0">
              <a:solidFill>
                <a:schemeClr val="bg1"/>
              </a:solidFill>
            </a:endParaRPr>
          </a:p>
        </p:txBody>
      </p:sp>
      <p:cxnSp>
        <p:nvCxnSpPr>
          <p:cNvPr id="6" name="Straight Connector 5"/>
          <p:cNvCxnSpPr/>
          <p:nvPr userDrawn="1"/>
        </p:nvCxnSpPr>
        <p:spPr>
          <a:xfrm>
            <a:off x="165100" y="866775"/>
            <a:ext cx="8666694" cy="0"/>
          </a:xfrm>
          <a:prstGeom prst="line">
            <a:avLst/>
          </a:prstGeom>
          <a:ln>
            <a:solidFill>
              <a:srgbClr val="822433"/>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Click icon to add picture</a:t>
            </a:r>
            <a:endParaRPr noProof="0"/>
          </a:p>
        </p:txBody>
      </p:sp>
      <p:sp>
        <p:nvSpPr>
          <p:cNvPr id="7" name="Date Placeholder 3"/>
          <p:cNvSpPr>
            <a:spLocks noGrp="1"/>
          </p:cNvSpPr>
          <p:nvPr>
            <p:ph type="dt" sz="half" idx="14"/>
          </p:nvPr>
        </p:nvSpPr>
        <p:spPr>
          <a:xfrm>
            <a:off x="3276600" y="390525"/>
            <a:ext cx="5499100" cy="365125"/>
          </a:xfrm>
          <a:prstGeom prst="rect">
            <a:avLst/>
          </a:prstGeom>
        </p:spPr>
        <p:txBody>
          <a:bodyPr/>
          <a:lstStyle>
            <a:lvl1pPr>
              <a:defRPr sz="2200" b="0" baseline="0" smtClean="0">
                <a:solidFill>
                  <a:schemeClr val="bg1"/>
                </a:solidFill>
              </a:defRPr>
            </a:lvl1pPr>
          </a:lstStyle>
          <a:p>
            <a:pPr>
              <a:defRPr/>
            </a:pPr>
            <a:fld id="{A201F11F-2E29-4E62-B01A-34618B6BC5BB}" type="datetimeFigureOut">
              <a:rPr lang="en-US"/>
              <a:pPr>
                <a:defRPr/>
              </a:pPr>
              <a:t>7/6/2015</a:t>
            </a:fld>
            <a:endParaRPr lang="en-US"/>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pPr>
              <a:defRPr/>
            </a:pPr>
            <a:endParaRPr lang="en-US"/>
          </a:p>
        </p:txBody>
      </p:sp>
      <p:sp>
        <p:nvSpPr>
          <p:cNvPr id="10" name="Slide Number Placeholder 5"/>
          <p:cNvSpPr>
            <a:spLocks noGrp="1"/>
          </p:cNvSpPr>
          <p:nvPr>
            <p:ph type="sldNum" sz="quarter" idx="16"/>
          </p:nvPr>
        </p:nvSpPr>
        <p:spPr>
          <a:xfrm>
            <a:off x="8266113" y="6356350"/>
            <a:ext cx="685800" cy="365125"/>
          </a:xfrm>
          <a:prstGeom prst="rect">
            <a:avLst/>
          </a:prstGeom>
        </p:spPr>
        <p:txBody>
          <a:bodyPr/>
          <a:lstStyle>
            <a:lvl1pPr marL="0" algn="r" defTabSz="914400" rtl="0" eaLnBrk="1" latinLnBrk="0" hangingPunct="1">
              <a:defRPr sz="1100" b="1" kern="1200" smtClean="0">
                <a:solidFill>
                  <a:schemeClr val="tx2">
                    <a:lumMod val="60000"/>
                    <a:lumOff val="40000"/>
                  </a:schemeClr>
                </a:solidFill>
                <a:latin typeface="+mn-lt"/>
                <a:ea typeface="+mn-ea"/>
                <a:cs typeface="+mn-cs"/>
              </a:defRPr>
            </a:lvl1pPr>
          </a:lstStyle>
          <a:p>
            <a:pPr>
              <a:defRPr/>
            </a:pPr>
            <a:fld id="{B425CBDB-A896-404C-B6E3-6AA28117730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Click icon to add picture</a:t>
            </a:r>
            <a:endParaRPr noProof="0"/>
          </a:p>
        </p:txBody>
      </p:sp>
      <p:sp>
        <p:nvSpPr>
          <p:cNvPr id="6" name="Date Placeholder 3"/>
          <p:cNvSpPr>
            <a:spLocks noGrp="1"/>
          </p:cNvSpPr>
          <p:nvPr>
            <p:ph type="dt" sz="half" idx="14"/>
          </p:nvPr>
        </p:nvSpPr>
        <p:spPr>
          <a:xfrm>
            <a:off x="7212013" y="6356350"/>
            <a:ext cx="1752600" cy="365125"/>
          </a:xfrm>
          <a:prstGeom prst="rect">
            <a:avLst/>
          </a:prstGeom>
        </p:spPr>
        <p:txBody>
          <a:bodyPr/>
          <a:lstStyle>
            <a:lvl1pPr>
              <a:defRPr/>
            </a:lvl1pPr>
          </a:lstStyle>
          <a:p>
            <a:pPr>
              <a:defRPr/>
            </a:pPr>
            <a:fld id="{167DFD81-FC60-4E38-942A-21074986AD61}" type="datetimeFigureOut">
              <a:rPr lang="en-US"/>
              <a:pPr>
                <a:defRPr/>
              </a:pPr>
              <a:t>7/6/2015</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p>
        </p:txBody>
      </p:sp>
      <p:sp>
        <p:nvSpPr>
          <p:cNvPr id="8" name="Slide Number Placeholder 5"/>
          <p:cNvSpPr>
            <a:spLocks noGrp="1"/>
          </p:cNvSpPr>
          <p:nvPr>
            <p:ph type="sldNum" sz="quarter" idx="16"/>
          </p:nvPr>
        </p:nvSpPr>
        <p:spPr>
          <a:xfrm>
            <a:off x="331788" y="360363"/>
            <a:ext cx="506412" cy="365125"/>
          </a:xfrm>
          <a:prstGeom prst="rect">
            <a:avLst/>
          </a:prstGeom>
        </p:spPr>
        <p:txBody>
          <a:bodyPr/>
          <a:lstStyle>
            <a:lvl1pPr>
              <a:defRPr/>
            </a:lvl1pPr>
          </a:lstStyle>
          <a:p>
            <a:pPr>
              <a:defRPr/>
            </a:pPr>
            <a:fld id="{456FEEDE-7CC8-421D-8D26-88D8BACC782D}"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a:prstGeom prst="rect">
            <a:avLst/>
          </a:prstGeom>
        </p:spPr>
        <p:txBody>
          <a:bodyPr/>
          <a:lstStyle>
            <a:lvl1pPr>
              <a:defRPr/>
            </a:lvl1pPr>
          </a:lstStyle>
          <a:p>
            <a:pPr>
              <a:defRPr/>
            </a:pPr>
            <a:fld id="{87E3121B-2862-4DEC-A99B-C1D3C40D50CF}" type="datetimeFigureOut">
              <a:rPr lang="en-US"/>
              <a:pPr>
                <a:defRPr/>
              </a:pPr>
              <a:t>7/6/2015</a:t>
            </a:fld>
            <a:endParaRPr 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56588" y="360363"/>
            <a:ext cx="506412" cy="365125"/>
          </a:xfrm>
          <a:prstGeom prst="rect">
            <a:avLst/>
          </a:prstGeom>
        </p:spPr>
        <p:txBody>
          <a:bodyPr/>
          <a:lstStyle>
            <a:lvl1pPr>
              <a:defRPr/>
            </a:lvl1pPr>
          </a:lstStyle>
          <a:p>
            <a:pPr>
              <a:defRPr/>
            </a:pPr>
            <a:fld id="{15CD20CD-5E9C-47BD-BA75-CAF64CE0C2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8" y="6105525"/>
            <a:ext cx="506412" cy="365125"/>
          </a:xfrm>
          <a:prstGeom prst="rect">
            <a:avLst/>
          </a:prstGeom>
        </p:spPr>
        <p:txBody>
          <a:bodyPr/>
          <a:lstStyle>
            <a:lvl1pPr>
              <a:defRPr/>
            </a:lvl1pPr>
          </a:lstStyle>
          <a:p>
            <a:pPr>
              <a:defRPr/>
            </a:pPr>
            <a:fld id="{2B71D3C6-A8A6-4F1A-B1E9-51A20BA9E8E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a:xfrm>
            <a:off x="7199313" y="6356350"/>
            <a:ext cx="1752600" cy="365125"/>
          </a:xfrm>
          <a:prstGeom prst="rect">
            <a:avLst/>
          </a:prstGeom>
        </p:spPr>
        <p:txBody>
          <a:bodyPr/>
          <a:lstStyle>
            <a:lvl1pPr>
              <a:defRPr/>
            </a:lvl1pPr>
          </a:lstStyle>
          <a:p>
            <a:pPr>
              <a:defRPr/>
            </a:pPr>
            <a:fld id="{24BF07C7-9191-4FAC-876E-9422767F4909}" type="datetimeFigureOut">
              <a:rPr lang="en-US"/>
              <a:pPr>
                <a:defRPr/>
              </a:pPr>
              <a:t>7/6/2015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8256588" y="360363"/>
            <a:ext cx="506412" cy="365125"/>
          </a:xfrm>
          <a:prstGeom prst="rect">
            <a:avLst/>
          </a:prstGeom>
        </p:spPr>
        <p:txBody>
          <a:bodyPr/>
          <a:lstStyle>
            <a:lvl1pPr>
              <a:defRPr/>
            </a:lvl1pPr>
          </a:lstStyle>
          <a:p>
            <a:pPr>
              <a:defRPr/>
            </a:pPr>
            <a:fld id="{D2E7A5D6-510C-4278-A283-5949448440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a:xfrm>
            <a:off x="7199313" y="6356350"/>
            <a:ext cx="1752600" cy="365125"/>
          </a:xfrm>
          <a:prstGeom prst="rect">
            <a:avLst/>
          </a:prstGeom>
        </p:spPr>
        <p:txBody>
          <a:bodyPr/>
          <a:lstStyle>
            <a:lvl1pPr>
              <a:defRPr/>
            </a:lvl1pPr>
          </a:lstStyle>
          <a:p>
            <a:pPr>
              <a:defRPr/>
            </a:pPr>
            <a:fld id="{C63308CA-108D-4F0D-A6A0-6A21D0F70DC3}" type="datetimeFigureOut">
              <a:rPr lang="en-US"/>
              <a:pPr>
                <a:defRPr/>
              </a:pPr>
              <a:t>7/6/2015</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8256588" y="360363"/>
            <a:ext cx="506412" cy="365125"/>
          </a:xfrm>
          <a:prstGeom prst="rect">
            <a:avLst/>
          </a:prstGeom>
        </p:spPr>
        <p:txBody>
          <a:bodyPr/>
          <a:lstStyle>
            <a:lvl1pPr>
              <a:defRPr/>
            </a:lvl1pPr>
          </a:lstStyle>
          <a:p>
            <a:pPr>
              <a:defRPr/>
            </a:pPr>
            <a:fld id="{46B42EE4-0810-4996-942F-E93DD540B4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a:xfrm>
            <a:off x="7199313" y="6356350"/>
            <a:ext cx="1752600" cy="365125"/>
          </a:xfrm>
          <a:prstGeom prst="rect">
            <a:avLst/>
          </a:prstGeom>
        </p:spPr>
        <p:txBody>
          <a:bodyPr/>
          <a:lstStyle>
            <a:lvl1pPr>
              <a:defRPr/>
            </a:lvl1pPr>
          </a:lstStyle>
          <a:p>
            <a:pPr>
              <a:defRPr/>
            </a:pPr>
            <a:fld id="{9A399AFB-9020-40AE-889E-4273E749BF9C}" type="datetimeFigureOut">
              <a:rPr lang="en-US"/>
              <a:pPr>
                <a:defRPr/>
              </a:pPr>
              <a:t>7/6/2015</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p>
        </p:txBody>
      </p:sp>
      <p:sp>
        <p:nvSpPr>
          <p:cNvPr id="8" name="Slide Number Placeholder 6"/>
          <p:cNvSpPr>
            <a:spLocks noGrp="1"/>
          </p:cNvSpPr>
          <p:nvPr>
            <p:ph type="sldNum" sz="quarter" idx="16"/>
          </p:nvPr>
        </p:nvSpPr>
        <p:spPr>
          <a:xfrm>
            <a:off x="8256588" y="360363"/>
            <a:ext cx="506412" cy="365125"/>
          </a:xfrm>
          <a:prstGeom prst="rect">
            <a:avLst/>
          </a:prstGeom>
        </p:spPr>
        <p:txBody>
          <a:bodyPr/>
          <a:lstStyle>
            <a:lvl1pPr>
              <a:defRPr/>
            </a:lvl1pPr>
          </a:lstStyle>
          <a:p>
            <a:pPr>
              <a:defRPr/>
            </a:pPr>
            <a:fld id="{3F9ADF1A-E5E5-414E-8EF6-7CC566D5B9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2209800"/>
            <a:ext cx="6508750" cy="391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74625" y="6356350"/>
            <a:ext cx="8286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accent2"/>
                </a:solidFill>
                <a:latin typeface="+mn-lt"/>
                <a:ea typeface="+mn-ea"/>
                <a:cs typeface="+mn-cs"/>
              </a:defRPr>
            </a:lvl1pPr>
          </a:lstStyle>
          <a:p>
            <a:pPr>
              <a:defRPr/>
            </a:pPr>
            <a:r>
              <a:rPr lang="en-US" dirty="0" smtClean="0"/>
              <a:t>CSC 2014</a:t>
            </a:r>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chemeClr val="accent1"/>
          </a:solidFill>
          <a:latin typeface="+mj-lt"/>
          <a:ea typeface="ＭＳ Ｐゴシック" pitchFamily="-72" charset="-128"/>
          <a:cs typeface="ＭＳ Ｐゴシック" pitchFamily="-72" charset="-128"/>
        </a:defRPr>
      </a:lvl1pPr>
      <a:lvl2pPr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2pPr>
      <a:lvl3pPr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3pPr>
      <a:lvl4pPr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4pPr>
      <a:lvl5pPr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3600">
          <a:solidFill>
            <a:schemeClr val="accent1"/>
          </a:solidFill>
          <a:latin typeface="Century Gothic" pitchFamily="-72" charset="0"/>
          <a:ea typeface="ＭＳ Ｐゴシック" pitchFamily="-72" charset="-128"/>
          <a:cs typeface="ＭＳ Ｐゴシック" pitchFamily="-72" charset="-128"/>
        </a:defRPr>
      </a:lvl9pPr>
    </p:titleStyle>
    <p:bodyStyle>
      <a:lvl1pPr marL="228600" indent="-228600" algn="l" rtl="0" eaLnBrk="1" fontAlgn="base" hangingPunct="1">
        <a:spcBef>
          <a:spcPts val="1800"/>
        </a:spcBef>
        <a:spcAft>
          <a:spcPct val="0"/>
        </a:spcAft>
        <a:buClr>
          <a:schemeClr val="accent1"/>
        </a:buClr>
        <a:buSzPct val="100000"/>
        <a:buFont typeface="Wingdings 2" pitchFamily="-72" charset="2"/>
        <a:buChar char="¡"/>
        <a:defRPr sz="2000" kern="1200">
          <a:solidFill>
            <a:schemeClr val="tx2"/>
          </a:solidFill>
          <a:latin typeface="+mn-lt"/>
          <a:ea typeface="ＭＳ Ｐゴシック" pitchFamily="-72" charset="-128"/>
          <a:cs typeface="ＭＳ Ｐゴシック" pitchFamily="-72" charset="-128"/>
        </a:defRPr>
      </a:lvl1pPr>
      <a:lvl2pPr marL="457200" indent="-228600" algn="l" rtl="0" eaLnBrk="1" fontAlgn="base" hangingPunct="1">
        <a:spcBef>
          <a:spcPts val="600"/>
        </a:spcBef>
        <a:spcAft>
          <a:spcPct val="0"/>
        </a:spcAft>
        <a:buClr>
          <a:srgbClr val="4D0000"/>
        </a:buClr>
        <a:buSzPct val="100000"/>
        <a:buFont typeface="Wingdings 2" pitchFamily="-72" charset="2"/>
        <a:buChar char="¡"/>
        <a:defRPr kern="1200">
          <a:solidFill>
            <a:schemeClr val="tx2"/>
          </a:solidFill>
          <a:latin typeface="+mn-lt"/>
          <a:ea typeface="ＭＳ Ｐゴシック" pitchFamily="-72" charset="-128"/>
          <a:cs typeface="+mn-cs"/>
        </a:defRPr>
      </a:lvl2pPr>
      <a:lvl3pPr marL="685800" indent="-228600" algn="l" rtl="0" eaLnBrk="1" fontAlgn="base" hangingPunct="1">
        <a:spcBef>
          <a:spcPts val="600"/>
        </a:spcBef>
        <a:spcAft>
          <a:spcPct val="0"/>
        </a:spcAft>
        <a:buClr>
          <a:schemeClr val="accent1"/>
        </a:buClr>
        <a:buSzPct val="100000"/>
        <a:buFont typeface="Wingdings 2" pitchFamily="-72" charset="2"/>
        <a:buChar char="¡"/>
        <a:defRPr kern="1200">
          <a:solidFill>
            <a:schemeClr val="tx2"/>
          </a:solidFill>
          <a:latin typeface="+mn-lt"/>
          <a:ea typeface="ＭＳ Ｐゴシック" pitchFamily="-72" charset="-128"/>
          <a:cs typeface="+mn-cs"/>
        </a:defRPr>
      </a:lvl3pPr>
      <a:lvl4pPr marL="914400" indent="-228600" algn="l" rtl="0" eaLnBrk="1" fontAlgn="base" hangingPunct="1">
        <a:spcBef>
          <a:spcPts val="600"/>
        </a:spcBef>
        <a:spcAft>
          <a:spcPct val="0"/>
        </a:spcAft>
        <a:buClr>
          <a:srgbClr val="4D0000"/>
        </a:buClr>
        <a:buSzPct val="100000"/>
        <a:buFont typeface="Wingdings 2" pitchFamily="-72" charset="2"/>
        <a:buChar char="¡"/>
        <a:defRPr kern="1200">
          <a:solidFill>
            <a:schemeClr val="tx2"/>
          </a:solidFill>
          <a:latin typeface="+mn-lt"/>
          <a:ea typeface="ＭＳ Ｐゴシック" pitchFamily="-72" charset="-128"/>
          <a:cs typeface="+mn-cs"/>
        </a:defRPr>
      </a:lvl4pPr>
      <a:lvl5pPr marL="1143000" indent="-228600" algn="l" rtl="0" eaLnBrk="1" fontAlgn="base" hangingPunct="1">
        <a:spcBef>
          <a:spcPts val="600"/>
        </a:spcBef>
        <a:spcAft>
          <a:spcPct val="0"/>
        </a:spcAft>
        <a:buClr>
          <a:schemeClr val="accent1"/>
        </a:buClr>
        <a:buSzPct val="100000"/>
        <a:buFont typeface="Wingdings 2" pitchFamily="-72" charset="2"/>
        <a:buChar char="¡"/>
        <a:defRPr kern="1200">
          <a:solidFill>
            <a:schemeClr val="tx2"/>
          </a:solidFill>
          <a:latin typeface="+mn-lt"/>
          <a:ea typeface="ＭＳ Ｐゴシック" pitchFamily="-7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media" Target="../media/media1.MOV"/><Relationship Id="rId2" Type="http://schemas.openxmlformats.org/officeDocument/2006/relationships/slideLayout" Target="../slideLayouts/slideLayout2.xml"/><Relationship Id="rId1" Type="http://schemas.openxmlformats.org/officeDocument/2006/relationships/video" Target="../media/media1.MO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273050"/>
            <a:ext cx="5458968" cy="3416299"/>
          </a:xfrm>
        </p:spPr>
        <p:txBody>
          <a:bodyPr>
            <a:normAutofit/>
          </a:bodyPr>
          <a:lstStyle/>
          <a:p>
            <a:r>
              <a:rPr lang="en-US" sz="3600" dirty="0" smtClean="0"/>
              <a:t>Five Slides about Cyclic </a:t>
            </a:r>
            <a:r>
              <a:rPr lang="en-US" sz="3600" dirty="0" err="1" smtClean="0"/>
              <a:t>Voltammetry</a:t>
            </a:r>
            <a:endParaRPr lang="en-CA" sz="3600" dirty="0"/>
          </a:p>
        </p:txBody>
      </p:sp>
      <p:sp>
        <p:nvSpPr>
          <p:cNvPr id="3" name="Subtitle 2"/>
          <p:cNvSpPr>
            <a:spLocks noGrp="1"/>
          </p:cNvSpPr>
          <p:nvPr>
            <p:ph type="subTitle" idx="1"/>
          </p:nvPr>
        </p:nvSpPr>
        <p:spPr>
          <a:xfrm>
            <a:off x="455894" y="4572000"/>
            <a:ext cx="8478556" cy="457200"/>
          </a:xfrm>
        </p:spPr>
        <p:txBody>
          <a:bodyPr>
            <a:noAutofit/>
          </a:bodyPr>
          <a:lstStyle/>
          <a:p>
            <a:r>
              <a:rPr lang="en-US" dirty="0" smtClean="0">
                <a:solidFill>
                  <a:srgbClr val="822433"/>
                </a:solidFill>
              </a:rPr>
              <a:t>-Chip Nataro</a:t>
            </a:r>
          </a:p>
        </p:txBody>
      </p:sp>
      <p:sp>
        <p:nvSpPr>
          <p:cNvPr id="5" name="Subtitle 2"/>
          <p:cNvSpPr txBox="1">
            <a:spLocks/>
          </p:cNvSpPr>
          <p:nvPr/>
        </p:nvSpPr>
        <p:spPr bwMode="auto">
          <a:xfrm>
            <a:off x="391657" y="5343144"/>
            <a:ext cx="6085343" cy="1307592"/>
          </a:xfrm>
          <a:prstGeom prst="rect">
            <a:avLst/>
          </a:prstGeom>
          <a:solidFill>
            <a:srgbClr val="822433"/>
          </a:solidFill>
          <a:ln>
            <a:solidFill>
              <a:srgbClr val="822433"/>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rmAutofit/>
          </a:bodyPr>
          <a:lstStyle>
            <a:lvl1pPr marL="0" indent="0" algn="l" defTabSz="914400" rtl="0" eaLnBrk="1" fontAlgn="base" latinLnBrk="0" hangingPunct="1">
              <a:spcBef>
                <a:spcPts val="0"/>
              </a:spcBef>
              <a:spcAft>
                <a:spcPct val="0"/>
              </a:spcAft>
              <a:buClr>
                <a:schemeClr val="accent1"/>
              </a:buClr>
              <a:buSzPct val="100000"/>
              <a:buFont typeface="Wingdings 2" pitchFamily="18" charset="2"/>
              <a:buNone/>
              <a:defRPr sz="1800" b="1" kern="1200">
                <a:solidFill>
                  <a:schemeClr val="accent1"/>
                </a:solidFill>
                <a:latin typeface="+mn-lt"/>
                <a:ea typeface="+mn-ea"/>
                <a:cs typeface="+mn-cs"/>
              </a:defRPr>
            </a:lvl1pPr>
            <a:lvl2pPr marL="457200" indent="0" algn="ctr" rtl="0" eaLnBrk="1" fontAlgn="base" hangingPunct="1">
              <a:spcBef>
                <a:spcPts val="600"/>
              </a:spcBef>
              <a:spcAft>
                <a:spcPct val="0"/>
              </a:spcAft>
              <a:buClr>
                <a:srgbClr val="4D0000"/>
              </a:buClr>
              <a:buSzPct val="100000"/>
              <a:buFont typeface="Wingdings 2" pitchFamily="-72" charset="2"/>
              <a:buNone/>
              <a:defRPr kern="1200">
                <a:solidFill>
                  <a:schemeClr val="tx1">
                    <a:tint val="75000"/>
                  </a:schemeClr>
                </a:solidFill>
                <a:latin typeface="+mn-lt"/>
                <a:ea typeface="ＭＳ Ｐゴシック" pitchFamily="-72" charset="-128"/>
                <a:cs typeface="+mn-cs"/>
              </a:defRPr>
            </a:lvl2pPr>
            <a:lvl3pPr marL="914400" indent="0" algn="ctr" rtl="0" eaLnBrk="1" fontAlgn="base" hangingPunct="1">
              <a:spcBef>
                <a:spcPts val="600"/>
              </a:spcBef>
              <a:spcAft>
                <a:spcPct val="0"/>
              </a:spcAft>
              <a:buClr>
                <a:schemeClr val="accent1"/>
              </a:buClr>
              <a:buSzPct val="100000"/>
              <a:buFont typeface="Wingdings 2" pitchFamily="-72" charset="2"/>
              <a:buNone/>
              <a:defRPr kern="1200">
                <a:solidFill>
                  <a:schemeClr val="tx1">
                    <a:tint val="75000"/>
                  </a:schemeClr>
                </a:solidFill>
                <a:latin typeface="+mn-lt"/>
                <a:ea typeface="ＭＳ Ｐゴシック" pitchFamily="-72" charset="-128"/>
                <a:cs typeface="+mn-cs"/>
              </a:defRPr>
            </a:lvl3pPr>
            <a:lvl4pPr marL="1371600" indent="0" algn="ctr" rtl="0" eaLnBrk="1" fontAlgn="base" hangingPunct="1">
              <a:spcBef>
                <a:spcPts val="600"/>
              </a:spcBef>
              <a:spcAft>
                <a:spcPct val="0"/>
              </a:spcAft>
              <a:buClr>
                <a:srgbClr val="4D0000"/>
              </a:buClr>
              <a:buSzPct val="100000"/>
              <a:buFont typeface="Wingdings 2" pitchFamily="-72" charset="2"/>
              <a:buNone/>
              <a:defRPr kern="1200">
                <a:solidFill>
                  <a:schemeClr val="tx1">
                    <a:tint val="75000"/>
                  </a:schemeClr>
                </a:solidFill>
                <a:latin typeface="+mn-lt"/>
                <a:ea typeface="ＭＳ Ｐゴシック" pitchFamily="-72" charset="-128"/>
                <a:cs typeface="+mn-cs"/>
              </a:defRPr>
            </a:lvl4pPr>
            <a:lvl5pPr marL="1828800" indent="0" algn="ctr" rtl="0" eaLnBrk="1" fontAlgn="base" hangingPunct="1">
              <a:spcBef>
                <a:spcPts val="600"/>
              </a:spcBef>
              <a:spcAft>
                <a:spcPct val="0"/>
              </a:spcAft>
              <a:buClr>
                <a:schemeClr val="accent1"/>
              </a:buClr>
              <a:buSzPct val="100000"/>
              <a:buFont typeface="Wingdings 2" pitchFamily="-72" charset="2"/>
              <a:buNone/>
              <a:defRPr kern="1200">
                <a:solidFill>
                  <a:schemeClr val="tx1">
                    <a:tint val="75000"/>
                  </a:schemeClr>
                </a:solidFill>
                <a:latin typeface="+mn-lt"/>
                <a:ea typeface="ＭＳ Ｐゴシック" pitchFamily="-72"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r>
              <a:rPr lang="en-US" dirty="0" smtClean="0">
                <a:solidFill>
                  <a:schemeClr val="bg1"/>
                </a:solidFill>
              </a:rPr>
              <a:t>Department of Chemistry</a:t>
            </a:r>
            <a:endParaRPr lang="en-US" dirty="0">
              <a:solidFill>
                <a:schemeClr val="bg1"/>
              </a:solidFill>
            </a:endParaRPr>
          </a:p>
          <a:p>
            <a:r>
              <a:rPr lang="en-US" dirty="0" smtClean="0">
                <a:solidFill>
                  <a:schemeClr val="bg1"/>
                </a:solidFill>
              </a:rPr>
              <a:t>Lafayette </a:t>
            </a:r>
            <a:r>
              <a:rPr lang="en-US" dirty="0" smtClean="0">
                <a:solidFill>
                  <a:schemeClr val="bg1"/>
                </a:solidFill>
              </a:rPr>
              <a:t>College</a:t>
            </a:r>
            <a:endParaRPr lang="en-US" dirty="0">
              <a:solidFill>
                <a:schemeClr val="bg1"/>
              </a:solidFill>
            </a:endParaRPr>
          </a:p>
        </p:txBody>
      </p:sp>
      <p:sp>
        <p:nvSpPr>
          <p:cNvPr id="8" name="Subtitle 2"/>
          <p:cNvSpPr txBox="1">
            <a:spLocks/>
          </p:cNvSpPr>
          <p:nvPr/>
        </p:nvSpPr>
        <p:spPr bwMode="auto">
          <a:xfrm>
            <a:off x="522225" y="304799"/>
            <a:ext cx="2525775" cy="274320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l" defTabSz="914400" rtl="0" eaLnBrk="1" fontAlgn="base" latinLnBrk="0" hangingPunct="1">
              <a:spcBef>
                <a:spcPts val="0"/>
              </a:spcBef>
              <a:spcAft>
                <a:spcPct val="0"/>
              </a:spcAft>
              <a:buClr>
                <a:schemeClr val="accent1"/>
              </a:buClr>
              <a:buSzPct val="100000"/>
              <a:buFont typeface="Wingdings 2" pitchFamily="18" charset="2"/>
              <a:buNone/>
              <a:defRPr sz="1800" b="1" kern="1200">
                <a:solidFill>
                  <a:schemeClr val="accent1"/>
                </a:solidFill>
                <a:latin typeface="+mn-lt"/>
                <a:ea typeface="+mn-ea"/>
                <a:cs typeface="+mn-cs"/>
              </a:defRPr>
            </a:lvl1pPr>
            <a:lvl2pPr marL="457200" indent="0" algn="ctr" rtl="0" eaLnBrk="1" fontAlgn="base" hangingPunct="1">
              <a:spcBef>
                <a:spcPts val="600"/>
              </a:spcBef>
              <a:spcAft>
                <a:spcPct val="0"/>
              </a:spcAft>
              <a:buClr>
                <a:srgbClr val="4D0000"/>
              </a:buClr>
              <a:buSzPct val="100000"/>
              <a:buFont typeface="Wingdings 2" pitchFamily="-72" charset="2"/>
              <a:buNone/>
              <a:defRPr kern="1200">
                <a:solidFill>
                  <a:schemeClr val="tx1">
                    <a:tint val="75000"/>
                  </a:schemeClr>
                </a:solidFill>
                <a:latin typeface="+mn-lt"/>
                <a:ea typeface="ＭＳ Ｐゴシック" pitchFamily="-72" charset="-128"/>
                <a:cs typeface="+mn-cs"/>
              </a:defRPr>
            </a:lvl2pPr>
            <a:lvl3pPr marL="914400" indent="0" algn="ctr" rtl="0" eaLnBrk="1" fontAlgn="base" hangingPunct="1">
              <a:spcBef>
                <a:spcPts val="600"/>
              </a:spcBef>
              <a:spcAft>
                <a:spcPct val="0"/>
              </a:spcAft>
              <a:buClr>
                <a:schemeClr val="accent1"/>
              </a:buClr>
              <a:buSzPct val="100000"/>
              <a:buFont typeface="Wingdings 2" pitchFamily="-72" charset="2"/>
              <a:buNone/>
              <a:defRPr kern="1200">
                <a:solidFill>
                  <a:schemeClr val="tx1">
                    <a:tint val="75000"/>
                  </a:schemeClr>
                </a:solidFill>
                <a:latin typeface="+mn-lt"/>
                <a:ea typeface="ＭＳ Ｐゴシック" pitchFamily="-72" charset="-128"/>
                <a:cs typeface="+mn-cs"/>
              </a:defRPr>
            </a:lvl3pPr>
            <a:lvl4pPr marL="1371600" indent="0" algn="ctr" rtl="0" eaLnBrk="1" fontAlgn="base" hangingPunct="1">
              <a:spcBef>
                <a:spcPts val="600"/>
              </a:spcBef>
              <a:spcAft>
                <a:spcPct val="0"/>
              </a:spcAft>
              <a:buClr>
                <a:srgbClr val="4D0000"/>
              </a:buClr>
              <a:buSzPct val="100000"/>
              <a:buFont typeface="Wingdings 2" pitchFamily="-72" charset="2"/>
              <a:buNone/>
              <a:defRPr kern="1200">
                <a:solidFill>
                  <a:schemeClr val="tx1">
                    <a:tint val="75000"/>
                  </a:schemeClr>
                </a:solidFill>
                <a:latin typeface="+mn-lt"/>
                <a:ea typeface="ＭＳ Ｐゴシック" pitchFamily="-72" charset="-128"/>
                <a:cs typeface="+mn-cs"/>
              </a:defRPr>
            </a:lvl4pPr>
            <a:lvl5pPr marL="1828800" indent="0" algn="ctr" rtl="0" eaLnBrk="1" fontAlgn="base" hangingPunct="1">
              <a:spcBef>
                <a:spcPts val="600"/>
              </a:spcBef>
              <a:spcAft>
                <a:spcPct val="0"/>
              </a:spcAft>
              <a:buClr>
                <a:schemeClr val="accent1"/>
              </a:buClr>
              <a:buSzPct val="100000"/>
              <a:buFont typeface="Wingdings 2" pitchFamily="-72" charset="2"/>
              <a:buNone/>
              <a:defRPr kern="1200">
                <a:solidFill>
                  <a:schemeClr val="tx1">
                    <a:tint val="75000"/>
                  </a:schemeClr>
                </a:solidFill>
                <a:latin typeface="+mn-lt"/>
                <a:ea typeface="ＭＳ Ｐゴシック" pitchFamily="-72"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pPr>
            <a:endParaRPr lang="en-US" sz="2800" b="0" dirty="0" smtClean="0"/>
          </a:p>
          <a:p>
            <a:pPr>
              <a:lnSpc>
                <a:spcPct val="120000"/>
              </a:lnSpc>
            </a:pPr>
            <a:endParaRPr lang="en-US" sz="2800" b="0" dirty="0" smtClean="0"/>
          </a:p>
          <a:p>
            <a:pPr>
              <a:lnSpc>
                <a:spcPct val="120000"/>
              </a:lnSpc>
            </a:pPr>
            <a:endParaRPr lang="en-US" sz="2800" dirty="0"/>
          </a:p>
        </p:txBody>
      </p:sp>
    </p:spTree>
    <p:extLst>
      <p:ext uri="{BB962C8B-B14F-4D97-AF65-F5344CB8AC3E}">
        <p14:creationId xmlns="" xmlns:p14="http://schemas.microsoft.com/office/powerpoint/2010/main" val="2005006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Mechanisms</a:t>
            </a:r>
            <a:endParaRPr lang="en-US" dirty="0"/>
          </a:p>
        </p:txBody>
      </p:sp>
      <p:sp>
        <p:nvSpPr>
          <p:cNvPr id="3" name="Content Placeholder 2"/>
          <p:cNvSpPr>
            <a:spLocks noGrp="1"/>
          </p:cNvSpPr>
          <p:nvPr>
            <p:ph idx="1"/>
          </p:nvPr>
        </p:nvSpPr>
        <p:spPr/>
        <p:txBody>
          <a:bodyPr/>
          <a:lstStyle/>
          <a:p>
            <a:r>
              <a:rPr lang="en-US" dirty="0" smtClean="0">
                <a:latin typeface="+mn-lt"/>
              </a:rPr>
              <a:t>Chemically and electrochemically reversible</a:t>
            </a:r>
          </a:p>
          <a:p>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a:t>
            </a:r>
            <a:r>
              <a:rPr lang="en-US" dirty="0" err="1" smtClean="0"/>
              <a:t>Voltammogram</a:t>
            </a:r>
            <a:endParaRPr lang="en-US" dirty="0"/>
          </a:p>
        </p:txBody>
      </p:sp>
      <p:sp>
        <p:nvSpPr>
          <p:cNvPr id="4" name="TextBox 3"/>
          <p:cNvSpPr txBox="1"/>
          <p:nvPr/>
        </p:nvSpPr>
        <p:spPr>
          <a:xfrm>
            <a:off x="2590800" y="5440156"/>
            <a:ext cx="633507" cy="369332"/>
          </a:xfrm>
          <a:prstGeom prst="rect">
            <a:avLst/>
          </a:prstGeom>
          <a:noFill/>
        </p:spPr>
        <p:txBody>
          <a:bodyPr wrap="none" rtlCol="0">
            <a:spAutoFit/>
          </a:bodyPr>
          <a:lstStyle/>
          <a:p>
            <a:r>
              <a:rPr lang="en-US" dirty="0" smtClean="0">
                <a:latin typeface="+mn-lt"/>
              </a:rPr>
              <a:t>0.00</a:t>
            </a:r>
            <a:endParaRPr lang="en-US" dirty="0">
              <a:latin typeface="+mn-lt"/>
            </a:endParaRPr>
          </a:p>
        </p:txBody>
      </p:sp>
      <p:sp>
        <p:nvSpPr>
          <p:cNvPr id="5" name="TextBox 4"/>
          <p:cNvSpPr txBox="1"/>
          <p:nvPr/>
        </p:nvSpPr>
        <p:spPr>
          <a:xfrm>
            <a:off x="3429000" y="5440156"/>
            <a:ext cx="708848" cy="369332"/>
          </a:xfrm>
          <a:prstGeom prst="rect">
            <a:avLst/>
          </a:prstGeom>
          <a:noFill/>
        </p:spPr>
        <p:txBody>
          <a:bodyPr wrap="none" rtlCol="0">
            <a:spAutoFit/>
          </a:bodyPr>
          <a:lstStyle/>
          <a:p>
            <a:r>
              <a:rPr lang="en-US" dirty="0" smtClean="0">
                <a:latin typeface="+mn-lt"/>
              </a:rPr>
              <a:t>-0.10</a:t>
            </a:r>
            <a:endParaRPr lang="en-US" dirty="0">
              <a:latin typeface="+mn-lt"/>
            </a:endParaRPr>
          </a:p>
        </p:txBody>
      </p:sp>
      <p:sp>
        <p:nvSpPr>
          <p:cNvPr id="6" name="TextBox 5"/>
          <p:cNvSpPr txBox="1"/>
          <p:nvPr/>
        </p:nvSpPr>
        <p:spPr>
          <a:xfrm>
            <a:off x="4320352" y="5428488"/>
            <a:ext cx="708848" cy="369332"/>
          </a:xfrm>
          <a:prstGeom prst="rect">
            <a:avLst/>
          </a:prstGeom>
          <a:noFill/>
        </p:spPr>
        <p:txBody>
          <a:bodyPr wrap="none" rtlCol="0">
            <a:spAutoFit/>
          </a:bodyPr>
          <a:lstStyle/>
          <a:p>
            <a:r>
              <a:rPr lang="en-US" dirty="0" smtClean="0">
                <a:latin typeface="+mn-lt"/>
              </a:rPr>
              <a:t>-0.20</a:t>
            </a:r>
            <a:endParaRPr lang="en-US" dirty="0">
              <a:latin typeface="+mn-lt"/>
            </a:endParaRPr>
          </a:p>
        </p:txBody>
      </p:sp>
      <p:sp>
        <p:nvSpPr>
          <p:cNvPr id="7" name="TextBox 6"/>
          <p:cNvSpPr txBox="1"/>
          <p:nvPr/>
        </p:nvSpPr>
        <p:spPr>
          <a:xfrm>
            <a:off x="5181600" y="5428488"/>
            <a:ext cx="708848" cy="369332"/>
          </a:xfrm>
          <a:prstGeom prst="rect">
            <a:avLst/>
          </a:prstGeom>
          <a:noFill/>
        </p:spPr>
        <p:txBody>
          <a:bodyPr wrap="none" rtlCol="0">
            <a:spAutoFit/>
          </a:bodyPr>
          <a:lstStyle/>
          <a:p>
            <a:r>
              <a:rPr lang="en-US" dirty="0" smtClean="0">
                <a:latin typeface="+mn-lt"/>
              </a:rPr>
              <a:t>-0.30</a:t>
            </a:r>
            <a:endParaRPr lang="en-US" dirty="0">
              <a:latin typeface="+mn-lt"/>
            </a:endParaRPr>
          </a:p>
        </p:txBody>
      </p:sp>
      <p:sp>
        <p:nvSpPr>
          <p:cNvPr id="8" name="TextBox 7"/>
          <p:cNvSpPr txBox="1"/>
          <p:nvPr/>
        </p:nvSpPr>
        <p:spPr>
          <a:xfrm>
            <a:off x="1676400" y="5440156"/>
            <a:ext cx="633507" cy="369332"/>
          </a:xfrm>
          <a:prstGeom prst="rect">
            <a:avLst/>
          </a:prstGeom>
          <a:noFill/>
        </p:spPr>
        <p:txBody>
          <a:bodyPr wrap="none" rtlCol="0">
            <a:spAutoFit/>
          </a:bodyPr>
          <a:lstStyle/>
          <a:p>
            <a:r>
              <a:rPr lang="en-US" dirty="0" smtClean="0">
                <a:latin typeface="+mn-lt"/>
              </a:rPr>
              <a:t>0.10</a:t>
            </a:r>
            <a:endParaRPr lang="en-US" dirty="0">
              <a:latin typeface="+mn-lt"/>
            </a:endParaRPr>
          </a:p>
        </p:txBody>
      </p:sp>
      <p:sp>
        <p:nvSpPr>
          <p:cNvPr id="9" name="TextBox 8"/>
          <p:cNvSpPr txBox="1"/>
          <p:nvPr/>
        </p:nvSpPr>
        <p:spPr>
          <a:xfrm>
            <a:off x="814293" y="5428488"/>
            <a:ext cx="633507" cy="369332"/>
          </a:xfrm>
          <a:prstGeom prst="rect">
            <a:avLst/>
          </a:prstGeom>
          <a:noFill/>
        </p:spPr>
        <p:txBody>
          <a:bodyPr wrap="none" rtlCol="0">
            <a:spAutoFit/>
          </a:bodyPr>
          <a:lstStyle/>
          <a:p>
            <a:r>
              <a:rPr lang="en-US" dirty="0" smtClean="0">
                <a:latin typeface="+mn-lt"/>
              </a:rPr>
              <a:t>0.20</a:t>
            </a:r>
            <a:endParaRPr lang="en-US" dirty="0">
              <a:latin typeface="+mn-lt"/>
            </a:endParaRPr>
          </a:p>
        </p:txBody>
      </p:sp>
      <p:sp>
        <p:nvSpPr>
          <p:cNvPr id="10" name="TextBox 9"/>
          <p:cNvSpPr txBox="1"/>
          <p:nvPr/>
        </p:nvSpPr>
        <p:spPr>
          <a:xfrm>
            <a:off x="6096000" y="5428488"/>
            <a:ext cx="708848" cy="369332"/>
          </a:xfrm>
          <a:prstGeom prst="rect">
            <a:avLst/>
          </a:prstGeom>
          <a:noFill/>
        </p:spPr>
        <p:txBody>
          <a:bodyPr wrap="none" rtlCol="0">
            <a:spAutoFit/>
          </a:bodyPr>
          <a:lstStyle/>
          <a:p>
            <a:r>
              <a:rPr lang="en-US" dirty="0" smtClean="0">
                <a:latin typeface="+mn-lt"/>
              </a:rPr>
              <a:t>-0.40</a:t>
            </a:r>
            <a:endParaRPr lang="en-US" dirty="0">
              <a:latin typeface="+mn-lt"/>
            </a:endParaRPr>
          </a:p>
        </p:txBody>
      </p:sp>
      <p:sp>
        <p:nvSpPr>
          <p:cNvPr id="11" name="TextBox 10"/>
          <p:cNvSpPr txBox="1"/>
          <p:nvPr/>
        </p:nvSpPr>
        <p:spPr>
          <a:xfrm>
            <a:off x="6987352" y="5428488"/>
            <a:ext cx="708848" cy="369332"/>
          </a:xfrm>
          <a:prstGeom prst="rect">
            <a:avLst/>
          </a:prstGeom>
          <a:noFill/>
        </p:spPr>
        <p:txBody>
          <a:bodyPr wrap="none" rtlCol="0">
            <a:spAutoFit/>
          </a:bodyPr>
          <a:lstStyle/>
          <a:p>
            <a:r>
              <a:rPr lang="en-US" dirty="0" smtClean="0">
                <a:latin typeface="+mn-lt"/>
              </a:rPr>
              <a:t>-0.50</a:t>
            </a:r>
            <a:endParaRPr lang="en-US" dirty="0">
              <a:latin typeface="+mn-lt"/>
            </a:endParaRPr>
          </a:p>
        </p:txBody>
      </p:sp>
      <p:sp>
        <p:nvSpPr>
          <p:cNvPr id="12" name="TextBox 11"/>
          <p:cNvSpPr txBox="1"/>
          <p:nvPr/>
        </p:nvSpPr>
        <p:spPr>
          <a:xfrm>
            <a:off x="7848600" y="5428488"/>
            <a:ext cx="708848" cy="369332"/>
          </a:xfrm>
          <a:prstGeom prst="rect">
            <a:avLst/>
          </a:prstGeom>
          <a:noFill/>
        </p:spPr>
        <p:txBody>
          <a:bodyPr wrap="none" rtlCol="0">
            <a:spAutoFit/>
          </a:bodyPr>
          <a:lstStyle/>
          <a:p>
            <a:r>
              <a:rPr lang="en-US" dirty="0" smtClean="0">
                <a:latin typeface="+mn-lt"/>
              </a:rPr>
              <a:t>-0.60</a:t>
            </a:r>
            <a:endParaRPr lang="en-US" dirty="0">
              <a:latin typeface="+mn-lt"/>
            </a:endParaRPr>
          </a:p>
        </p:txBody>
      </p:sp>
      <p:sp>
        <p:nvSpPr>
          <p:cNvPr id="13" name="TextBox 12"/>
          <p:cNvSpPr txBox="1"/>
          <p:nvPr/>
        </p:nvSpPr>
        <p:spPr>
          <a:xfrm>
            <a:off x="3153039" y="5885688"/>
            <a:ext cx="2912977" cy="400110"/>
          </a:xfrm>
          <a:prstGeom prst="rect">
            <a:avLst/>
          </a:prstGeom>
          <a:noFill/>
        </p:spPr>
        <p:txBody>
          <a:bodyPr wrap="none" rtlCol="0">
            <a:spAutoFit/>
          </a:bodyPr>
          <a:lstStyle/>
          <a:p>
            <a:r>
              <a:rPr lang="en-US" sz="2000" dirty="0" smtClean="0">
                <a:latin typeface="+mn-lt"/>
              </a:rPr>
              <a:t>Potential (V vs. FcH</a:t>
            </a:r>
            <a:r>
              <a:rPr lang="en-US" sz="2000" baseline="30000" dirty="0" smtClean="0">
                <a:latin typeface="+mn-lt"/>
              </a:rPr>
              <a:t>0/+</a:t>
            </a:r>
            <a:r>
              <a:rPr lang="en-US" sz="2000" dirty="0" smtClean="0">
                <a:latin typeface="+mn-lt"/>
              </a:rPr>
              <a:t>)</a:t>
            </a:r>
            <a:endParaRPr lang="en-US" sz="2000" dirty="0">
              <a:latin typeface="+mn-lt"/>
            </a:endParaRPr>
          </a:p>
        </p:txBody>
      </p:sp>
      <p:pic>
        <p:nvPicPr>
          <p:cNvPr id="14" name="Picture 6"/>
          <p:cNvPicPr>
            <a:picLocks noChangeAspect="1" noChangeArrowheads="1"/>
          </p:cNvPicPr>
          <p:nvPr/>
        </p:nvPicPr>
        <p:blipFill>
          <a:blip r:embed="rId4" cstate="print"/>
          <a:srcRect/>
          <a:stretch>
            <a:fillRect/>
          </a:stretch>
        </p:blipFill>
        <p:spPr bwMode="auto">
          <a:xfrm>
            <a:off x="627993" y="914400"/>
            <a:ext cx="7709557" cy="4590288"/>
          </a:xfrm>
          <a:prstGeom prst="rect">
            <a:avLst/>
          </a:prstGeom>
          <a:noFill/>
          <a:ln w="9525">
            <a:noFill/>
            <a:miter lim="800000"/>
            <a:headEnd/>
            <a:tailEnd/>
          </a:ln>
          <a:effectLst/>
        </p:spPr>
      </p:pic>
      <p:graphicFrame>
        <p:nvGraphicFramePr>
          <p:cNvPr id="24" name="Table 23"/>
          <p:cNvGraphicFramePr>
            <a:graphicFrameLocks noGrp="1"/>
          </p:cNvGraphicFramePr>
          <p:nvPr/>
        </p:nvGraphicFramePr>
        <p:xfrm>
          <a:off x="4756150" y="3313998"/>
          <a:ext cx="685800" cy="304800"/>
        </p:xfrm>
        <a:graphic>
          <a:graphicData uri="http://schemas.openxmlformats.org/drawingml/2006/table">
            <a:tbl>
              <a:tblPr firstRow="1" bandRow="1">
                <a:tableStyleId>{5C22544A-7EE6-4342-B048-85BDC9FD1C3A}</a:tableStyleId>
              </a:tblPr>
              <a:tblGrid>
                <a:gridCol w="685800"/>
              </a:tblGrid>
              <a:tr h="228600">
                <a:tc>
                  <a:txBody>
                    <a:bodyPr/>
                    <a:lstStyle/>
                    <a:p>
                      <a:pPr algn="ctr"/>
                      <a:r>
                        <a:rPr lang="en-US" sz="1400" b="0" dirty="0" smtClean="0">
                          <a:solidFill>
                            <a:schemeClr val="tx1"/>
                          </a:solidFill>
                          <a:latin typeface="+mn-lt"/>
                        </a:rPr>
                        <a:t>1 </a:t>
                      </a:r>
                      <a:r>
                        <a:rPr lang="en-US" sz="1400" b="0" dirty="0" err="1" smtClean="0">
                          <a:solidFill>
                            <a:schemeClr val="tx1"/>
                          </a:solidFill>
                          <a:latin typeface="Symbol" pitchFamily="18" charset="2"/>
                        </a:rPr>
                        <a:t>m</a:t>
                      </a:r>
                      <a:r>
                        <a:rPr lang="en-US" sz="1400" b="0" dirty="0" err="1" smtClean="0">
                          <a:solidFill>
                            <a:schemeClr val="tx1"/>
                          </a:solidFill>
                          <a:latin typeface="+mn-lt"/>
                        </a:rPr>
                        <a:t>A</a:t>
                      </a:r>
                      <a:endParaRPr lang="en-US" sz="1400" b="0" dirty="0">
                        <a:solidFill>
                          <a:schemeClr val="tx1"/>
                        </a:solidFill>
                        <a:latin typeface="+mn-lt"/>
                      </a:endParaRPr>
                    </a:p>
                  </a:txBody>
                  <a:tcPr anchor="ctr">
                    <a:solidFill>
                      <a:schemeClr val="bg1"/>
                    </a:solidFill>
                  </a:tcPr>
                </a:tc>
              </a:tr>
            </a:tbl>
          </a:graphicData>
        </a:graphic>
      </p:graphicFrame>
      <p:graphicFrame>
        <p:nvGraphicFramePr>
          <p:cNvPr id="25" name="Table 24"/>
          <p:cNvGraphicFramePr>
            <a:graphicFrameLocks noGrp="1"/>
          </p:cNvGraphicFramePr>
          <p:nvPr/>
        </p:nvGraphicFramePr>
        <p:xfrm>
          <a:off x="8032750" y="1828800"/>
          <a:ext cx="304800" cy="304800"/>
        </p:xfrm>
        <a:graphic>
          <a:graphicData uri="http://schemas.openxmlformats.org/drawingml/2006/table">
            <a:tbl>
              <a:tblPr firstRow="1" bandRow="1">
                <a:tableStyleId>{5C22544A-7EE6-4342-B048-85BDC9FD1C3A}</a:tableStyleId>
              </a:tblPr>
              <a:tblGrid>
                <a:gridCol w="304800"/>
              </a:tblGrid>
              <a:tr h="228600">
                <a:tc>
                  <a:txBody>
                    <a:bodyPr/>
                    <a:lstStyle/>
                    <a:p>
                      <a:pPr algn="ctr"/>
                      <a:r>
                        <a:rPr lang="en-US" sz="1400" b="1" dirty="0" err="1" smtClean="0">
                          <a:solidFill>
                            <a:schemeClr val="tx1"/>
                          </a:solidFill>
                        </a:rPr>
                        <a:t>i</a:t>
                      </a:r>
                      <a:r>
                        <a:rPr lang="en-US" sz="1400" b="1" baseline="-25000" dirty="0" err="1" smtClean="0">
                          <a:solidFill>
                            <a:schemeClr val="tx1"/>
                          </a:solidFill>
                        </a:rPr>
                        <a:t>c</a:t>
                      </a:r>
                      <a:endParaRPr lang="en-US" sz="1400" b="1" baseline="-25000" dirty="0">
                        <a:solidFill>
                          <a:schemeClr val="tx1"/>
                        </a:solidFill>
                      </a:endParaRPr>
                    </a:p>
                  </a:txBody>
                  <a:tcPr anchor="ctr">
                    <a:solidFill>
                      <a:schemeClr val="bg1"/>
                    </a:solidFill>
                  </a:tcPr>
                </a:tc>
              </a:tr>
            </a:tbl>
          </a:graphicData>
        </a:graphic>
      </p:graphicFrame>
      <p:graphicFrame>
        <p:nvGraphicFramePr>
          <p:cNvPr id="26" name="Table 25"/>
          <p:cNvGraphicFramePr>
            <a:graphicFrameLocks noGrp="1"/>
          </p:cNvGraphicFramePr>
          <p:nvPr/>
        </p:nvGraphicFramePr>
        <p:xfrm>
          <a:off x="8032750" y="2247198"/>
          <a:ext cx="304800" cy="406400"/>
        </p:xfrm>
        <a:graphic>
          <a:graphicData uri="http://schemas.openxmlformats.org/drawingml/2006/table">
            <a:tbl>
              <a:tblPr firstRow="1" bandRow="1">
                <a:tableStyleId>{5C22544A-7EE6-4342-B048-85BDC9FD1C3A}</a:tableStyleId>
              </a:tblPr>
              <a:tblGrid>
                <a:gridCol w="304800"/>
              </a:tblGrid>
              <a:tr h="381000">
                <a:tc>
                  <a:txBody>
                    <a:bodyPr/>
                    <a:lstStyle/>
                    <a:p>
                      <a:pPr algn="ctr"/>
                      <a:r>
                        <a:rPr lang="en-US" sz="1400" b="1" baseline="0" dirty="0" err="1" smtClean="0">
                          <a:solidFill>
                            <a:schemeClr val="tx1"/>
                          </a:solidFill>
                        </a:rPr>
                        <a:t>i</a:t>
                      </a:r>
                      <a:r>
                        <a:rPr lang="en-US" sz="1400" b="1" baseline="-25000" dirty="0" err="1" smtClean="0">
                          <a:solidFill>
                            <a:schemeClr val="tx1"/>
                          </a:solidFill>
                        </a:rPr>
                        <a:t>a</a:t>
                      </a:r>
                      <a:endParaRPr lang="en-US" sz="1400" b="1" baseline="-25000" dirty="0" smtClean="0">
                        <a:solidFill>
                          <a:schemeClr val="tx1"/>
                        </a:solidFill>
                      </a:endParaRPr>
                    </a:p>
                    <a:p>
                      <a:pPr algn="ctr"/>
                      <a:endParaRPr lang="en-US" sz="1000" b="1" baseline="-25000" dirty="0">
                        <a:solidFill>
                          <a:schemeClr val="tx1"/>
                        </a:solidFill>
                      </a:endParaRPr>
                    </a:p>
                  </a:txBody>
                  <a:tcPr anchor="ctr">
                    <a:solidFill>
                      <a:schemeClr val="bg1"/>
                    </a:solidFill>
                  </a:tcPr>
                </a:tc>
              </a:tr>
            </a:tbl>
          </a:graphicData>
        </a:graphic>
      </p:graphicFrame>
      <p:graphicFrame>
        <p:nvGraphicFramePr>
          <p:cNvPr id="27" name="Object 2"/>
          <p:cNvGraphicFramePr>
            <a:graphicFrameLocks noChangeAspect="1"/>
          </p:cNvGraphicFramePr>
          <p:nvPr/>
        </p:nvGraphicFramePr>
        <p:xfrm>
          <a:off x="5791200" y="2901950"/>
          <a:ext cx="1654175" cy="1971675"/>
        </p:xfrm>
        <a:graphic>
          <a:graphicData uri="http://schemas.openxmlformats.org/presentationml/2006/ole">
            <p:oleObj spid="_x0000_s2049" name="MDLDrawObject Class" r:id="rId5" imgW="1247744" imgH="1485810" progId="MDLDrawOLE.MDLDrawObject.1">
              <p:embed/>
            </p:oleObj>
          </a:graphicData>
        </a:graphic>
      </p:graphicFrame>
      <p:graphicFrame>
        <p:nvGraphicFramePr>
          <p:cNvPr id="28" name="Object 4"/>
          <p:cNvGraphicFramePr>
            <a:graphicFrameLocks noChangeAspect="1"/>
          </p:cNvGraphicFramePr>
          <p:nvPr/>
        </p:nvGraphicFramePr>
        <p:xfrm>
          <a:off x="336550" y="1255713"/>
          <a:ext cx="1654175" cy="1908175"/>
        </p:xfrm>
        <a:graphic>
          <a:graphicData uri="http://schemas.openxmlformats.org/presentationml/2006/ole">
            <p:oleObj spid="_x0000_s2050" name="MDLDrawObject Class" r:id="rId6" imgW="1247744" imgH="1438290" progId="MDLDrawOLE.MDLDrawObject.1">
              <p:embed/>
            </p:oleObj>
          </a:graphicData>
        </a:graphic>
      </p:graphicFrame>
      <p:sp>
        <p:nvSpPr>
          <p:cNvPr id="30" name="Rectangle 29"/>
          <p:cNvSpPr/>
          <p:nvPr/>
        </p:nvSpPr>
        <p:spPr>
          <a:xfrm>
            <a:off x="6356350" y="2399598"/>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534400" y="6409944"/>
            <a:ext cx="354584" cy="276999"/>
          </a:xfrm>
          <a:prstGeom prst="rect">
            <a:avLst/>
          </a:prstGeom>
          <a:noFill/>
        </p:spPr>
        <p:txBody>
          <a:bodyPr wrap="none" rtlCol="0">
            <a:spAutoFit/>
          </a:bodyPr>
          <a:lstStyle/>
          <a:p>
            <a:r>
              <a:rPr lang="en-US" sz="1200" b="1" i="1" dirty="0" smtClean="0">
                <a:solidFill>
                  <a:schemeClr val="bg1"/>
                </a:solidFill>
              </a:rPr>
              <a:t>13</a:t>
            </a:r>
            <a:endParaRPr lang="en-US" sz="1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Mechanisms</a:t>
            </a:r>
            <a:endParaRPr lang="en-US" dirty="0"/>
          </a:p>
        </p:txBody>
      </p:sp>
      <p:sp>
        <p:nvSpPr>
          <p:cNvPr id="3" name="Content Placeholder 2"/>
          <p:cNvSpPr>
            <a:spLocks noGrp="1"/>
          </p:cNvSpPr>
          <p:nvPr>
            <p:ph idx="1"/>
          </p:nvPr>
        </p:nvSpPr>
        <p:spPr/>
        <p:txBody>
          <a:bodyPr/>
          <a:lstStyle/>
          <a:p>
            <a:r>
              <a:rPr lang="en-US" dirty="0" smtClean="0">
                <a:latin typeface="+mn-lt"/>
              </a:rPr>
              <a:t>Chemically and electrochemically reversible</a:t>
            </a:r>
          </a:p>
          <a:p>
            <a:endParaRPr lang="en-US" dirty="0" smtClean="0">
              <a:latin typeface="+mn-lt"/>
            </a:endParaRPr>
          </a:p>
          <a:p>
            <a:r>
              <a:rPr lang="en-US" dirty="0" smtClean="0">
                <a:latin typeface="+mn-lt"/>
              </a:rPr>
              <a:t>Chemically irreversible</a:t>
            </a:r>
          </a:p>
          <a:p>
            <a:endParaRPr lang="en-US" dirty="0">
              <a:latin typeface="+mn-lt"/>
            </a:endParaRPr>
          </a:p>
        </p:txBody>
      </p:sp>
      <p:sp>
        <p:nvSpPr>
          <p:cNvPr id="4" name="TextBox 3"/>
          <p:cNvSpPr txBox="1"/>
          <p:nvPr/>
        </p:nvSpPr>
        <p:spPr>
          <a:xfrm>
            <a:off x="8534400" y="6409944"/>
            <a:ext cx="354584" cy="276999"/>
          </a:xfrm>
          <a:prstGeom prst="rect">
            <a:avLst/>
          </a:prstGeom>
          <a:noFill/>
        </p:spPr>
        <p:txBody>
          <a:bodyPr wrap="none" rtlCol="0">
            <a:spAutoFit/>
          </a:bodyPr>
          <a:lstStyle/>
          <a:p>
            <a:r>
              <a:rPr lang="en-US" sz="1200" b="1" i="1" dirty="0" smtClean="0">
                <a:solidFill>
                  <a:schemeClr val="bg1"/>
                </a:solidFill>
              </a:rPr>
              <a:t>14</a:t>
            </a:r>
            <a:endParaRPr lang="en-US" sz="1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a:t>
            </a:r>
            <a:r>
              <a:rPr lang="en-US" dirty="0" err="1" smtClean="0"/>
              <a:t>Voltammogram</a:t>
            </a:r>
            <a:endParaRPr lang="en-US" dirty="0"/>
          </a:p>
        </p:txBody>
      </p:sp>
      <p:sp>
        <p:nvSpPr>
          <p:cNvPr id="5" name="TextBox 4"/>
          <p:cNvSpPr txBox="1"/>
          <p:nvPr/>
        </p:nvSpPr>
        <p:spPr>
          <a:xfrm>
            <a:off x="1852475" y="6096000"/>
            <a:ext cx="5573962" cy="215444"/>
          </a:xfrm>
          <a:prstGeom prst="rect">
            <a:avLst/>
          </a:prstGeom>
          <a:noFill/>
        </p:spPr>
        <p:txBody>
          <a:bodyPr wrap="none" rtlCol="0">
            <a:spAutoFit/>
          </a:bodyPr>
          <a:lstStyle/>
          <a:p>
            <a:r>
              <a:rPr lang="en-US" sz="800" dirty="0" smtClean="0">
                <a:latin typeface="+mn-lt"/>
              </a:rPr>
              <a:t>C. Nataro, A.N. Campbell, M.A. Ferguson, C.D. </a:t>
            </a:r>
            <a:r>
              <a:rPr lang="en-US" sz="800" dirty="0" err="1" smtClean="0">
                <a:latin typeface="+mn-lt"/>
              </a:rPr>
              <a:t>Incarvito</a:t>
            </a:r>
            <a:r>
              <a:rPr lang="en-US" sz="800" dirty="0" smtClean="0">
                <a:latin typeface="+mn-lt"/>
              </a:rPr>
              <a:t>, A.L. Rheingold, </a:t>
            </a:r>
            <a:r>
              <a:rPr lang="en-US" sz="800" i="1" dirty="0" smtClean="0">
                <a:latin typeface="+mn-lt"/>
              </a:rPr>
              <a:t>J. </a:t>
            </a:r>
            <a:r>
              <a:rPr lang="en-US" sz="800" i="1" dirty="0" err="1" smtClean="0">
                <a:latin typeface="+mn-lt"/>
              </a:rPr>
              <a:t>Organomet</a:t>
            </a:r>
            <a:r>
              <a:rPr lang="en-US" sz="800" i="1" dirty="0" smtClean="0">
                <a:latin typeface="+mn-lt"/>
              </a:rPr>
              <a:t>. Chem. </a:t>
            </a:r>
            <a:r>
              <a:rPr lang="en-US" sz="800" b="1" dirty="0" smtClean="0">
                <a:latin typeface="+mn-lt"/>
              </a:rPr>
              <a:t>2003</a:t>
            </a:r>
            <a:r>
              <a:rPr lang="en-US" sz="800" dirty="0" smtClean="0">
                <a:latin typeface="+mn-lt"/>
              </a:rPr>
              <a:t>, </a:t>
            </a:r>
            <a:r>
              <a:rPr lang="en-US" sz="800" i="1" dirty="0" smtClean="0">
                <a:latin typeface="+mn-lt"/>
              </a:rPr>
              <a:t>673</a:t>
            </a:r>
            <a:r>
              <a:rPr lang="en-US" sz="800" dirty="0" smtClean="0">
                <a:latin typeface="+mn-lt"/>
              </a:rPr>
              <a:t>, 47.</a:t>
            </a:r>
            <a:endParaRPr lang="en-US" sz="800" dirty="0">
              <a:latin typeface="+mn-lt"/>
            </a:endParaRPr>
          </a:p>
        </p:txBody>
      </p:sp>
      <p:graphicFrame>
        <p:nvGraphicFramePr>
          <p:cNvPr id="147459" name="Object 3"/>
          <p:cNvGraphicFramePr>
            <a:graphicFrameLocks noChangeAspect="1"/>
          </p:cNvGraphicFramePr>
          <p:nvPr/>
        </p:nvGraphicFramePr>
        <p:xfrm>
          <a:off x="5638800" y="2209800"/>
          <a:ext cx="1796802" cy="1435100"/>
        </p:xfrm>
        <a:graphic>
          <a:graphicData uri="http://schemas.openxmlformats.org/presentationml/2006/ole">
            <p:oleObj spid="_x0000_s3073" name="MDLDrawObject Class" r:id="rId4" imgW="1838255" imgH="1466910" progId="MDLDrawOLE.MDLDrawObject.1">
              <p:embed/>
            </p:oleObj>
          </a:graphicData>
        </a:graphic>
      </p:graphicFrame>
      <p:sp>
        <p:nvSpPr>
          <p:cNvPr id="9" name="TextBox 8"/>
          <p:cNvSpPr txBox="1"/>
          <p:nvPr/>
        </p:nvSpPr>
        <p:spPr>
          <a:xfrm>
            <a:off x="1219200" y="1295400"/>
            <a:ext cx="729687" cy="1200329"/>
          </a:xfrm>
          <a:prstGeom prst="rect">
            <a:avLst/>
          </a:prstGeom>
          <a:noFill/>
        </p:spPr>
        <p:txBody>
          <a:bodyPr wrap="none" rtlCol="0">
            <a:spAutoFit/>
          </a:bodyPr>
          <a:lstStyle/>
          <a:p>
            <a:r>
              <a:rPr lang="en-US" sz="7200" dirty="0" smtClean="0">
                <a:latin typeface="+mn-lt"/>
              </a:rPr>
              <a:t>?</a:t>
            </a:r>
            <a:endParaRPr lang="en-US" sz="7200" dirty="0">
              <a:latin typeface="+mn-lt"/>
            </a:endParaRPr>
          </a:p>
        </p:txBody>
      </p:sp>
      <p:sp>
        <p:nvSpPr>
          <p:cNvPr id="10" name="TextBox 9"/>
          <p:cNvSpPr txBox="1"/>
          <p:nvPr/>
        </p:nvSpPr>
        <p:spPr>
          <a:xfrm>
            <a:off x="8534400" y="6409944"/>
            <a:ext cx="354584" cy="276999"/>
          </a:xfrm>
          <a:prstGeom prst="rect">
            <a:avLst/>
          </a:prstGeom>
          <a:noFill/>
        </p:spPr>
        <p:txBody>
          <a:bodyPr wrap="none" rtlCol="0">
            <a:spAutoFit/>
          </a:bodyPr>
          <a:lstStyle/>
          <a:p>
            <a:r>
              <a:rPr lang="en-US" sz="1200" b="1" i="1" dirty="0" smtClean="0">
                <a:solidFill>
                  <a:schemeClr val="bg1"/>
                </a:solidFill>
              </a:rPr>
              <a:t>15</a:t>
            </a:r>
            <a:endParaRPr lang="en-US" sz="1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7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Mechanisms</a:t>
            </a:r>
            <a:endParaRPr lang="en-US" dirty="0"/>
          </a:p>
        </p:txBody>
      </p:sp>
      <p:sp>
        <p:nvSpPr>
          <p:cNvPr id="3" name="Content Placeholder 2"/>
          <p:cNvSpPr>
            <a:spLocks noGrp="1"/>
          </p:cNvSpPr>
          <p:nvPr>
            <p:ph idx="1"/>
          </p:nvPr>
        </p:nvSpPr>
        <p:spPr/>
        <p:txBody>
          <a:bodyPr/>
          <a:lstStyle/>
          <a:p>
            <a:r>
              <a:rPr lang="en-US" dirty="0" smtClean="0">
                <a:latin typeface="+mn-lt"/>
              </a:rPr>
              <a:t>Chemically and electrochemically reversible</a:t>
            </a:r>
          </a:p>
          <a:p>
            <a:endParaRPr lang="en-US" dirty="0" smtClean="0">
              <a:latin typeface="+mn-lt"/>
            </a:endParaRPr>
          </a:p>
          <a:p>
            <a:r>
              <a:rPr lang="en-US" dirty="0" smtClean="0">
                <a:latin typeface="+mn-lt"/>
              </a:rPr>
              <a:t>Chemically irreversible</a:t>
            </a:r>
          </a:p>
          <a:p>
            <a:endParaRPr lang="en-US" dirty="0" smtClean="0">
              <a:latin typeface="+mn-lt"/>
            </a:endParaRPr>
          </a:p>
          <a:p>
            <a:r>
              <a:rPr lang="en-US" dirty="0" smtClean="0">
                <a:latin typeface="+mn-lt"/>
              </a:rPr>
              <a:t>Chemically reversible</a:t>
            </a:r>
          </a:p>
          <a:p>
            <a:endParaRPr lang="en-US" dirty="0">
              <a:latin typeface="+mn-lt"/>
            </a:endParaRPr>
          </a:p>
        </p:txBody>
      </p:sp>
      <p:sp>
        <p:nvSpPr>
          <p:cNvPr id="4" name="TextBox 3"/>
          <p:cNvSpPr txBox="1"/>
          <p:nvPr/>
        </p:nvSpPr>
        <p:spPr>
          <a:xfrm>
            <a:off x="8534400" y="6409944"/>
            <a:ext cx="354584" cy="276999"/>
          </a:xfrm>
          <a:prstGeom prst="rect">
            <a:avLst/>
          </a:prstGeom>
          <a:noFill/>
        </p:spPr>
        <p:txBody>
          <a:bodyPr wrap="none" rtlCol="0">
            <a:spAutoFit/>
          </a:bodyPr>
          <a:lstStyle/>
          <a:p>
            <a:r>
              <a:rPr lang="en-US" sz="1200" b="1" i="1" dirty="0" smtClean="0">
                <a:solidFill>
                  <a:schemeClr val="bg1"/>
                </a:solidFill>
              </a:rPr>
              <a:t>16</a:t>
            </a:r>
            <a:endParaRPr lang="en-US" sz="1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a:t>
            </a:r>
            <a:r>
              <a:rPr lang="en-US" dirty="0" err="1" smtClean="0"/>
              <a:t>Voltammograms</a:t>
            </a:r>
            <a:endParaRPr lang="en-US" dirty="0"/>
          </a:p>
        </p:txBody>
      </p:sp>
      <p:sp>
        <p:nvSpPr>
          <p:cNvPr id="5" name="TextBox 4"/>
          <p:cNvSpPr txBox="1"/>
          <p:nvPr/>
        </p:nvSpPr>
        <p:spPr>
          <a:xfrm>
            <a:off x="1852475" y="6172200"/>
            <a:ext cx="5234125" cy="215444"/>
          </a:xfrm>
          <a:prstGeom prst="rect">
            <a:avLst/>
          </a:prstGeom>
          <a:noFill/>
        </p:spPr>
        <p:txBody>
          <a:bodyPr wrap="none" rtlCol="0">
            <a:spAutoFit/>
          </a:bodyPr>
          <a:lstStyle/>
          <a:p>
            <a:r>
              <a:rPr lang="en-US" sz="800" dirty="0" smtClean="0"/>
              <a:t>C. Nataro, A.N. Campbell, M.A. Ferguson, C.D. </a:t>
            </a:r>
            <a:r>
              <a:rPr lang="en-US" sz="800" dirty="0" err="1" smtClean="0"/>
              <a:t>Incarvito</a:t>
            </a:r>
            <a:r>
              <a:rPr lang="en-US" sz="800" dirty="0" smtClean="0"/>
              <a:t>, A.L. Rheingold, </a:t>
            </a:r>
            <a:r>
              <a:rPr lang="en-US" sz="800" i="1" dirty="0" smtClean="0"/>
              <a:t>J. </a:t>
            </a:r>
            <a:r>
              <a:rPr lang="en-US" sz="800" i="1" dirty="0" err="1" smtClean="0"/>
              <a:t>Organomet</a:t>
            </a:r>
            <a:r>
              <a:rPr lang="en-US" sz="800" i="1" dirty="0" smtClean="0"/>
              <a:t>. Chem. </a:t>
            </a:r>
            <a:r>
              <a:rPr lang="en-US" sz="800" b="1" dirty="0" smtClean="0"/>
              <a:t>2003</a:t>
            </a:r>
            <a:r>
              <a:rPr lang="en-US" sz="800" dirty="0" smtClean="0"/>
              <a:t>, </a:t>
            </a:r>
            <a:r>
              <a:rPr lang="en-US" sz="800" i="1" dirty="0" smtClean="0"/>
              <a:t>673</a:t>
            </a:r>
            <a:r>
              <a:rPr lang="en-US" sz="800" dirty="0" smtClean="0"/>
              <a:t>, 47.</a:t>
            </a:r>
            <a:endParaRPr lang="en-US" sz="800" dirty="0"/>
          </a:p>
        </p:txBody>
      </p:sp>
      <p:graphicFrame>
        <p:nvGraphicFramePr>
          <p:cNvPr id="148483" name="Object 3"/>
          <p:cNvGraphicFramePr>
            <a:graphicFrameLocks noChangeAspect="1"/>
          </p:cNvGraphicFramePr>
          <p:nvPr/>
        </p:nvGraphicFramePr>
        <p:xfrm>
          <a:off x="4495800" y="4191000"/>
          <a:ext cx="1797050" cy="1435100"/>
        </p:xfrm>
        <a:graphic>
          <a:graphicData uri="http://schemas.openxmlformats.org/presentationml/2006/ole">
            <p:oleObj spid="_x0000_s4097" name="MDLDrawObject Class" r:id="rId4" imgW="1838255" imgH="1466910" progId="MDLDrawOLE.MDLDrawObject.1">
              <p:embed/>
            </p:oleObj>
          </a:graphicData>
        </a:graphic>
      </p:graphicFrame>
      <p:graphicFrame>
        <p:nvGraphicFramePr>
          <p:cNvPr id="148484" name="Object 4"/>
          <p:cNvGraphicFramePr>
            <a:graphicFrameLocks noChangeAspect="1"/>
          </p:cNvGraphicFramePr>
          <p:nvPr/>
        </p:nvGraphicFramePr>
        <p:xfrm>
          <a:off x="1066800" y="3124200"/>
          <a:ext cx="1797050" cy="1435100"/>
        </p:xfrm>
        <a:graphic>
          <a:graphicData uri="http://schemas.openxmlformats.org/presentationml/2006/ole">
            <p:oleObj spid="_x0000_s4098" name="MDLDrawObject Class" r:id="rId5" imgW="1838255" imgH="1466910" progId="MDLDrawOLE.MDLDrawObject.1">
              <p:embed/>
            </p:oleObj>
          </a:graphicData>
        </a:graphic>
      </p:graphicFrame>
      <p:cxnSp>
        <p:nvCxnSpPr>
          <p:cNvPr id="9" name="Straight Arrow Connector 8"/>
          <p:cNvCxnSpPr/>
          <p:nvPr/>
        </p:nvCxnSpPr>
        <p:spPr>
          <a:xfrm flipH="1">
            <a:off x="762000" y="3886200"/>
            <a:ext cx="609600"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200" y="3295471"/>
            <a:ext cx="729687" cy="1200329"/>
          </a:xfrm>
          <a:prstGeom prst="rect">
            <a:avLst/>
          </a:prstGeom>
          <a:noFill/>
        </p:spPr>
        <p:txBody>
          <a:bodyPr wrap="none" rtlCol="0">
            <a:spAutoFit/>
          </a:bodyPr>
          <a:lstStyle/>
          <a:p>
            <a:r>
              <a:rPr lang="en-US" sz="7200" dirty="0" smtClean="0">
                <a:latin typeface="+mn-lt"/>
              </a:rPr>
              <a:t>?</a:t>
            </a:r>
            <a:endParaRPr lang="en-US" sz="7200" dirty="0">
              <a:latin typeface="+mn-lt"/>
            </a:endParaRPr>
          </a:p>
        </p:txBody>
      </p:sp>
      <p:sp>
        <p:nvSpPr>
          <p:cNvPr id="10" name="TextBox 9"/>
          <p:cNvSpPr txBox="1"/>
          <p:nvPr/>
        </p:nvSpPr>
        <p:spPr>
          <a:xfrm>
            <a:off x="8534400" y="6409944"/>
            <a:ext cx="354584" cy="276999"/>
          </a:xfrm>
          <a:prstGeom prst="rect">
            <a:avLst/>
          </a:prstGeom>
          <a:noFill/>
        </p:spPr>
        <p:txBody>
          <a:bodyPr wrap="none" rtlCol="0">
            <a:spAutoFit/>
          </a:bodyPr>
          <a:lstStyle/>
          <a:p>
            <a:r>
              <a:rPr lang="en-US" sz="1200" b="1" i="1" dirty="0" smtClean="0">
                <a:solidFill>
                  <a:schemeClr val="bg1"/>
                </a:solidFill>
              </a:rPr>
              <a:t>17</a:t>
            </a:r>
            <a:endParaRPr lang="en-US" sz="1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8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8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Mechanisms</a:t>
            </a:r>
            <a:endParaRPr lang="en-US" dirty="0"/>
          </a:p>
        </p:txBody>
      </p:sp>
      <p:sp>
        <p:nvSpPr>
          <p:cNvPr id="3" name="Content Placeholder 2"/>
          <p:cNvSpPr>
            <a:spLocks noGrp="1"/>
          </p:cNvSpPr>
          <p:nvPr>
            <p:ph idx="1"/>
          </p:nvPr>
        </p:nvSpPr>
        <p:spPr>
          <a:xfrm>
            <a:off x="160232" y="1326038"/>
            <a:ext cx="8445500" cy="5325533"/>
          </a:xfrm>
        </p:spPr>
        <p:txBody>
          <a:bodyPr/>
          <a:lstStyle/>
          <a:p>
            <a:r>
              <a:rPr lang="en-US" dirty="0" smtClean="0">
                <a:latin typeface="+mn-lt"/>
              </a:rPr>
              <a:t>Chemically and electrochemically reversible</a:t>
            </a:r>
          </a:p>
          <a:p>
            <a:endParaRPr lang="en-US" dirty="0" smtClean="0">
              <a:latin typeface="+mn-lt"/>
            </a:endParaRPr>
          </a:p>
          <a:p>
            <a:r>
              <a:rPr lang="en-US" dirty="0" smtClean="0">
                <a:latin typeface="+mn-lt"/>
              </a:rPr>
              <a:t>Chemically irreversible</a:t>
            </a:r>
          </a:p>
          <a:p>
            <a:endParaRPr lang="en-US" dirty="0" smtClean="0">
              <a:latin typeface="+mn-lt"/>
            </a:endParaRPr>
          </a:p>
          <a:p>
            <a:r>
              <a:rPr lang="en-US" dirty="0" smtClean="0">
                <a:latin typeface="+mn-lt"/>
              </a:rPr>
              <a:t>Chemically reversible</a:t>
            </a:r>
          </a:p>
          <a:p>
            <a:endParaRPr lang="en-US" dirty="0" smtClean="0">
              <a:latin typeface="+mn-lt"/>
            </a:endParaRPr>
          </a:p>
          <a:p>
            <a:r>
              <a:rPr lang="en-US" dirty="0" smtClean="0">
                <a:latin typeface="+mn-lt"/>
              </a:rPr>
              <a:t>Quasi-reversible</a:t>
            </a:r>
          </a:p>
          <a:p>
            <a:endParaRPr lang="en-US" dirty="0">
              <a:latin typeface="+mn-lt"/>
            </a:endParaRPr>
          </a:p>
        </p:txBody>
      </p:sp>
      <p:sp>
        <p:nvSpPr>
          <p:cNvPr id="4" name="TextBox 3"/>
          <p:cNvSpPr txBox="1"/>
          <p:nvPr/>
        </p:nvSpPr>
        <p:spPr>
          <a:xfrm>
            <a:off x="8534400" y="6409944"/>
            <a:ext cx="354584" cy="276999"/>
          </a:xfrm>
          <a:prstGeom prst="rect">
            <a:avLst/>
          </a:prstGeom>
          <a:noFill/>
        </p:spPr>
        <p:txBody>
          <a:bodyPr wrap="none" rtlCol="0">
            <a:spAutoFit/>
          </a:bodyPr>
          <a:lstStyle/>
          <a:p>
            <a:r>
              <a:rPr lang="en-US" sz="1200" b="1" i="1" dirty="0" smtClean="0">
                <a:solidFill>
                  <a:schemeClr val="bg1"/>
                </a:solidFill>
              </a:rPr>
              <a:t>18</a:t>
            </a:r>
            <a:endParaRPr lang="en-US" sz="1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a:t>
            </a:r>
            <a:r>
              <a:rPr lang="en-US" dirty="0" err="1" smtClean="0"/>
              <a:t>Voltammogram</a:t>
            </a:r>
            <a:endParaRPr lang="en-US" dirty="0"/>
          </a:p>
        </p:txBody>
      </p:sp>
      <p:sp>
        <p:nvSpPr>
          <p:cNvPr id="6" name="TextBox 5"/>
          <p:cNvSpPr txBox="1"/>
          <p:nvPr/>
        </p:nvSpPr>
        <p:spPr>
          <a:xfrm>
            <a:off x="1600200" y="6172200"/>
            <a:ext cx="5891356" cy="215444"/>
          </a:xfrm>
          <a:prstGeom prst="rect">
            <a:avLst/>
          </a:prstGeom>
          <a:noFill/>
        </p:spPr>
        <p:txBody>
          <a:bodyPr wrap="none" rtlCol="0">
            <a:spAutoFit/>
          </a:bodyPr>
          <a:lstStyle/>
          <a:p>
            <a:r>
              <a:rPr lang="en-US" sz="800" dirty="0" smtClean="0">
                <a:latin typeface="+mn-lt"/>
              </a:rPr>
              <a:t>F.N. Blanco, L.E. </a:t>
            </a:r>
            <a:r>
              <a:rPr lang="en-US" sz="800" dirty="0" err="1" smtClean="0">
                <a:latin typeface="+mn-lt"/>
              </a:rPr>
              <a:t>Hagopian</a:t>
            </a:r>
            <a:r>
              <a:rPr lang="en-US" sz="800" dirty="0" smtClean="0">
                <a:latin typeface="+mn-lt"/>
              </a:rPr>
              <a:t>, W.R. McNamara, J.A. </a:t>
            </a:r>
            <a:r>
              <a:rPr lang="en-US" sz="800" dirty="0" err="1" smtClean="0">
                <a:latin typeface="+mn-lt"/>
              </a:rPr>
              <a:t>Golen</a:t>
            </a:r>
            <a:r>
              <a:rPr lang="en-US" sz="800" dirty="0" smtClean="0">
                <a:latin typeface="+mn-lt"/>
              </a:rPr>
              <a:t>, A.L. Rheingold, C. Nataro, </a:t>
            </a:r>
            <a:r>
              <a:rPr lang="en-US" sz="800" i="1" dirty="0" err="1" smtClean="0">
                <a:latin typeface="+mn-lt"/>
              </a:rPr>
              <a:t>Organometallics</a:t>
            </a:r>
            <a:r>
              <a:rPr lang="en-US" sz="800" i="1" dirty="0" smtClean="0">
                <a:latin typeface="+mn-lt"/>
              </a:rPr>
              <a:t> </a:t>
            </a:r>
            <a:r>
              <a:rPr lang="en-US" sz="800" b="1" dirty="0" smtClean="0">
                <a:latin typeface="+mn-lt"/>
              </a:rPr>
              <a:t>2006</a:t>
            </a:r>
            <a:r>
              <a:rPr lang="en-US" sz="800" dirty="0" smtClean="0">
                <a:latin typeface="+mn-lt"/>
              </a:rPr>
              <a:t>, </a:t>
            </a:r>
            <a:r>
              <a:rPr lang="en-US" sz="800" i="1" dirty="0" smtClean="0">
                <a:latin typeface="+mn-lt"/>
              </a:rPr>
              <a:t>25</a:t>
            </a:r>
            <a:r>
              <a:rPr lang="en-US" sz="800" dirty="0" smtClean="0">
                <a:latin typeface="+mn-lt"/>
              </a:rPr>
              <a:t>, 4292.</a:t>
            </a:r>
            <a:endParaRPr lang="en-US" sz="800" dirty="0">
              <a:latin typeface="+mn-lt"/>
            </a:endParaRPr>
          </a:p>
        </p:txBody>
      </p:sp>
      <p:graphicFrame>
        <p:nvGraphicFramePr>
          <p:cNvPr id="149508" name="Object 4"/>
          <p:cNvGraphicFramePr>
            <a:graphicFrameLocks noChangeAspect="1"/>
          </p:cNvGraphicFramePr>
          <p:nvPr/>
        </p:nvGraphicFramePr>
        <p:xfrm>
          <a:off x="5773738" y="3354388"/>
          <a:ext cx="1833562" cy="1584325"/>
        </p:xfrm>
        <a:graphic>
          <a:graphicData uri="http://schemas.openxmlformats.org/presentationml/2006/ole">
            <p:oleObj spid="_x0000_s5121" name="MDLDrawObject Class" r:id="rId4" imgW="1876343" imgH="1619190" progId="MDLDrawOLE.MDLDrawObject.1">
              <p:embed/>
            </p:oleObj>
          </a:graphicData>
        </a:graphic>
      </p:graphicFrame>
      <p:graphicFrame>
        <p:nvGraphicFramePr>
          <p:cNvPr id="149509" name="Object 5"/>
          <p:cNvGraphicFramePr>
            <a:graphicFrameLocks noChangeAspect="1"/>
          </p:cNvGraphicFramePr>
          <p:nvPr/>
        </p:nvGraphicFramePr>
        <p:xfrm>
          <a:off x="204788" y="1439863"/>
          <a:ext cx="2187575" cy="1601787"/>
        </p:xfrm>
        <a:graphic>
          <a:graphicData uri="http://schemas.openxmlformats.org/presentationml/2006/ole">
            <p:oleObj spid="_x0000_s5122" name="MDLDrawObject Class" r:id="rId5" imgW="2238322" imgH="1638360" progId="MDLDrawOLE.MDLDrawObject.1">
              <p:embed/>
            </p:oleObj>
          </a:graphicData>
        </a:graphic>
      </p:graphicFrame>
      <p:sp>
        <p:nvSpPr>
          <p:cNvPr id="7" name="TextBox 6"/>
          <p:cNvSpPr txBox="1"/>
          <p:nvPr/>
        </p:nvSpPr>
        <p:spPr>
          <a:xfrm>
            <a:off x="8534400" y="6409944"/>
            <a:ext cx="354584" cy="276999"/>
          </a:xfrm>
          <a:prstGeom prst="rect">
            <a:avLst/>
          </a:prstGeom>
          <a:noFill/>
        </p:spPr>
        <p:txBody>
          <a:bodyPr wrap="none" rtlCol="0">
            <a:spAutoFit/>
          </a:bodyPr>
          <a:lstStyle/>
          <a:p>
            <a:r>
              <a:rPr lang="en-US" sz="1200" b="1" i="1" dirty="0" smtClean="0">
                <a:solidFill>
                  <a:schemeClr val="bg1"/>
                </a:solidFill>
              </a:rPr>
              <a:t>19</a:t>
            </a:r>
            <a:endParaRPr lang="en-US" sz="12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9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49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a:t>
            </a:r>
            <a:endParaRPr lang="en-US" dirty="0"/>
          </a:p>
        </p:txBody>
      </p:sp>
      <p:sp>
        <p:nvSpPr>
          <p:cNvPr id="3" name="Content Placeholder 2"/>
          <p:cNvSpPr>
            <a:spLocks noGrp="1"/>
          </p:cNvSpPr>
          <p:nvPr>
            <p:ph idx="1"/>
          </p:nvPr>
        </p:nvSpPr>
        <p:spPr>
          <a:xfrm>
            <a:off x="165100" y="914400"/>
            <a:ext cx="8445500" cy="5410199"/>
          </a:xfrm>
        </p:spPr>
        <p:txBody>
          <a:bodyPr/>
          <a:lstStyle/>
          <a:p>
            <a:r>
              <a:rPr lang="en-US" dirty="0" smtClean="0">
                <a:latin typeface="+mn-lt"/>
              </a:rPr>
              <a:t>Geiger, W. E. </a:t>
            </a:r>
            <a:r>
              <a:rPr lang="en-US" i="1" dirty="0" err="1" smtClean="0">
                <a:latin typeface="+mn-lt"/>
              </a:rPr>
              <a:t>Organometallics</a:t>
            </a:r>
            <a:r>
              <a:rPr lang="en-US" dirty="0" smtClean="0">
                <a:latin typeface="+mn-lt"/>
              </a:rPr>
              <a:t> </a:t>
            </a:r>
            <a:r>
              <a:rPr lang="en-US" b="1" dirty="0" smtClean="0">
                <a:latin typeface="+mn-lt"/>
              </a:rPr>
              <a:t>2008</a:t>
            </a:r>
            <a:r>
              <a:rPr lang="en-US" dirty="0" smtClean="0">
                <a:latin typeface="+mn-lt"/>
              </a:rPr>
              <a:t>, </a:t>
            </a:r>
            <a:r>
              <a:rPr lang="en-US" i="1" dirty="0" smtClean="0">
                <a:latin typeface="+mn-lt"/>
              </a:rPr>
              <a:t>26</a:t>
            </a:r>
            <a:r>
              <a:rPr lang="en-US" dirty="0" smtClean="0">
                <a:latin typeface="+mn-lt"/>
              </a:rPr>
              <a:t>, 5738</a:t>
            </a:r>
            <a:r>
              <a:rPr lang="en-US" dirty="0" smtClean="0">
                <a:latin typeface="+mn-lt"/>
              </a:rPr>
              <a:t>.</a:t>
            </a:r>
            <a:endParaRPr lang="en-US" dirty="0" smtClean="0">
              <a:latin typeface="+mn-lt"/>
            </a:endParaRPr>
          </a:p>
          <a:p>
            <a:r>
              <a:rPr lang="en-US" dirty="0" err="1" smtClean="0">
                <a:latin typeface="+mn-lt"/>
              </a:rPr>
              <a:t>Mabbott</a:t>
            </a:r>
            <a:r>
              <a:rPr lang="en-US" dirty="0" smtClean="0">
                <a:latin typeface="+mn-lt"/>
              </a:rPr>
              <a:t>, G. A. </a:t>
            </a:r>
            <a:r>
              <a:rPr lang="en-US" i="1" dirty="0" smtClean="0">
                <a:latin typeface="+mn-lt"/>
              </a:rPr>
              <a:t>J. Chem. Educ. </a:t>
            </a:r>
            <a:r>
              <a:rPr lang="en-US" b="1" dirty="0" smtClean="0">
                <a:latin typeface="+mn-lt"/>
              </a:rPr>
              <a:t>1983</a:t>
            </a:r>
            <a:r>
              <a:rPr lang="en-US" dirty="0" smtClean="0">
                <a:latin typeface="+mn-lt"/>
              </a:rPr>
              <a:t>, </a:t>
            </a:r>
            <a:r>
              <a:rPr lang="en-US" i="1" dirty="0" smtClean="0">
                <a:latin typeface="+mn-lt"/>
              </a:rPr>
              <a:t>60</a:t>
            </a:r>
            <a:r>
              <a:rPr lang="en-US" dirty="0" smtClean="0">
                <a:latin typeface="+mn-lt"/>
              </a:rPr>
              <a:t>, 697</a:t>
            </a:r>
            <a:r>
              <a:rPr lang="en-US" dirty="0" smtClean="0">
                <a:latin typeface="+mn-lt"/>
              </a:rPr>
              <a:t>.</a:t>
            </a:r>
            <a:endParaRPr lang="en-US" dirty="0" smtClean="0">
              <a:latin typeface="+mn-lt"/>
            </a:endParaRPr>
          </a:p>
          <a:p>
            <a:r>
              <a:rPr lang="en-US" dirty="0" smtClean="0">
                <a:latin typeface="+mn-lt"/>
              </a:rPr>
              <a:t>Van </a:t>
            </a:r>
            <a:r>
              <a:rPr lang="en-US" dirty="0" err="1" smtClean="0">
                <a:latin typeface="+mn-lt"/>
              </a:rPr>
              <a:t>Benschoten</a:t>
            </a:r>
            <a:r>
              <a:rPr lang="en-US" dirty="0" smtClean="0">
                <a:latin typeface="+mn-lt"/>
              </a:rPr>
              <a:t>, J. J.; Lewis, J. Y.; </a:t>
            </a:r>
            <a:r>
              <a:rPr lang="en-US" dirty="0" err="1" smtClean="0">
                <a:latin typeface="+mn-lt"/>
              </a:rPr>
              <a:t>Heineman</a:t>
            </a:r>
            <a:r>
              <a:rPr lang="en-US" dirty="0" smtClean="0">
                <a:latin typeface="+mn-lt"/>
              </a:rPr>
              <a:t>, W. R.; </a:t>
            </a:r>
            <a:r>
              <a:rPr lang="en-US" dirty="0" err="1" smtClean="0">
                <a:latin typeface="+mn-lt"/>
              </a:rPr>
              <a:t>Roston</a:t>
            </a:r>
            <a:r>
              <a:rPr lang="en-US" dirty="0" smtClean="0">
                <a:latin typeface="+mn-lt"/>
              </a:rPr>
              <a:t>, D. A.; Kissinger, P. T. </a:t>
            </a:r>
            <a:r>
              <a:rPr lang="en-US" i="1" dirty="0" smtClean="0">
                <a:latin typeface="+mn-lt"/>
              </a:rPr>
              <a:t>J. Chem. Educ.</a:t>
            </a:r>
            <a:r>
              <a:rPr lang="en-US" dirty="0" smtClean="0">
                <a:latin typeface="+mn-lt"/>
              </a:rPr>
              <a:t> </a:t>
            </a:r>
            <a:r>
              <a:rPr lang="en-US" b="1" dirty="0" smtClean="0">
                <a:latin typeface="+mn-lt"/>
              </a:rPr>
              <a:t>1983</a:t>
            </a:r>
            <a:r>
              <a:rPr lang="en-US" dirty="0" smtClean="0">
                <a:latin typeface="+mn-lt"/>
              </a:rPr>
              <a:t>, </a:t>
            </a:r>
            <a:r>
              <a:rPr lang="en-US" i="1" dirty="0" smtClean="0">
                <a:latin typeface="+mn-lt"/>
              </a:rPr>
              <a:t>60</a:t>
            </a:r>
            <a:r>
              <a:rPr lang="en-US" dirty="0" smtClean="0">
                <a:latin typeface="+mn-lt"/>
              </a:rPr>
              <a:t>, 772</a:t>
            </a:r>
            <a:r>
              <a:rPr lang="en-US" dirty="0" smtClean="0">
                <a:latin typeface="+mn-lt"/>
              </a:rPr>
              <a:t>.</a:t>
            </a:r>
            <a:endParaRPr lang="en-US" dirty="0" smtClean="0">
              <a:latin typeface="+mn-lt"/>
            </a:endParaRPr>
          </a:p>
          <a:p>
            <a:r>
              <a:rPr lang="en-US" dirty="0" smtClean="0">
                <a:latin typeface="+mn-lt"/>
              </a:rPr>
              <a:t>Geiger, W. E. in </a:t>
            </a:r>
            <a:r>
              <a:rPr lang="en-US" i="1" dirty="0" smtClean="0">
                <a:latin typeface="+mn-lt"/>
              </a:rPr>
              <a:t>Laboratory Techniques in </a:t>
            </a:r>
            <a:r>
              <a:rPr lang="en-US" i="1" dirty="0" err="1" smtClean="0">
                <a:latin typeface="+mn-lt"/>
              </a:rPr>
              <a:t>Electroanalytical</a:t>
            </a:r>
            <a:r>
              <a:rPr lang="en-US" i="1" dirty="0" smtClean="0">
                <a:latin typeface="+mn-lt"/>
              </a:rPr>
              <a:t> Chemistry, 2</a:t>
            </a:r>
            <a:r>
              <a:rPr lang="en-US" i="1" baseline="30000" dirty="0" smtClean="0">
                <a:latin typeface="+mn-lt"/>
              </a:rPr>
              <a:t>nd</a:t>
            </a:r>
            <a:r>
              <a:rPr lang="en-US" i="1" dirty="0" smtClean="0">
                <a:latin typeface="+mn-lt"/>
              </a:rPr>
              <a:t> Ed.</a:t>
            </a:r>
            <a:r>
              <a:rPr lang="en-US" dirty="0" smtClean="0">
                <a:latin typeface="+mn-lt"/>
              </a:rPr>
              <a:t>, Kissinger, P. T., </a:t>
            </a:r>
            <a:r>
              <a:rPr lang="en-US" dirty="0" err="1" smtClean="0">
                <a:latin typeface="+mn-lt"/>
              </a:rPr>
              <a:t>Heineman</a:t>
            </a:r>
            <a:r>
              <a:rPr lang="en-US" dirty="0" smtClean="0">
                <a:latin typeface="+mn-lt"/>
              </a:rPr>
              <a:t>, W. R. Eds.; Marcel Dekker, Inc.: New York, 1996, 683. </a:t>
            </a:r>
            <a:endParaRPr lang="en-US" i="1" dirty="0" smtClean="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pic>
        <p:nvPicPr>
          <p:cNvPr id="131073" name="Picture 1"/>
          <p:cNvPicPr>
            <a:picLocks noChangeAspect="1" noChangeArrowheads="1"/>
          </p:cNvPicPr>
          <p:nvPr/>
        </p:nvPicPr>
        <p:blipFill>
          <a:blip r:embed="rId3" cstate="print"/>
          <a:srcRect/>
          <a:stretch>
            <a:fillRect/>
          </a:stretch>
        </p:blipFill>
        <p:spPr bwMode="auto">
          <a:xfrm>
            <a:off x="210011" y="914401"/>
            <a:ext cx="4057189" cy="5410200"/>
          </a:xfrm>
          <a:prstGeom prst="rect">
            <a:avLst/>
          </a:prstGeom>
          <a:noFill/>
          <a:ln w="9525">
            <a:noFill/>
            <a:miter lim="800000"/>
            <a:headEnd/>
            <a:tailEnd/>
          </a:ln>
          <a:effectLst/>
        </p:spPr>
      </p:pic>
      <p:pic>
        <p:nvPicPr>
          <p:cNvPr id="4" name="Picture 1"/>
          <p:cNvPicPr>
            <a:picLocks noChangeAspect="1" noChangeArrowheads="1"/>
          </p:cNvPicPr>
          <p:nvPr/>
        </p:nvPicPr>
        <p:blipFill>
          <a:blip r:embed="rId4" cstate="print"/>
          <a:srcRect l="30750" t="43175" r="34348" b="34589"/>
          <a:stretch>
            <a:fillRect/>
          </a:stretch>
        </p:blipFill>
        <p:spPr bwMode="auto">
          <a:xfrm>
            <a:off x="4347882" y="1676400"/>
            <a:ext cx="4262718" cy="3621331"/>
          </a:xfrm>
          <a:prstGeom prst="rect">
            <a:avLst/>
          </a:prstGeom>
          <a:noFill/>
          <a:ln w="9525">
            <a:noFill/>
            <a:miter lim="800000"/>
            <a:headEnd/>
            <a:tailEnd/>
          </a:ln>
          <a:effectLst/>
        </p:spPr>
      </p:pic>
      <p:sp>
        <p:nvSpPr>
          <p:cNvPr id="5" name="TextBox 4"/>
          <p:cNvSpPr txBox="1"/>
          <p:nvPr/>
        </p:nvSpPr>
        <p:spPr>
          <a:xfrm>
            <a:off x="7169065" y="5602069"/>
            <a:ext cx="1289135" cy="646331"/>
          </a:xfrm>
          <a:prstGeom prst="rect">
            <a:avLst/>
          </a:prstGeom>
          <a:noFill/>
        </p:spPr>
        <p:txBody>
          <a:bodyPr wrap="none" rtlCol="0">
            <a:spAutoFit/>
          </a:bodyPr>
          <a:lstStyle/>
          <a:p>
            <a:r>
              <a:rPr lang="en-US" dirty="0" smtClean="0">
                <a:latin typeface="+mn-lt"/>
              </a:rPr>
              <a:t>Auxiliary </a:t>
            </a:r>
          </a:p>
          <a:p>
            <a:r>
              <a:rPr lang="en-US" dirty="0" smtClean="0">
                <a:latin typeface="+mn-lt"/>
              </a:rPr>
              <a:t>electrode</a:t>
            </a:r>
            <a:endParaRPr lang="en-US" dirty="0">
              <a:latin typeface="+mn-lt"/>
            </a:endParaRPr>
          </a:p>
        </p:txBody>
      </p:sp>
      <p:cxnSp>
        <p:nvCxnSpPr>
          <p:cNvPr id="7" name="Straight Arrow Connector 6"/>
          <p:cNvCxnSpPr>
            <a:stCxn id="5" idx="0"/>
          </p:cNvCxnSpPr>
          <p:nvPr/>
        </p:nvCxnSpPr>
        <p:spPr>
          <a:xfrm flipH="1" flipV="1">
            <a:off x="7086600" y="3316069"/>
            <a:ext cx="727033" cy="2286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0" y="5602069"/>
            <a:ext cx="1358064" cy="646331"/>
          </a:xfrm>
          <a:prstGeom prst="rect">
            <a:avLst/>
          </a:prstGeom>
          <a:noFill/>
        </p:spPr>
        <p:txBody>
          <a:bodyPr wrap="square" rtlCol="0">
            <a:spAutoFit/>
          </a:bodyPr>
          <a:lstStyle/>
          <a:p>
            <a:r>
              <a:rPr lang="en-US" dirty="0" smtClean="0">
                <a:latin typeface="+mn-lt"/>
              </a:rPr>
              <a:t>Reference</a:t>
            </a:r>
          </a:p>
          <a:p>
            <a:r>
              <a:rPr lang="en-US" dirty="0" smtClean="0">
                <a:latin typeface="+mn-lt"/>
              </a:rPr>
              <a:t>electrode</a:t>
            </a:r>
            <a:endParaRPr lang="en-US" dirty="0">
              <a:latin typeface="+mn-lt"/>
            </a:endParaRPr>
          </a:p>
        </p:txBody>
      </p:sp>
      <p:cxnSp>
        <p:nvCxnSpPr>
          <p:cNvPr id="12" name="Straight Arrow Connector 11"/>
          <p:cNvCxnSpPr>
            <a:stCxn id="8" idx="0"/>
          </p:cNvCxnSpPr>
          <p:nvPr/>
        </p:nvCxnSpPr>
        <p:spPr>
          <a:xfrm flipV="1">
            <a:off x="5251032" y="3276601"/>
            <a:ext cx="692568" cy="2325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91200" y="5602069"/>
            <a:ext cx="1289135" cy="646331"/>
          </a:xfrm>
          <a:prstGeom prst="rect">
            <a:avLst/>
          </a:prstGeom>
          <a:noFill/>
        </p:spPr>
        <p:txBody>
          <a:bodyPr wrap="none" rtlCol="0">
            <a:spAutoFit/>
          </a:bodyPr>
          <a:lstStyle/>
          <a:p>
            <a:r>
              <a:rPr lang="en-US" dirty="0" smtClean="0">
                <a:latin typeface="+mn-lt"/>
              </a:rPr>
              <a:t>Working</a:t>
            </a:r>
          </a:p>
          <a:p>
            <a:r>
              <a:rPr lang="en-US" dirty="0" smtClean="0">
                <a:latin typeface="+mn-lt"/>
              </a:rPr>
              <a:t>electrode</a:t>
            </a:r>
            <a:endParaRPr lang="en-US" dirty="0">
              <a:latin typeface="+mn-lt"/>
            </a:endParaRPr>
          </a:p>
        </p:txBody>
      </p:sp>
      <p:cxnSp>
        <p:nvCxnSpPr>
          <p:cNvPr id="15" name="Straight Arrow Connector 14"/>
          <p:cNvCxnSpPr>
            <a:stCxn id="13" idx="0"/>
          </p:cNvCxnSpPr>
          <p:nvPr/>
        </p:nvCxnSpPr>
        <p:spPr>
          <a:xfrm flipV="1">
            <a:off x="6435768" y="4611469"/>
            <a:ext cx="41232"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par>
                                <p:cTn id="10" presetID="56" presetClass="path" presetSubtype="0" accel="50000" decel="50000" fill="hold" nodeType="withEffect">
                                  <p:stCondLst>
                                    <p:cond delay="0"/>
                                  </p:stCondLst>
                                  <p:childTnLst>
                                    <p:animMotion origin="layout" path="M -0.46667 0.11111 L -0.00018 0.0419 " pathEditMode="relative" rAng="0" ptsTypes="AA">
                                      <p:cBhvr>
                                        <p:cTn id="11" dur="2000" fill="hold"/>
                                        <p:tgtEl>
                                          <p:spTgt spid="4"/>
                                        </p:tgtEl>
                                        <p:attrNameLst>
                                          <p:attrName>ppt_x</p:attrName>
                                          <p:attrName>ppt_y</p:attrName>
                                        </p:attrNameLst>
                                      </p:cBhvr>
                                      <p:rCtr x="23300" y="-3500"/>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3"/>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Control</a:t>
            </a:r>
            <a:endParaRPr lang="en-US" dirty="0"/>
          </a:p>
        </p:txBody>
      </p:sp>
      <p:sp>
        <p:nvSpPr>
          <p:cNvPr id="4" name="Content Placeholder 2"/>
          <p:cNvSpPr>
            <a:spLocks noGrp="1"/>
          </p:cNvSpPr>
          <p:nvPr>
            <p:ph idx="1"/>
          </p:nvPr>
        </p:nvSpPr>
        <p:spPr>
          <a:xfrm>
            <a:off x="152400" y="914400"/>
            <a:ext cx="8229600" cy="5410200"/>
          </a:xfrm>
        </p:spPr>
        <p:txBody>
          <a:bodyPr/>
          <a:lstStyle/>
          <a:p>
            <a:r>
              <a:rPr lang="en-US" sz="2600" dirty="0" smtClean="0">
                <a:latin typeface="+mn-lt"/>
              </a:rPr>
              <a:t>Chemical</a:t>
            </a:r>
          </a:p>
          <a:p>
            <a:pPr lvl="1"/>
            <a:r>
              <a:rPr lang="en-US" sz="2200" dirty="0" smtClean="0">
                <a:latin typeface="+mn-lt"/>
              </a:rPr>
              <a:t>Solvent</a:t>
            </a:r>
          </a:p>
          <a:p>
            <a:pPr lvl="1"/>
            <a:r>
              <a:rPr lang="en-US" sz="2200" dirty="0" smtClean="0">
                <a:latin typeface="+mn-lt"/>
              </a:rPr>
              <a:t>Supporting electrolyte</a:t>
            </a:r>
          </a:p>
          <a:p>
            <a:pPr lvl="1"/>
            <a:r>
              <a:rPr lang="en-US" sz="2200" dirty="0" smtClean="0">
                <a:latin typeface="+mn-lt"/>
              </a:rPr>
              <a:t>Concentrations</a:t>
            </a:r>
          </a:p>
          <a:p>
            <a:r>
              <a:rPr lang="en-US" sz="2600" dirty="0" smtClean="0">
                <a:latin typeface="+mn-lt"/>
              </a:rPr>
              <a:t>Environmental</a:t>
            </a:r>
          </a:p>
          <a:p>
            <a:pPr lvl="1"/>
            <a:r>
              <a:rPr lang="en-US" sz="2200" dirty="0" smtClean="0">
                <a:latin typeface="+mn-lt"/>
              </a:rPr>
              <a:t>Temperature</a:t>
            </a:r>
          </a:p>
          <a:p>
            <a:pPr lvl="1"/>
            <a:r>
              <a:rPr lang="en-US" sz="2200" dirty="0" smtClean="0">
                <a:latin typeface="+mn-lt"/>
              </a:rPr>
              <a:t>Atmosphere</a:t>
            </a:r>
          </a:p>
          <a:p>
            <a:r>
              <a:rPr lang="en-US" sz="2600" dirty="0" smtClean="0">
                <a:latin typeface="+mn-lt"/>
              </a:rPr>
              <a:t>Conditions</a:t>
            </a:r>
          </a:p>
          <a:p>
            <a:pPr lvl="1"/>
            <a:r>
              <a:rPr lang="en-US" sz="2200" dirty="0" smtClean="0">
                <a:latin typeface="+mn-lt"/>
              </a:rPr>
              <a:t>Initial, switching and final potentials</a:t>
            </a:r>
          </a:p>
          <a:p>
            <a:pPr lvl="1"/>
            <a:r>
              <a:rPr lang="en-US" sz="2200" dirty="0" smtClean="0">
                <a:latin typeface="+mn-lt"/>
              </a:rPr>
              <a:t>Scan rate</a:t>
            </a:r>
          </a:p>
          <a:p>
            <a:pPr lvl="1"/>
            <a:r>
              <a:rPr lang="en-US" sz="2200" dirty="0" smtClean="0">
                <a:latin typeface="+mn-lt"/>
              </a:rPr>
              <a:t>Number of sweeps</a:t>
            </a:r>
          </a:p>
          <a:p>
            <a:pPr lvl="1"/>
            <a:r>
              <a:rPr lang="en-US" sz="2200" dirty="0" smtClean="0">
                <a:latin typeface="+mn-lt"/>
              </a:rPr>
              <a:t>Electrodes</a:t>
            </a:r>
            <a:endParaRPr lang="en-US" sz="2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a:t>
            </a:r>
            <a:r>
              <a:rPr lang="en-US" dirty="0" err="1" smtClean="0"/>
              <a:t>Voltammetry</a:t>
            </a:r>
            <a:endParaRPr lang="en-US" dirty="0"/>
          </a:p>
        </p:txBody>
      </p:sp>
      <p:cxnSp>
        <p:nvCxnSpPr>
          <p:cNvPr id="4" name="Straight Connector 3"/>
          <p:cNvCxnSpPr/>
          <p:nvPr/>
        </p:nvCxnSpPr>
        <p:spPr>
          <a:xfrm>
            <a:off x="1981199" y="1447800"/>
            <a:ext cx="0" cy="396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981199" y="5410200"/>
            <a:ext cx="5257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38599" y="5486400"/>
            <a:ext cx="696024" cy="369332"/>
          </a:xfrm>
          <a:prstGeom prst="rect">
            <a:avLst/>
          </a:prstGeom>
          <a:noFill/>
        </p:spPr>
        <p:txBody>
          <a:bodyPr wrap="none" rtlCol="0">
            <a:spAutoFit/>
          </a:bodyPr>
          <a:lstStyle/>
          <a:p>
            <a:r>
              <a:rPr lang="en-US" dirty="0" smtClean="0">
                <a:latin typeface="+mn-lt"/>
              </a:rPr>
              <a:t>Time</a:t>
            </a:r>
            <a:endParaRPr lang="en-US" dirty="0">
              <a:latin typeface="+mn-lt"/>
            </a:endParaRPr>
          </a:p>
        </p:txBody>
      </p:sp>
      <p:sp>
        <p:nvSpPr>
          <p:cNvPr id="7" name="TextBox 6"/>
          <p:cNvSpPr txBox="1"/>
          <p:nvPr/>
        </p:nvSpPr>
        <p:spPr>
          <a:xfrm rot="16200000">
            <a:off x="1052019" y="3215181"/>
            <a:ext cx="1160895" cy="369332"/>
          </a:xfrm>
          <a:prstGeom prst="rect">
            <a:avLst/>
          </a:prstGeom>
          <a:noFill/>
        </p:spPr>
        <p:txBody>
          <a:bodyPr wrap="none" rtlCol="0">
            <a:spAutoFit/>
          </a:bodyPr>
          <a:lstStyle/>
          <a:p>
            <a:r>
              <a:rPr lang="en-US" dirty="0" smtClean="0">
                <a:latin typeface="+mn-lt"/>
              </a:rPr>
              <a:t>Potential</a:t>
            </a:r>
            <a:endParaRPr lang="en-US" dirty="0">
              <a:latin typeface="+mn-lt"/>
            </a:endParaRPr>
          </a:p>
        </p:txBody>
      </p:sp>
      <p:cxnSp>
        <p:nvCxnSpPr>
          <p:cNvPr id="8" name="Straight Connector 7"/>
          <p:cNvCxnSpPr/>
          <p:nvPr/>
        </p:nvCxnSpPr>
        <p:spPr>
          <a:xfrm flipH="1">
            <a:off x="1981199" y="2438400"/>
            <a:ext cx="2286000" cy="2971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67199" y="2438400"/>
            <a:ext cx="2590800" cy="2971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752599" y="51054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005072" y="22098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553199" y="51054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133599" y="3962400"/>
            <a:ext cx="4800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4199" y="3810000"/>
            <a:ext cx="545342" cy="369332"/>
          </a:xfrm>
          <a:prstGeom prst="rect">
            <a:avLst/>
          </a:prstGeom>
          <a:noFill/>
        </p:spPr>
        <p:txBody>
          <a:bodyPr wrap="none" rtlCol="0">
            <a:spAutoFit/>
          </a:bodyPr>
          <a:lstStyle/>
          <a:p>
            <a:r>
              <a:rPr lang="en-US" dirty="0" smtClean="0">
                <a:latin typeface="+mn-lt"/>
              </a:rPr>
              <a:t>E</a:t>
            </a:r>
            <a:r>
              <a:rPr lang="en-US" baseline="-25000" dirty="0" smtClean="0">
                <a:latin typeface="+mn-lt"/>
              </a:rPr>
              <a:t>1/2</a:t>
            </a:r>
            <a:endParaRPr lang="en-US" baseline="-25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a:t>
            </a:r>
            <a:r>
              <a:rPr lang="en-US" dirty="0" err="1" smtClean="0"/>
              <a:t>Voltammetry</a:t>
            </a:r>
            <a:endParaRPr lang="en-US" dirty="0"/>
          </a:p>
        </p:txBody>
      </p:sp>
      <p:pic>
        <p:nvPicPr>
          <p:cNvPr id="4" name="trim.54884C16-D47E-4383-93FF-68A8D0FCBF2F.MOV">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121868" y="1094055"/>
            <a:ext cx="8498053" cy="474474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Ferrocene</a:t>
            </a:r>
            <a:r>
              <a:rPr lang="en-US" dirty="0" smtClean="0"/>
              <a:t>?</a:t>
            </a:r>
            <a:endParaRPr lang="en-US" dirty="0"/>
          </a:p>
        </p:txBody>
      </p:sp>
      <p:pic>
        <p:nvPicPr>
          <p:cNvPr id="162819" name="Picture 3"/>
          <p:cNvPicPr>
            <a:picLocks noChangeAspect="1" noChangeArrowheads="1"/>
          </p:cNvPicPr>
          <p:nvPr/>
        </p:nvPicPr>
        <p:blipFill>
          <a:blip r:embed="rId2" cstate="print"/>
          <a:srcRect/>
          <a:stretch>
            <a:fillRect/>
          </a:stretch>
        </p:blipFill>
        <p:spPr bwMode="auto">
          <a:xfrm>
            <a:off x="76200" y="1600200"/>
            <a:ext cx="858536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Electrodes</a:t>
            </a:r>
            <a:endParaRPr lang="en-US" dirty="0"/>
          </a:p>
        </p:txBody>
      </p:sp>
      <p:sp>
        <p:nvSpPr>
          <p:cNvPr id="3" name="Content Placeholder 2"/>
          <p:cNvSpPr>
            <a:spLocks noGrp="1"/>
          </p:cNvSpPr>
          <p:nvPr>
            <p:ph idx="1"/>
          </p:nvPr>
        </p:nvSpPr>
        <p:spPr/>
        <p:txBody>
          <a:bodyPr/>
          <a:lstStyle/>
          <a:p>
            <a:r>
              <a:rPr lang="en-US" dirty="0" smtClean="0">
                <a:latin typeface="+mn-lt"/>
              </a:rPr>
              <a:t>Saturated calomel electrode (SCE)</a:t>
            </a:r>
          </a:p>
          <a:p>
            <a:r>
              <a:rPr lang="en-US" dirty="0" smtClean="0">
                <a:latin typeface="+mn-lt"/>
              </a:rPr>
              <a:t>Standard hydrogen electrode (SHE)</a:t>
            </a:r>
          </a:p>
          <a:p>
            <a:r>
              <a:rPr lang="en-US" dirty="0" smtClean="0">
                <a:latin typeface="+mn-lt"/>
              </a:rPr>
              <a:t>Silver/Silver (I)</a:t>
            </a:r>
          </a:p>
          <a:p>
            <a:pPr lvl="1"/>
            <a:r>
              <a:rPr lang="en-US" dirty="0" smtClean="0">
                <a:latin typeface="+mn-lt"/>
              </a:rPr>
              <a:t>Ag/</a:t>
            </a:r>
            <a:r>
              <a:rPr lang="en-US" dirty="0" err="1" smtClean="0">
                <a:latin typeface="+mn-lt"/>
              </a:rPr>
              <a:t>AgCl</a:t>
            </a:r>
            <a:r>
              <a:rPr lang="en-US" dirty="0" smtClean="0">
                <a:latin typeface="+mn-lt"/>
              </a:rPr>
              <a:t> (</a:t>
            </a:r>
            <a:r>
              <a:rPr lang="en-US" dirty="0" err="1" smtClean="0">
                <a:latin typeface="+mn-lt"/>
              </a:rPr>
              <a:t>aq</a:t>
            </a:r>
            <a:r>
              <a:rPr lang="en-US" dirty="0" smtClean="0">
                <a:latin typeface="+mn-lt"/>
              </a:rPr>
              <a:t>)</a:t>
            </a:r>
          </a:p>
          <a:p>
            <a:pPr lvl="1"/>
            <a:r>
              <a:rPr lang="en-US" dirty="0" smtClean="0">
                <a:latin typeface="+mn-lt"/>
              </a:rPr>
              <a:t>Ag/AgNO</a:t>
            </a:r>
            <a:r>
              <a:rPr lang="en-US" baseline="-25000" dirty="0" smtClean="0">
                <a:latin typeface="+mn-lt"/>
              </a:rPr>
              <a:t>3</a:t>
            </a:r>
            <a:r>
              <a:rPr lang="en-US" dirty="0" smtClean="0">
                <a:latin typeface="+mn-lt"/>
              </a:rPr>
              <a:t> (non-</a:t>
            </a:r>
            <a:r>
              <a:rPr lang="en-US" dirty="0" err="1" smtClean="0">
                <a:latin typeface="+mn-lt"/>
              </a:rPr>
              <a:t>aq</a:t>
            </a:r>
            <a:r>
              <a:rPr lang="en-US" dirty="0" smtClean="0">
                <a:latin typeface="+mn-lt"/>
              </a:rPr>
              <a:t>)</a:t>
            </a:r>
          </a:p>
          <a:p>
            <a:pPr lvl="1"/>
            <a:r>
              <a:rPr lang="en-US" dirty="0" smtClean="0">
                <a:latin typeface="+mn-lt"/>
              </a:rPr>
              <a:t>Ag pseudo-reference</a:t>
            </a:r>
          </a:p>
          <a:p>
            <a:pPr lvl="1"/>
            <a:r>
              <a:rPr lang="en-US" dirty="0" smtClean="0">
                <a:latin typeface="+mn-lt"/>
              </a:rPr>
              <a:t>Add </a:t>
            </a:r>
            <a:r>
              <a:rPr lang="en-US" dirty="0" err="1" smtClean="0">
                <a:latin typeface="+mn-lt"/>
              </a:rPr>
              <a:t>ferrocene</a:t>
            </a:r>
            <a:r>
              <a:rPr lang="en-US" dirty="0" smtClean="0">
                <a:latin typeface="+mn-lt"/>
              </a:rPr>
              <a:t> as an internal reference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Electrodes</a:t>
            </a:r>
            <a:endParaRPr lang="en-US" dirty="0"/>
          </a:p>
        </p:txBody>
      </p:sp>
      <p:pic>
        <p:nvPicPr>
          <p:cNvPr id="160770" name="Picture 2" descr="d:\Users\nataroc\AppData\Local\Microsoft\Windows\Temporary Internet Files\Content.Outlook\5Z95U0E8\IMG_0642.JPG"/>
          <p:cNvPicPr>
            <a:picLocks noChangeAspect="1" noChangeArrowheads="1"/>
          </p:cNvPicPr>
          <p:nvPr/>
        </p:nvPicPr>
        <p:blipFill>
          <a:blip r:embed="rId2" cstate="print"/>
          <a:srcRect l="5348" b="35644"/>
          <a:stretch>
            <a:fillRect/>
          </a:stretch>
        </p:blipFill>
        <p:spPr bwMode="auto">
          <a:xfrm>
            <a:off x="278920" y="1447800"/>
            <a:ext cx="8216293" cy="4191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a:t>
            </a:r>
            <a:r>
              <a:rPr lang="en-US" dirty="0" err="1" smtClean="0"/>
              <a:t>Voltammetry</a:t>
            </a:r>
            <a:endParaRPr lang="en-US" dirty="0"/>
          </a:p>
        </p:txBody>
      </p:sp>
      <p:sp>
        <p:nvSpPr>
          <p:cNvPr id="4" name="TextBox 3"/>
          <p:cNvSpPr txBox="1"/>
          <p:nvPr/>
        </p:nvSpPr>
        <p:spPr>
          <a:xfrm>
            <a:off x="2590800" y="5440156"/>
            <a:ext cx="633507" cy="369332"/>
          </a:xfrm>
          <a:prstGeom prst="rect">
            <a:avLst/>
          </a:prstGeom>
          <a:noFill/>
        </p:spPr>
        <p:txBody>
          <a:bodyPr wrap="none" rtlCol="0">
            <a:spAutoFit/>
          </a:bodyPr>
          <a:lstStyle/>
          <a:p>
            <a:r>
              <a:rPr lang="en-US" dirty="0" smtClean="0">
                <a:latin typeface="+mn-lt"/>
              </a:rPr>
              <a:t>0.00</a:t>
            </a:r>
            <a:endParaRPr lang="en-US" dirty="0">
              <a:latin typeface="+mn-lt"/>
            </a:endParaRPr>
          </a:p>
        </p:txBody>
      </p:sp>
      <p:sp>
        <p:nvSpPr>
          <p:cNvPr id="5" name="TextBox 4"/>
          <p:cNvSpPr txBox="1"/>
          <p:nvPr/>
        </p:nvSpPr>
        <p:spPr>
          <a:xfrm>
            <a:off x="3429000" y="5440156"/>
            <a:ext cx="708848" cy="369332"/>
          </a:xfrm>
          <a:prstGeom prst="rect">
            <a:avLst/>
          </a:prstGeom>
          <a:noFill/>
        </p:spPr>
        <p:txBody>
          <a:bodyPr wrap="none" rtlCol="0">
            <a:spAutoFit/>
          </a:bodyPr>
          <a:lstStyle/>
          <a:p>
            <a:r>
              <a:rPr lang="en-US" dirty="0" smtClean="0">
                <a:latin typeface="+mn-lt"/>
              </a:rPr>
              <a:t>-0.10</a:t>
            </a:r>
            <a:endParaRPr lang="en-US" dirty="0">
              <a:latin typeface="+mn-lt"/>
            </a:endParaRPr>
          </a:p>
        </p:txBody>
      </p:sp>
      <p:sp>
        <p:nvSpPr>
          <p:cNvPr id="6" name="TextBox 5"/>
          <p:cNvSpPr txBox="1"/>
          <p:nvPr/>
        </p:nvSpPr>
        <p:spPr>
          <a:xfrm>
            <a:off x="4320352" y="5428488"/>
            <a:ext cx="708848" cy="369332"/>
          </a:xfrm>
          <a:prstGeom prst="rect">
            <a:avLst/>
          </a:prstGeom>
          <a:noFill/>
        </p:spPr>
        <p:txBody>
          <a:bodyPr wrap="none" rtlCol="0">
            <a:spAutoFit/>
          </a:bodyPr>
          <a:lstStyle/>
          <a:p>
            <a:r>
              <a:rPr lang="en-US" dirty="0" smtClean="0">
                <a:latin typeface="+mn-lt"/>
              </a:rPr>
              <a:t>-0.20</a:t>
            </a:r>
            <a:endParaRPr lang="en-US" dirty="0">
              <a:latin typeface="+mn-lt"/>
            </a:endParaRPr>
          </a:p>
        </p:txBody>
      </p:sp>
      <p:sp>
        <p:nvSpPr>
          <p:cNvPr id="7" name="TextBox 6"/>
          <p:cNvSpPr txBox="1"/>
          <p:nvPr/>
        </p:nvSpPr>
        <p:spPr>
          <a:xfrm>
            <a:off x="5181600" y="5428488"/>
            <a:ext cx="708848" cy="369332"/>
          </a:xfrm>
          <a:prstGeom prst="rect">
            <a:avLst/>
          </a:prstGeom>
          <a:noFill/>
        </p:spPr>
        <p:txBody>
          <a:bodyPr wrap="none" rtlCol="0">
            <a:spAutoFit/>
          </a:bodyPr>
          <a:lstStyle/>
          <a:p>
            <a:r>
              <a:rPr lang="en-US" dirty="0" smtClean="0">
                <a:latin typeface="+mn-lt"/>
              </a:rPr>
              <a:t>-0.30</a:t>
            </a:r>
            <a:endParaRPr lang="en-US" dirty="0">
              <a:latin typeface="+mn-lt"/>
            </a:endParaRPr>
          </a:p>
        </p:txBody>
      </p:sp>
      <p:sp>
        <p:nvSpPr>
          <p:cNvPr id="8" name="TextBox 7"/>
          <p:cNvSpPr txBox="1"/>
          <p:nvPr/>
        </p:nvSpPr>
        <p:spPr>
          <a:xfrm>
            <a:off x="1676400" y="5440156"/>
            <a:ext cx="633507" cy="369332"/>
          </a:xfrm>
          <a:prstGeom prst="rect">
            <a:avLst/>
          </a:prstGeom>
          <a:noFill/>
        </p:spPr>
        <p:txBody>
          <a:bodyPr wrap="none" rtlCol="0">
            <a:spAutoFit/>
          </a:bodyPr>
          <a:lstStyle/>
          <a:p>
            <a:r>
              <a:rPr lang="en-US" dirty="0" smtClean="0">
                <a:latin typeface="+mn-lt"/>
              </a:rPr>
              <a:t>0.10</a:t>
            </a:r>
            <a:endParaRPr lang="en-US" dirty="0">
              <a:latin typeface="+mn-lt"/>
            </a:endParaRPr>
          </a:p>
        </p:txBody>
      </p:sp>
      <p:sp>
        <p:nvSpPr>
          <p:cNvPr id="9" name="TextBox 8"/>
          <p:cNvSpPr txBox="1"/>
          <p:nvPr/>
        </p:nvSpPr>
        <p:spPr>
          <a:xfrm>
            <a:off x="814293" y="5428488"/>
            <a:ext cx="633507" cy="369332"/>
          </a:xfrm>
          <a:prstGeom prst="rect">
            <a:avLst/>
          </a:prstGeom>
          <a:noFill/>
        </p:spPr>
        <p:txBody>
          <a:bodyPr wrap="none" rtlCol="0">
            <a:spAutoFit/>
          </a:bodyPr>
          <a:lstStyle/>
          <a:p>
            <a:r>
              <a:rPr lang="en-US" dirty="0" smtClean="0">
                <a:latin typeface="+mn-lt"/>
              </a:rPr>
              <a:t>0.20</a:t>
            </a:r>
            <a:endParaRPr lang="en-US" dirty="0">
              <a:latin typeface="+mn-lt"/>
            </a:endParaRPr>
          </a:p>
        </p:txBody>
      </p:sp>
      <p:sp>
        <p:nvSpPr>
          <p:cNvPr id="10" name="TextBox 9"/>
          <p:cNvSpPr txBox="1"/>
          <p:nvPr/>
        </p:nvSpPr>
        <p:spPr>
          <a:xfrm>
            <a:off x="6096000" y="5428488"/>
            <a:ext cx="708848" cy="369332"/>
          </a:xfrm>
          <a:prstGeom prst="rect">
            <a:avLst/>
          </a:prstGeom>
          <a:noFill/>
        </p:spPr>
        <p:txBody>
          <a:bodyPr wrap="none" rtlCol="0">
            <a:spAutoFit/>
          </a:bodyPr>
          <a:lstStyle/>
          <a:p>
            <a:r>
              <a:rPr lang="en-US" dirty="0" smtClean="0">
                <a:latin typeface="+mn-lt"/>
              </a:rPr>
              <a:t>-0.40</a:t>
            </a:r>
            <a:endParaRPr lang="en-US" dirty="0">
              <a:latin typeface="+mn-lt"/>
            </a:endParaRPr>
          </a:p>
        </p:txBody>
      </p:sp>
      <p:sp>
        <p:nvSpPr>
          <p:cNvPr id="11" name="TextBox 10"/>
          <p:cNvSpPr txBox="1"/>
          <p:nvPr/>
        </p:nvSpPr>
        <p:spPr>
          <a:xfrm>
            <a:off x="6987352" y="5428488"/>
            <a:ext cx="708848" cy="369332"/>
          </a:xfrm>
          <a:prstGeom prst="rect">
            <a:avLst/>
          </a:prstGeom>
          <a:noFill/>
        </p:spPr>
        <p:txBody>
          <a:bodyPr wrap="none" rtlCol="0">
            <a:spAutoFit/>
          </a:bodyPr>
          <a:lstStyle/>
          <a:p>
            <a:r>
              <a:rPr lang="en-US" dirty="0" smtClean="0">
                <a:latin typeface="+mn-lt"/>
              </a:rPr>
              <a:t>-0.50</a:t>
            </a:r>
            <a:endParaRPr lang="en-US" dirty="0">
              <a:latin typeface="+mn-lt"/>
            </a:endParaRPr>
          </a:p>
        </p:txBody>
      </p:sp>
      <p:sp>
        <p:nvSpPr>
          <p:cNvPr id="12" name="TextBox 11"/>
          <p:cNvSpPr txBox="1"/>
          <p:nvPr/>
        </p:nvSpPr>
        <p:spPr>
          <a:xfrm>
            <a:off x="7848600" y="5428488"/>
            <a:ext cx="708848" cy="369332"/>
          </a:xfrm>
          <a:prstGeom prst="rect">
            <a:avLst/>
          </a:prstGeom>
          <a:noFill/>
        </p:spPr>
        <p:txBody>
          <a:bodyPr wrap="none" rtlCol="0">
            <a:spAutoFit/>
          </a:bodyPr>
          <a:lstStyle/>
          <a:p>
            <a:r>
              <a:rPr lang="en-US" dirty="0" smtClean="0">
                <a:latin typeface="+mn-lt"/>
              </a:rPr>
              <a:t>-0.60</a:t>
            </a:r>
            <a:endParaRPr lang="en-US" dirty="0">
              <a:latin typeface="+mn-lt"/>
            </a:endParaRPr>
          </a:p>
        </p:txBody>
      </p:sp>
      <p:sp>
        <p:nvSpPr>
          <p:cNvPr id="13" name="TextBox 12"/>
          <p:cNvSpPr txBox="1"/>
          <p:nvPr/>
        </p:nvSpPr>
        <p:spPr>
          <a:xfrm>
            <a:off x="3153039" y="5885688"/>
            <a:ext cx="2912977" cy="400110"/>
          </a:xfrm>
          <a:prstGeom prst="rect">
            <a:avLst/>
          </a:prstGeom>
          <a:noFill/>
        </p:spPr>
        <p:txBody>
          <a:bodyPr wrap="none" rtlCol="0">
            <a:spAutoFit/>
          </a:bodyPr>
          <a:lstStyle/>
          <a:p>
            <a:r>
              <a:rPr lang="en-US" sz="2000" dirty="0" smtClean="0">
                <a:latin typeface="+mn-lt"/>
              </a:rPr>
              <a:t>Potential (V vs. FcH</a:t>
            </a:r>
            <a:r>
              <a:rPr lang="en-US" sz="2000" baseline="30000" dirty="0" smtClean="0">
                <a:latin typeface="+mn-lt"/>
              </a:rPr>
              <a:t>0/+</a:t>
            </a:r>
            <a:r>
              <a:rPr lang="en-US" sz="2000" dirty="0" smtClean="0">
                <a:latin typeface="+mn-lt"/>
              </a:rPr>
              <a:t>)</a:t>
            </a:r>
            <a:endParaRPr lang="en-US" sz="2000" dirty="0">
              <a:latin typeface="+mn-lt"/>
            </a:endParaRPr>
          </a:p>
        </p:txBody>
      </p:sp>
      <p:pic>
        <p:nvPicPr>
          <p:cNvPr id="14" name="Picture 6"/>
          <p:cNvPicPr>
            <a:picLocks noChangeAspect="1" noChangeArrowheads="1"/>
          </p:cNvPicPr>
          <p:nvPr/>
        </p:nvPicPr>
        <p:blipFill>
          <a:blip r:embed="rId4" cstate="print"/>
          <a:srcRect/>
          <a:stretch>
            <a:fillRect/>
          </a:stretch>
        </p:blipFill>
        <p:spPr bwMode="auto">
          <a:xfrm>
            <a:off x="627993" y="914400"/>
            <a:ext cx="7709557" cy="4590288"/>
          </a:xfrm>
          <a:prstGeom prst="rect">
            <a:avLst/>
          </a:prstGeom>
          <a:noFill/>
          <a:ln w="9525">
            <a:noFill/>
            <a:miter lim="800000"/>
            <a:headEnd/>
            <a:tailEnd/>
          </a:ln>
          <a:effectLst/>
        </p:spPr>
      </p:pic>
      <p:cxnSp>
        <p:nvCxnSpPr>
          <p:cNvPr id="15" name="Straight Connector 14"/>
          <p:cNvCxnSpPr/>
          <p:nvPr/>
        </p:nvCxnSpPr>
        <p:spPr>
          <a:xfrm rot="10800000" flipV="1">
            <a:off x="2470150" y="2228088"/>
            <a:ext cx="243840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1212850" y="3790189"/>
            <a:ext cx="2514603"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41551" y="5047488"/>
            <a:ext cx="457199" cy="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70150" y="3447288"/>
            <a:ext cx="441146" cy="369332"/>
          </a:xfrm>
          <a:prstGeom prst="rect">
            <a:avLst/>
          </a:prstGeom>
          <a:noFill/>
        </p:spPr>
        <p:txBody>
          <a:bodyPr wrap="none" rtlCol="0">
            <a:spAutoFit/>
          </a:bodyPr>
          <a:lstStyle/>
          <a:p>
            <a:r>
              <a:rPr lang="en-US" dirty="0" err="1" smtClean="0">
                <a:solidFill>
                  <a:schemeClr val="accent1"/>
                </a:solidFill>
                <a:latin typeface="+mn-lt"/>
              </a:rPr>
              <a:t>i</a:t>
            </a:r>
            <a:r>
              <a:rPr lang="en-US" baseline="-25000" dirty="0" err="1" smtClean="0">
                <a:solidFill>
                  <a:schemeClr val="accent1"/>
                </a:solidFill>
                <a:latin typeface="+mn-lt"/>
              </a:rPr>
              <a:t>pa</a:t>
            </a:r>
            <a:endParaRPr lang="en-US" dirty="0">
              <a:solidFill>
                <a:schemeClr val="accent1"/>
              </a:solidFill>
              <a:latin typeface="+mn-lt"/>
            </a:endParaRPr>
          </a:p>
        </p:txBody>
      </p:sp>
      <p:cxnSp>
        <p:nvCxnSpPr>
          <p:cNvPr id="19" name="Straight Connector 18"/>
          <p:cNvCxnSpPr/>
          <p:nvPr/>
        </p:nvCxnSpPr>
        <p:spPr>
          <a:xfrm rot="10800000" flipV="1">
            <a:off x="946150" y="3066288"/>
            <a:ext cx="2362200" cy="6431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2241551" y="1999489"/>
            <a:ext cx="2133599"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079750" y="932688"/>
            <a:ext cx="457199" cy="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384550" y="1847088"/>
            <a:ext cx="434734" cy="369332"/>
          </a:xfrm>
          <a:prstGeom prst="rect">
            <a:avLst/>
          </a:prstGeom>
          <a:noFill/>
        </p:spPr>
        <p:txBody>
          <a:bodyPr wrap="none" rtlCol="0">
            <a:spAutoFit/>
          </a:bodyPr>
          <a:lstStyle/>
          <a:p>
            <a:r>
              <a:rPr lang="en-US" dirty="0" err="1" smtClean="0">
                <a:solidFill>
                  <a:schemeClr val="accent1"/>
                </a:solidFill>
                <a:latin typeface="+mn-lt"/>
              </a:rPr>
              <a:t>i</a:t>
            </a:r>
            <a:r>
              <a:rPr lang="en-US" baseline="-25000" dirty="0" err="1" smtClean="0">
                <a:solidFill>
                  <a:schemeClr val="accent1"/>
                </a:solidFill>
                <a:latin typeface="+mn-lt"/>
              </a:rPr>
              <a:t>pc</a:t>
            </a:r>
            <a:endParaRPr lang="en-US" dirty="0">
              <a:solidFill>
                <a:schemeClr val="accent1"/>
              </a:solidFill>
              <a:latin typeface="+mn-lt"/>
            </a:endParaRPr>
          </a:p>
        </p:txBody>
      </p:sp>
      <p:graphicFrame>
        <p:nvGraphicFramePr>
          <p:cNvPr id="23" name="Table 22"/>
          <p:cNvGraphicFramePr>
            <a:graphicFrameLocks noGrp="1"/>
          </p:cNvGraphicFramePr>
          <p:nvPr/>
        </p:nvGraphicFramePr>
        <p:xfrm>
          <a:off x="6432550" y="3542598"/>
          <a:ext cx="1066800" cy="741680"/>
        </p:xfrm>
        <a:graphic>
          <a:graphicData uri="http://schemas.openxmlformats.org/drawingml/2006/table">
            <a:tbl>
              <a:tblPr firstRow="1" bandRow="1">
                <a:tableStyleId>{5C22544A-7EE6-4342-B048-85BDC9FD1C3A}</a:tableStyleId>
              </a:tblPr>
              <a:tblGrid>
                <a:gridCol w="457200"/>
                <a:gridCol w="609600"/>
              </a:tblGrid>
              <a:tr h="370840">
                <a:tc>
                  <a:txBody>
                    <a:bodyPr/>
                    <a:lstStyle/>
                    <a:p>
                      <a:pPr algn="ctr"/>
                      <a:r>
                        <a:rPr lang="en-US" b="0" baseline="0" dirty="0" err="1" smtClean="0">
                          <a:solidFill>
                            <a:schemeClr val="tx1"/>
                          </a:solidFill>
                        </a:rPr>
                        <a:t>i</a:t>
                      </a:r>
                      <a:r>
                        <a:rPr lang="en-US" b="0" baseline="-25000" dirty="0" err="1" smtClean="0">
                          <a:solidFill>
                            <a:schemeClr val="tx1"/>
                          </a:solidFill>
                        </a:rPr>
                        <a:t>pc</a:t>
                      </a:r>
                      <a:endParaRPr lang="en-US"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b="0" dirty="0" smtClean="0">
                          <a:solidFill>
                            <a:schemeClr val="tx1"/>
                          </a:solidFill>
                        </a:rPr>
                        <a:t>≈ 1</a:t>
                      </a:r>
                      <a:endParaRPr lang="en-US" b="0" dirty="0">
                        <a:solidFill>
                          <a:schemeClr val="tx1"/>
                        </a:solidFill>
                      </a:endParaRPr>
                    </a:p>
                  </a:txBody>
                  <a:tcPr anchor="ctr">
                    <a:solidFill>
                      <a:schemeClr val="bg1"/>
                    </a:solidFill>
                  </a:tcPr>
                </a:tc>
              </a:tr>
              <a:tr h="370840">
                <a:tc>
                  <a:txBody>
                    <a:bodyPr/>
                    <a:lstStyle/>
                    <a:p>
                      <a:pPr algn="ctr"/>
                      <a:r>
                        <a:rPr lang="en-US" b="0" dirty="0" err="1" smtClean="0">
                          <a:solidFill>
                            <a:schemeClr val="tx1"/>
                          </a:solidFill>
                        </a:rPr>
                        <a:t>i</a:t>
                      </a:r>
                      <a:r>
                        <a:rPr lang="en-US" b="0" baseline="-25000" dirty="0" err="1" smtClean="0">
                          <a:solidFill>
                            <a:schemeClr val="tx1"/>
                          </a:solidFill>
                        </a:rPr>
                        <a:t>pa</a:t>
                      </a:r>
                      <a:endParaRPr lang="en-US" b="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tc vMerge="1">
                  <a:txBody>
                    <a:bodyPr/>
                    <a:lstStyle/>
                    <a:p>
                      <a:endParaRPr lang="en-US" dirty="0"/>
                    </a:p>
                  </a:txBody>
                  <a:tcPr/>
                </a:tc>
              </a:tr>
            </a:tbl>
          </a:graphicData>
        </a:graphic>
      </p:graphicFrame>
      <p:graphicFrame>
        <p:nvGraphicFramePr>
          <p:cNvPr id="24" name="Table 23"/>
          <p:cNvGraphicFramePr>
            <a:graphicFrameLocks noGrp="1"/>
          </p:cNvGraphicFramePr>
          <p:nvPr/>
        </p:nvGraphicFramePr>
        <p:xfrm>
          <a:off x="4756150" y="3313998"/>
          <a:ext cx="685800" cy="304800"/>
        </p:xfrm>
        <a:graphic>
          <a:graphicData uri="http://schemas.openxmlformats.org/drawingml/2006/table">
            <a:tbl>
              <a:tblPr firstRow="1" bandRow="1">
                <a:tableStyleId>{5C22544A-7EE6-4342-B048-85BDC9FD1C3A}</a:tableStyleId>
              </a:tblPr>
              <a:tblGrid>
                <a:gridCol w="685800"/>
              </a:tblGrid>
              <a:tr h="228600">
                <a:tc>
                  <a:txBody>
                    <a:bodyPr/>
                    <a:lstStyle/>
                    <a:p>
                      <a:pPr algn="ctr"/>
                      <a:r>
                        <a:rPr lang="en-US" sz="1400" b="0" dirty="0" smtClean="0">
                          <a:solidFill>
                            <a:schemeClr val="tx1"/>
                          </a:solidFill>
                          <a:latin typeface="+mn-lt"/>
                        </a:rPr>
                        <a:t>1 </a:t>
                      </a:r>
                      <a:r>
                        <a:rPr lang="en-US" sz="1400" b="0" dirty="0" err="1" smtClean="0">
                          <a:solidFill>
                            <a:schemeClr val="tx1"/>
                          </a:solidFill>
                          <a:latin typeface="Symbol" pitchFamily="18" charset="2"/>
                        </a:rPr>
                        <a:t>m</a:t>
                      </a:r>
                      <a:r>
                        <a:rPr lang="en-US" sz="1400" b="0" dirty="0" err="1" smtClean="0">
                          <a:solidFill>
                            <a:schemeClr val="tx1"/>
                          </a:solidFill>
                          <a:latin typeface="+mn-lt"/>
                        </a:rPr>
                        <a:t>A</a:t>
                      </a:r>
                      <a:endParaRPr lang="en-US" sz="1400" b="0" dirty="0">
                        <a:solidFill>
                          <a:schemeClr val="tx1"/>
                        </a:solidFill>
                        <a:latin typeface="+mn-lt"/>
                      </a:endParaRPr>
                    </a:p>
                  </a:txBody>
                  <a:tcPr anchor="ctr">
                    <a:solidFill>
                      <a:schemeClr val="bg1"/>
                    </a:solidFill>
                  </a:tcPr>
                </a:tc>
              </a:tr>
            </a:tbl>
          </a:graphicData>
        </a:graphic>
      </p:graphicFrame>
      <p:graphicFrame>
        <p:nvGraphicFramePr>
          <p:cNvPr id="25" name="Table 24"/>
          <p:cNvGraphicFramePr>
            <a:graphicFrameLocks noGrp="1"/>
          </p:cNvGraphicFramePr>
          <p:nvPr/>
        </p:nvGraphicFramePr>
        <p:xfrm>
          <a:off x="8032750" y="1828800"/>
          <a:ext cx="304800" cy="304800"/>
        </p:xfrm>
        <a:graphic>
          <a:graphicData uri="http://schemas.openxmlformats.org/drawingml/2006/table">
            <a:tbl>
              <a:tblPr firstRow="1" bandRow="1">
                <a:tableStyleId>{5C22544A-7EE6-4342-B048-85BDC9FD1C3A}</a:tableStyleId>
              </a:tblPr>
              <a:tblGrid>
                <a:gridCol w="304800"/>
              </a:tblGrid>
              <a:tr h="228600">
                <a:tc>
                  <a:txBody>
                    <a:bodyPr/>
                    <a:lstStyle/>
                    <a:p>
                      <a:pPr algn="ctr"/>
                      <a:r>
                        <a:rPr lang="en-US" sz="1400" b="1" dirty="0" err="1" smtClean="0">
                          <a:solidFill>
                            <a:schemeClr val="tx1"/>
                          </a:solidFill>
                        </a:rPr>
                        <a:t>i</a:t>
                      </a:r>
                      <a:r>
                        <a:rPr lang="en-US" sz="1400" b="1" baseline="-25000" dirty="0" err="1" smtClean="0">
                          <a:solidFill>
                            <a:schemeClr val="tx1"/>
                          </a:solidFill>
                        </a:rPr>
                        <a:t>c</a:t>
                      </a:r>
                      <a:endParaRPr lang="en-US" sz="1400" b="1" baseline="-25000" dirty="0">
                        <a:solidFill>
                          <a:schemeClr val="tx1"/>
                        </a:solidFill>
                      </a:endParaRPr>
                    </a:p>
                  </a:txBody>
                  <a:tcPr anchor="ctr">
                    <a:solidFill>
                      <a:schemeClr val="bg1"/>
                    </a:solidFill>
                  </a:tcPr>
                </a:tc>
              </a:tr>
            </a:tbl>
          </a:graphicData>
        </a:graphic>
      </p:graphicFrame>
      <p:graphicFrame>
        <p:nvGraphicFramePr>
          <p:cNvPr id="26" name="Table 25"/>
          <p:cNvGraphicFramePr>
            <a:graphicFrameLocks noGrp="1"/>
          </p:cNvGraphicFramePr>
          <p:nvPr/>
        </p:nvGraphicFramePr>
        <p:xfrm>
          <a:off x="8032750" y="2247198"/>
          <a:ext cx="304800" cy="406400"/>
        </p:xfrm>
        <a:graphic>
          <a:graphicData uri="http://schemas.openxmlformats.org/drawingml/2006/table">
            <a:tbl>
              <a:tblPr firstRow="1" bandRow="1">
                <a:tableStyleId>{5C22544A-7EE6-4342-B048-85BDC9FD1C3A}</a:tableStyleId>
              </a:tblPr>
              <a:tblGrid>
                <a:gridCol w="304800"/>
              </a:tblGrid>
              <a:tr h="381000">
                <a:tc>
                  <a:txBody>
                    <a:bodyPr/>
                    <a:lstStyle/>
                    <a:p>
                      <a:pPr algn="ctr"/>
                      <a:r>
                        <a:rPr lang="en-US" sz="1400" b="1" baseline="0" dirty="0" err="1" smtClean="0">
                          <a:solidFill>
                            <a:schemeClr val="tx1"/>
                          </a:solidFill>
                        </a:rPr>
                        <a:t>i</a:t>
                      </a:r>
                      <a:r>
                        <a:rPr lang="en-US" sz="1400" b="1" baseline="-25000" dirty="0" err="1" smtClean="0">
                          <a:solidFill>
                            <a:schemeClr val="tx1"/>
                          </a:solidFill>
                        </a:rPr>
                        <a:t>a</a:t>
                      </a:r>
                      <a:endParaRPr lang="en-US" sz="1400" b="1" baseline="-25000" dirty="0" smtClean="0">
                        <a:solidFill>
                          <a:schemeClr val="tx1"/>
                        </a:solidFill>
                      </a:endParaRPr>
                    </a:p>
                    <a:p>
                      <a:pPr algn="ctr"/>
                      <a:endParaRPr lang="en-US" sz="1000" b="1" baseline="-25000" dirty="0">
                        <a:solidFill>
                          <a:schemeClr val="tx1"/>
                        </a:solidFill>
                      </a:endParaRPr>
                    </a:p>
                  </a:txBody>
                  <a:tcPr anchor="ctr">
                    <a:solidFill>
                      <a:schemeClr val="bg1"/>
                    </a:solidFill>
                  </a:tcPr>
                </a:tc>
              </a:tr>
            </a:tbl>
          </a:graphicData>
        </a:graphic>
      </p:graphicFrame>
      <p:graphicFrame>
        <p:nvGraphicFramePr>
          <p:cNvPr id="27" name="Object 2"/>
          <p:cNvGraphicFramePr>
            <a:graphicFrameLocks noChangeAspect="1"/>
          </p:cNvGraphicFramePr>
          <p:nvPr/>
        </p:nvGraphicFramePr>
        <p:xfrm>
          <a:off x="5889625" y="2901950"/>
          <a:ext cx="1654175" cy="1971675"/>
        </p:xfrm>
        <a:graphic>
          <a:graphicData uri="http://schemas.openxmlformats.org/presentationml/2006/ole">
            <p:oleObj spid="_x0000_s1025" name="MDLDrawObject Class" r:id="rId5" imgW="1247744" imgH="1485810" progId="MDLDrawOLE.MDLDrawObject.1">
              <p:embed/>
            </p:oleObj>
          </a:graphicData>
        </a:graphic>
      </p:graphicFrame>
      <p:graphicFrame>
        <p:nvGraphicFramePr>
          <p:cNvPr id="28" name="Object 4"/>
          <p:cNvGraphicFramePr>
            <a:graphicFrameLocks noChangeAspect="1"/>
          </p:cNvGraphicFramePr>
          <p:nvPr/>
        </p:nvGraphicFramePr>
        <p:xfrm>
          <a:off x="336550" y="1255713"/>
          <a:ext cx="1654175" cy="1908175"/>
        </p:xfrm>
        <a:graphic>
          <a:graphicData uri="http://schemas.openxmlformats.org/presentationml/2006/ole">
            <p:oleObj spid="_x0000_s1026" name="MDLDrawObject Class" r:id="rId6" imgW="1247744" imgH="1438290" progId="MDLDrawOLE.MDLDrawObject.1">
              <p:embed/>
            </p:oleObj>
          </a:graphicData>
        </a:graphic>
      </p:graphicFrame>
      <p:cxnSp>
        <p:nvCxnSpPr>
          <p:cNvPr id="29" name="Straight Connector 28"/>
          <p:cNvCxnSpPr/>
          <p:nvPr/>
        </p:nvCxnSpPr>
        <p:spPr>
          <a:xfrm flipV="1">
            <a:off x="2470150" y="951799"/>
            <a:ext cx="838201" cy="403859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356350" y="2399598"/>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30" grpId="0" animBg="1"/>
    </p:bldLst>
  </p:timing>
</p:sld>
</file>

<file path=ppt/theme/theme1.xml><?xml version="1.0" encoding="utf-8"?>
<a:theme xmlns:a="http://schemas.openxmlformats.org/drawingml/2006/main" name="PlazaWSM">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11635</TotalTime>
  <Words>630</Words>
  <Application>Microsoft Office PowerPoint</Application>
  <PresentationFormat>On-screen Show (4:3)</PresentationFormat>
  <Paragraphs>162</Paragraphs>
  <Slides>18</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PlazaWSM</vt:lpstr>
      <vt:lpstr>MDLDrawObject Class</vt:lpstr>
      <vt:lpstr>Five Slides about Cyclic Voltammetry</vt:lpstr>
      <vt:lpstr>Experimental Setup</vt:lpstr>
      <vt:lpstr>Experimental Control</vt:lpstr>
      <vt:lpstr>Cyclic Voltammetry</vt:lpstr>
      <vt:lpstr>Cyclic Voltammetry</vt:lpstr>
      <vt:lpstr>Ferrocene?</vt:lpstr>
      <vt:lpstr>Reference Electrodes</vt:lpstr>
      <vt:lpstr>Working Electrodes</vt:lpstr>
      <vt:lpstr>Cyclic Voltammetry</vt:lpstr>
      <vt:lpstr>Electrochemical Mechanisms</vt:lpstr>
      <vt:lpstr>Cyclic Voltammogram</vt:lpstr>
      <vt:lpstr>Electrochemical Mechanisms</vt:lpstr>
      <vt:lpstr>Cyclic Voltammogram</vt:lpstr>
      <vt:lpstr>Electrochemical Mechanisms</vt:lpstr>
      <vt:lpstr>Cyclic Voltammograms</vt:lpstr>
      <vt:lpstr>Electrochemical Mechanisms</vt:lpstr>
      <vt:lpstr>Cyclic Voltammogram</vt:lpstr>
      <vt:lpstr>Additional Sources</vt:lpstr>
    </vt:vector>
  </TitlesOfParts>
  <Company>UBC Okanagan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Chip Nataro</dc:creator>
  <cp:lastModifiedBy>Chip Nataro</cp:lastModifiedBy>
  <cp:revision>776</cp:revision>
  <dcterms:created xsi:type="dcterms:W3CDTF">2014-05-20T22:48:11Z</dcterms:created>
  <dcterms:modified xsi:type="dcterms:W3CDTF">2015-07-06T20:16:46Z</dcterms:modified>
</cp:coreProperties>
</file>