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AC43E72-1295-4F8E-A4B2-CFA82B5019E7}">
  <a:tblStyle styleId="{5AC43E72-1295-4F8E-A4B2-CFA82B5019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5" d="100"/>
          <a:sy n="175" d="100"/>
        </p:scale>
        <p:origin x="-1232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14612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icviper.org/" TargetMode="External"/><Relationship Id="rId4" Type="http://schemas.openxmlformats.org/officeDocument/2006/relationships/hyperlink" Target="http://creativecommons.org/about/license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4397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Geometry Indices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529325"/>
            <a:ext cx="8520600" cy="990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L. Fernandez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Merrimack College</a:t>
            </a:r>
            <a:endParaRPr sz="1800"/>
          </a:p>
        </p:txBody>
      </p:sp>
      <p:sp>
        <p:nvSpPr>
          <p:cNvPr id="56" name="Shape 56"/>
          <p:cNvSpPr txBox="1"/>
          <p:nvPr/>
        </p:nvSpPr>
        <p:spPr>
          <a:xfrm>
            <a:off x="982800" y="3909550"/>
            <a:ext cx="7178400" cy="821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Created by Anthony L. Fernandez, Merrimack College, fernandeza@merrimack.edu and posted on VIPEr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hlinkClick r:id="rId3"/>
              </a:rPr>
              <a:t> </a:t>
            </a:r>
            <a:r>
              <a:rPr lang="en" sz="12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(www.ionicviper.org)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 on 12 January 2018, Copyright Anthony L. Fernandez, 2018. This work is licensed under the Creative Commons </a:t>
            </a:r>
            <a:r>
              <a:rPr lang="en" sz="1200">
                <a:solidFill>
                  <a:schemeClr val="dk1"/>
                </a:solidFill>
              </a:rPr>
              <a:t>Attribution-NonCommercial-ShareAlike 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License. To view a copy of this license visit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hlinkClick r:id="rId4"/>
              </a:rPr>
              <a:t> </a:t>
            </a:r>
            <a:r>
              <a:rPr lang="en" sz="12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http://creativecommons.org/about/license/</a:t>
            </a:r>
            <a:r>
              <a:rPr lang="en" sz="1200">
                <a:solidFill>
                  <a:schemeClr val="dk1"/>
                </a:solidFill>
              </a:rPr>
              <a:t>.</a:t>
            </a:r>
            <a:endParaRPr sz="1200">
              <a:solidFill>
                <a:schemeClr val="dk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13" y="2199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Geometry Index (𝜏</a:t>
            </a:r>
            <a:r>
              <a:rPr lang="en" b="1" baseline="-25000"/>
              <a:t>5</a:t>
            </a:r>
            <a:r>
              <a:rPr lang="en" b="1"/>
              <a:t>)</a:t>
            </a:r>
            <a:endParaRPr b="1"/>
          </a:p>
        </p:txBody>
      </p:sp>
      <p:sp>
        <p:nvSpPr>
          <p:cNvPr id="143" name="Shape 143"/>
          <p:cNvSpPr txBox="1"/>
          <p:nvPr/>
        </p:nvSpPr>
        <p:spPr>
          <a:xfrm>
            <a:off x="824400" y="833625"/>
            <a:ext cx="7495200" cy="2399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Addison, Reedijk, and co-workers developed a geometry index that can be used to quantitatively describe the geometry adopted by </a:t>
            </a:r>
            <a:r>
              <a:rPr lang="en-US" sz="1800" dirty="0" smtClean="0"/>
              <a:t>five</a:t>
            </a:r>
            <a:r>
              <a:rPr lang="en" sz="1800" dirty="0" smtClean="0"/>
              <a:t>-coordinate complexes.</a:t>
            </a:r>
            <a:endParaRPr sz="18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In a five-coordinate complex, there are 10 angles formed by the five M-L bonds. The two largest angles, α and β (where </a:t>
            </a:r>
            <a:r>
              <a:rPr lang="en" sz="1800" dirty="0">
                <a:solidFill>
                  <a:schemeClr val="dk1"/>
                </a:solidFill>
              </a:rPr>
              <a:t>β &gt; α), are used to determine the 𝜏</a:t>
            </a:r>
            <a:r>
              <a:rPr lang="en" sz="1800" baseline="-25000" dirty="0">
                <a:solidFill>
                  <a:schemeClr val="dk1"/>
                </a:solidFill>
              </a:rPr>
              <a:t>5</a:t>
            </a:r>
            <a:r>
              <a:rPr lang="en" sz="1800" dirty="0">
                <a:solidFill>
                  <a:schemeClr val="dk1"/>
                </a:solidFill>
              </a:rPr>
              <a:t> value.</a:t>
            </a:r>
            <a:endParaRPr sz="1800" dirty="0"/>
          </a:p>
        </p:txBody>
      </p:sp>
      <p:sp>
        <p:nvSpPr>
          <p:cNvPr id="144" name="Shape 144"/>
          <p:cNvSpPr txBox="1"/>
          <p:nvPr/>
        </p:nvSpPr>
        <p:spPr>
          <a:xfrm>
            <a:off x="4142625" y="3605950"/>
            <a:ext cx="3224100" cy="689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𝜏</a:t>
            </a:r>
            <a:r>
              <a:rPr lang="en" sz="1800" baseline="-25000">
                <a:solidFill>
                  <a:schemeClr val="dk1"/>
                </a:solidFill>
              </a:rPr>
              <a:t>5</a:t>
            </a:r>
            <a:r>
              <a:rPr lang="en" sz="1800">
                <a:solidFill>
                  <a:schemeClr val="dk1"/>
                </a:solidFill>
              </a:rPr>
              <a:t> (trigonal bipyramidal) = 1</a:t>
            </a:r>
            <a:endParaRPr sz="18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𝜏</a:t>
            </a:r>
            <a:r>
              <a:rPr lang="en" sz="1800" baseline="-25000">
                <a:solidFill>
                  <a:schemeClr val="dk1"/>
                </a:solidFill>
              </a:rPr>
              <a:t>5</a:t>
            </a:r>
            <a:r>
              <a:rPr lang="en" sz="1800">
                <a:solidFill>
                  <a:schemeClr val="dk1"/>
                </a:solidFill>
              </a:rPr>
              <a:t> (square pyramidal) = 0</a:t>
            </a:r>
            <a:endParaRPr sz="18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845400" y="4668275"/>
            <a:ext cx="7453200" cy="30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Addison, A. W.; Rao, T. N.; Reedijk, J.; van Rijn, J.; Verschoor, G. C. </a:t>
            </a:r>
            <a:r>
              <a:rPr lang="en" sz="1100" i="1">
                <a:solidFill>
                  <a:schemeClr val="dk1"/>
                </a:solidFill>
              </a:rPr>
              <a:t>J. Chem. Soc., Dalton Trans.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 b="1">
                <a:solidFill>
                  <a:schemeClr val="dk1"/>
                </a:solidFill>
              </a:rPr>
              <a:t>1984</a:t>
            </a:r>
            <a:r>
              <a:rPr lang="en" sz="1100">
                <a:solidFill>
                  <a:schemeClr val="dk1"/>
                </a:solidFill>
              </a:rPr>
              <a:t>, 1349–1356.</a:t>
            </a:r>
            <a:endParaRPr sz="11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pic>
        <p:nvPicPr>
          <p:cNvPr id="146" name="Shape 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7275" y="3463515"/>
            <a:ext cx="1730000" cy="97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311700" y="2605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Calculation of 𝜏</a:t>
            </a:r>
            <a:r>
              <a:rPr lang="en" b="1" baseline="-25000"/>
              <a:t>5</a:t>
            </a:r>
            <a:r>
              <a:rPr lang="en" b="1"/>
              <a:t> - Examples</a:t>
            </a:r>
            <a:endParaRPr b="1"/>
          </a:p>
        </p:txBody>
      </p:sp>
      <p:grpSp>
        <p:nvGrpSpPr>
          <p:cNvPr id="152" name="Shape 152"/>
          <p:cNvGrpSpPr/>
          <p:nvPr/>
        </p:nvGrpSpPr>
        <p:grpSpPr>
          <a:xfrm>
            <a:off x="869350" y="2212425"/>
            <a:ext cx="1929751" cy="1973750"/>
            <a:chOff x="311700" y="1960825"/>
            <a:chExt cx="1929751" cy="1973750"/>
          </a:xfrm>
        </p:grpSpPr>
        <p:pic>
          <p:nvPicPr>
            <p:cNvPr id="153" name="Shape 153"/>
            <p:cNvPicPr preferRelativeResize="0"/>
            <p:nvPr/>
          </p:nvPicPr>
          <p:blipFill rotWithShape="1">
            <a:blip r:embed="rId3">
              <a:alphaModFix/>
            </a:blip>
            <a:srcRect l="27976" t="23916" r="34146" b="24427"/>
            <a:stretch/>
          </p:blipFill>
          <p:spPr>
            <a:xfrm>
              <a:off x="311700" y="1960825"/>
              <a:ext cx="1929751" cy="1973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4" name="Shape 154"/>
            <p:cNvSpPr txBox="1"/>
            <p:nvPr/>
          </p:nvSpPr>
          <p:spPr>
            <a:xfrm>
              <a:off x="311700" y="3619025"/>
              <a:ext cx="968400" cy="286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00"/>
                  </a:solidFill>
                </a:rPr>
                <a:t>FOJBOV01</a:t>
              </a:r>
              <a:endParaRPr sz="1200">
                <a:solidFill>
                  <a:srgbClr val="FFFF00"/>
                </a:solidFill>
              </a:endParaRPr>
            </a:p>
          </p:txBody>
        </p:sp>
      </p:grpSp>
      <p:sp>
        <p:nvSpPr>
          <p:cNvPr id="155" name="Shape 155"/>
          <p:cNvSpPr txBox="1"/>
          <p:nvPr/>
        </p:nvSpPr>
        <p:spPr>
          <a:xfrm>
            <a:off x="770275" y="4426200"/>
            <a:ext cx="21279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β = 176.4°   α = 122.0</a:t>
            </a:r>
            <a:r>
              <a:rPr lang="en">
                <a:solidFill>
                  <a:schemeClr val="dk1"/>
                </a:solidFill>
              </a:rPr>
              <a:t>°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𝜏</a:t>
            </a:r>
            <a:r>
              <a:rPr lang="en" baseline="-25000"/>
              <a:t>5</a:t>
            </a:r>
            <a:r>
              <a:rPr lang="en"/>
              <a:t> = 0.91</a:t>
            </a:r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11700" y="903000"/>
            <a:ext cx="8520600" cy="879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The structures shown below can be found in the Teaching Subset of Mercury, which is freely available from the CCDC.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The angles were measured in Mercury and the two largest angles are listed below each structure.</a:t>
            </a:r>
            <a:endParaRPr sz="1400">
              <a:solidFill>
                <a:srgbClr val="000000"/>
              </a:solidFill>
            </a:endParaRPr>
          </a:p>
        </p:txBody>
      </p:sp>
      <p:grpSp>
        <p:nvGrpSpPr>
          <p:cNvPr id="157" name="Shape 157"/>
          <p:cNvGrpSpPr/>
          <p:nvPr/>
        </p:nvGrpSpPr>
        <p:grpSpPr>
          <a:xfrm>
            <a:off x="3299800" y="1960825"/>
            <a:ext cx="2392000" cy="2430876"/>
            <a:chOff x="2391975" y="1960825"/>
            <a:chExt cx="2392000" cy="2430876"/>
          </a:xfrm>
        </p:grpSpPr>
        <p:pic>
          <p:nvPicPr>
            <p:cNvPr id="158" name="Shape 158"/>
            <p:cNvPicPr preferRelativeResize="0"/>
            <p:nvPr/>
          </p:nvPicPr>
          <p:blipFill rotWithShape="1">
            <a:blip r:embed="rId4">
              <a:alphaModFix/>
            </a:blip>
            <a:srcRect l="17253" t="4224" r="14821" b="3736"/>
            <a:stretch/>
          </p:blipFill>
          <p:spPr>
            <a:xfrm>
              <a:off x="2391975" y="1960825"/>
              <a:ext cx="2392000" cy="24308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Shape 159"/>
            <p:cNvSpPr txBox="1"/>
            <p:nvPr/>
          </p:nvSpPr>
          <p:spPr>
            <a:xfrm>
              <a:off x="3862975" y="4044575"/>
              <a:ext cx="862200" cy="286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00"/>
                  </a:solidFill>
                </a:rPr>
                <a:t>DOXCAU</a:t>
              </a:r>
              <a:endParaRPr sz="1200">
                <a:solidFill>
                  <a:srgbClr val="FFFF00"/>
                </a:solidFill>
              </a:endParaRPr>
            </a:p>
          </p:txBody>
        </p:sp>
      </p:grpSp>
      <p:sp>
        <p:nvSpPr>
          <p:cNvPr id="160" name="Shape 160"/>
          <p:cNvSpPr txBox="1"/>
          <p:nvPr/>
        </p:nvSpPr>
        <p:spPr>
          <a:xfrm>
            <a:off x="3349350" y="4391700"/>
            <a:ext cx="2292900" cy="641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β = 175.0°  α = 145.0°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5</a:t>
            </a:r>
            <a:r>
              <a:rPr lang="en">
                <a:solidFill>
                  <a:schemeClr val="dk1"/>
                </a:solidFill>
              </a:rPr>
              <a:t> = 0.50</a:t>
            </a:r>
            <a:endParaRPr/>
          </a:p>
        </p:txBody>
      </p:sp>
      <p:grpSp>
        <p:nvGrpSpPr>
          <p:cNvPr id="161" name="Shape 161"/>
          <p:cNvGrpSpPr/>
          <p:nvPr/>
        </p:nvGrpSpPr>
        <p:grpSpPr>
          <a:xfrm>
            <a:off x="6174750" y="1960825"/>
            <a:ext cx="2416758" cy="2430876"/>
            <a:chOff x="4879350" y="1960825"/>
            <a:chExt cx="2416758" cy="2430876"/>
          </a:xfrm>
        </p:grpSpPr>
        <p:pic>
          <p:nvPicPr>
            <p:cNvPr id="162" name="Shape 162"/>
            <p:cNvPicPr preferRelativeResize="0"/>
            <p:nvPr/>
          </p:nvPicPr>
          <p:blipFill rotWithShape="1">
            <a:blip r:embed="rId5">
              <a:alphaModFix/>
            </a:blip>
            <a:srcRect l="19186" t="4716" r="17677" b="10609"/>
            <a:stretch/>
          </p:blipFill>
          <p:spPr>
            <a:xfrm>
              <a:off x="4879350" y="1960825"/>
              <a:ext cx="2416758" cy="24308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3" name="Shape 163"/>
            <p:cNvSpPr txBox="1"/>
            <p:nvPr/>
          </p:nvSpPr>
          <p:spPr>
            <a:xfrm>
              <a:off x="6385350" y="4044575"/>
              <a:ext cx="862200" cy="286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00"/>
                  </a:solidFill>
                </a:rPr>
                <a:t>CTPOCO</a:t>
              </a:r>
              <a:endParaRPr sz="1200">
                <a:solidFill>
                  <a:srgbClr val="FFFF00"/>
                </a:solidFill>
              </a:endParaRPr>
            </a:p>
          </p:txBody>
        </p:sp>
      </p:grpSp>
      <p:sp>
        <p:nvSpPr>
          <p:cNvPr id="164" name="Shape 164"/>
          <p:cNvSpPr txBox="1"/>
          <p:nvPr/>
        </p:nvSpPr>
        <p:spPr>
          <a:xfrm>
            <a:off x="6236675" y="4391700"/>
            <a:ext cx="2292900" cy="641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β = 176.8°  α = 176.8°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5</a:t>
            </a:r>
            <a:r>
              <a:rPr lang="en">
                <a:solidFill>
                  <a:schemeClr val="dk1"/>
                </a:solidFill>
              </a:rPr>
              <a:t> = 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Geometries of Transition Metal Complexes</a:t>
            </a:r>
            <a:endParaRPr b="1"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Transition metals centers exhibit a wide variety of coordination numbers and their complexes adopt a wide range of geometries.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most common coordination numbers of transition metal centers are 4, 5, and 6.</a:t>
            </a:r>
            <a:endParaRPr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Transition metal centers with 6 ligands most commonly adopt an octahedral geometry.</a:t>
            </a:r>
            <a:endParaRPr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 Four- and five-coordinate metal centers exhibit limiting geometries, but also adopt distortions of these structures quite readily.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Geometry indices have been developed so that four- and five-coordinate geometries can be quantitatively described.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Four-coordinate Geometries</a:t>
            </a:r>
            <a:endParaRPr b="1"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771475"/>
            <a:ext cx="8520600" cy="802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four-coordinate metal complexes, tetrahedral and square planar geometries are commonly observed.</a:t>
            </a:r>
            <a:endParaRPr/>
          </a:p>
        </p:txBody>
      </p:sp>
      <p:pic>
        <p:nvPicPr>
          <p:cNvPr id="69" name="Shape 69" descr="square plana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8975" y="1824899"/>
            <a:ext cx="1282275" cy="8756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 descr="tetrahedron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37450" y="1507225"/>
            <a:ext cx="1282285" cy="1423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2875600"/>
            <a:ext cx="8520600" cy="105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 metals transition between these two geometries, there are several structures that can be considered distortions of these geometries - see-saw (or compressed tetrahedron, left) and triangular pyramid (right).</a:t>
            </a:r>
            <a:endParaRPr/>
          </a:p>
        </p:txBody>
      </p:sp>
      <p:pic>
        <p:nvPicPr>
          <p:cNvPr id="72" name="Shape 72" descr="trigangular pyramid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58987" y="3928308"/>
            <a:ext cx="1282275" cy="1120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Shape 7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88760" y="4050538"/>
            <a:ext cx="1579655" cy="8756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 txBox="1"/>
          <p:nvPr/>
        </p:nvSpPr>
        <p:spPr>
          <a:xfrm>
            <a:off x="5260900" y="2832225"/>
            <a:ext cx="821700" cy="12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Bond Angles in Different Geometries</a:t>
            </a:r>
            <a:endParaRPr b="1"/>
          </a:p>
        </p:txBody>
      </p:sp>
      <p:graphicFrame>
        <p:nvGraphicFramePr>
          <p:cNvPr id="80" name="Shape 80"/>
          <p:cNvGraphicFramePr/>
          <p:nvPr/>
        </p:nvGraphicFramePr>
        <p:xfrm>
          <a:off x="1044050" y="1898000"/>
          <a:ext cx="7055875" cy="2986829"/>
        </p:xfrm>
        <a:graphic>
          <a:graphicData uri="http://schemas.openxmlformats.org/drawingml/2006/table">
            <a:tbl>
              <a:tblPr>
                <a:noFill/>
                <a:tableStyleId>{5AC43E72-1295-4F8E-A4B2-CFA82B5019E7}</a:tableStyleId>
              </a:tblPr>
              <a:tblGrid>
                <a:gridCol w="1411175"/>
                <a:gridCol w="1411175"/>
                <a:gridCol w="1411175"/>
                <a:gridCol w="1411175"/>
                <a:gridCol w="1411175"/>
              </a:tblGrid>
              <a:tr h="54395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Tetrahedral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Trigonal pyramid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Seesaw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Square planar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L</a:t>
                      </a:r>
                      <a:r>
                        <a:rPr lang="en" b="1" baseline="-25000"/>
                        <a:t>1</a:t>
                      </a:r>
                      <a:r>
                        <a:rPr lang="en" b="1"/>
                        <a:t>-M-L</a:t>
                      </a:r>
                      <a:r>
                        <a:rPr lang="en" b="1" baseline="-25000"/>
                        <a:t>2</a:t>
                      </a:r>
                      <a:endParaRPr b="1" baseline="-25000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109.5°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3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109.5°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4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109.5°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4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109.5°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3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109.5°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4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109.5°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" name="Shape 81" descr="tetrahedron_numbere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7600" y="923550"/>
            <a:ext cx="82867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 descr="trigangular pyramid_number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29075" y="990225"/>
            <a:ext cx="885825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 descr="square planar_numbered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76012" y="1018711"/>
            <a:ext cx="1037375" cy="695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 descr="seesaw_numbered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05523" y="1080110"/>
            <a:ext cx="1037374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13" y="2199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Geometry Index (𝜏</a:t>
            </a:r>
            <a:r>
              <a:rPr lang="en" b="1" baseline="-25000"/>
              <a:t>4</a:t>
            </a:r>
            <a:r>
              <a:rPr lang="en" b="1"/>
              <a:t>)</a:t>
            </a:r>
            <a:endParaRPr b="1"/>
          </a:p>
        </p:txBody>
      </p:sp>
      <p:sp>
        <p:nvSpPr>
          <p:cNvPr id="90" name="Shape 90"/>
          <p:cNvSpPr txBox="1"/>
          <p:nvPr/>
        </p:nvSpPr>
        <p:spPr>
          <a:xfrm>
            <a:off x="824400" y="833625"/>
            <a:ext cx="7495200" cy="2209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Houser and co-workers developed a geometry index that can be used to quantitatively describe the geometry adopted by four-coordinate complexes.</a:t>
            </a:r>
            <a:endParaRPr sz="18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In a four-coordinate complex, there are 6 angles formed by the four M-L bonds. The two largest angles, α and β</a:t>
            </a:r>
            <a:r>
              <a:rPr lang="en" sz="1800">
                <a:solidFill>
                  <a:schemeClr val="dk1"/>
                </a:solidFill>
              </a:rPr>
              <a:t>, are used to determine the 𝜏</a:t>
            </a:r>
            <a:r>
              <a:rPr lang="en" sz="1800" baseline="-25000">
                <a:solidFill>
                  <a:schemeClr val="dk1"/>
                </a:solidFill>
              </a:rPr>
              <a:t>4</a:t>
            </a:r>
            <a:r>
              <a:rPr lang="en" sz="1800">
                <a:solidFill>
                  <a:schemeClr val="dk1"/>
                </a:solidFill>
              </a:rPr>
              <a:t> value.</a:t>
            </a:r>
            <a:endParaRPr sz="1800"/>
          </a:p>
        </p:txBody>
      </p:sp>
      <p:sp>
        <p:nvSpPr>
          <p:cNvPr id="91" name="Shape 91"/>
          <p:cNvSpPr txBox="1"/>
          <p:nvPr/>
        </p:nvSpPr>
        <p:spPr>
          <a:xfrm>
            <a:off x="5301900" y="3435650"/>
            <a:ext cx="2601000" cy="689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𝜏</a:t>
            </a:r>
            <a:r>
              <a:rPr lang="en" sz="1800" baseline="-25000">
                <a:solidFill>
                  <a:schemeClr val="dk1"/>
                </a:solidFill>
              </a:rPr>
              <a:t>4</a:t>
            </a:r>
            <a:r>
              <a:rPr lang="en" sz="1800">
                <a:solidFill>
                  <a:schemeClr val="dk1"/>
                </a:solidFill>
              </a:rPr>
              <a:t> (tetrahedron) = 1</a:t>
            </a:r>
            <a:endParaRPr sz="1800">
              <a:solidFill>
                <a:schemeClr val="dk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𝜏</a:t>
            </a:r>
            <a:r>
              <a:rPr lang="en" sz="1800" baseline="-25000">
                <a:solidFill>
                  <a:schemeClr val="dk1"/>
                </a:solidFill>
              </a:rPr>
              <a:t>4</a:t>
            </a:r>
            <a:r>
              <a:rPr lang="en" sz="1800">
                <a:solidFill>
                  <a:schemeClr val="dk1"/>
                </a:solidFill>
              </a:rPr>
              <a:t> (square planar) = 0</a:t>
            </a:r>
            <a:endParaRPr sz="1800">
              <a:solidFill>
                <a:schemeClr val="dk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1796100" y="4668250"/>
            <a:ext cx="5551800" cy="30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Yang, L.; Powell, D. R.; Houser, R. P. </a:t>
            </a:r>
            <a:r>
              <a:rPr lang="en" sz="1100" i="1">
                <a:solidFill>
                  <a:schemeClr val="dk1"/>
                </a:solidFill>
              </a:rPr>
              <a:t>Dalton Trans.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 b="1">
                <a:solidFill>
                  <a:schemeClr val="dk1"/>
                </a:solidFill>
              </a:rPr>
              <a:t>2007</a:t>
            </a:r>
            <a:r>
              <a:rPr lang="en" sz="1100">
                <a:solidFill>
                  <a:schemeClr val="dk1"/>
                </a:solidFill>
              </a:rPr>
              <a:t>, 955–964.</a:t>
            </a:r>
            <a:endParaRPr sz="1100">
              <a:solidFill>
                <a:schemeClr val="dk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1700" y="3210600"/>
            <a:ext cx="3212150" cy="113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13" y="2199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Geometry Index (𝜏</a:t>
            </a:r>
            <a:r>
              <a:rPr lang="en" b="1" baseline="-25000"/>
              <a:t>4</a:t>
            </a:r>
            <a:r>
              <a:rPr lang="en" b="1"/>
              <a:t>′)</a:t>
            </a:r>
            <a:endParaRPr b="1"/>
          </a:p>
        </p:txBody>
      </p:sp>
      <p:sp>
        <p:nvSpPr>
          <p:cNvPr id="99" name="Shape 99"/>
          <p:cNvSpPr txBox="1"/>
          <p:nvPr/>
        </p:nvSpPr>
        <p:spPr>
          <a:xfrm>
            <a:off x="824400" y="833625"/>
            <a:ext cx="7495200" cy="2399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Okuniewski and co-workers developed a geometry index that can be used to quantitatively describe the geometry adopted by four-coordinate complexes. This geometry index was created to allow for the easier differentiation between four-coordinate structures.</a:t>
            </a:r>
            <a:endParaRPr sz="18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In a four-coordinate complex, there are 6 angles formed by the four M-L bonds. The two largest angles, α and β (where </a:t>
            </a:r>
            <a:r>
              <a:rPr lang="en" sz="1800">
                <a:solidFill>
                  <a:schemeClr val="dk1"/>
                </a:solidFill>
              </a:rPr>
              <a:t>β &gt; α), are used to determine the 𝜏</a:t>
            </a:r>
            <a:r>
              <a:rPr lang="en" sz="1800" baseline="-25000">
                <a:solidFill>
                  <a:schemeClr val="dk1"/>
                </a:solidFill>
              </a:rPr>
              <a:t>4</a:t>
            </a:r>
            <a:r>
              <a:rPr lang="en" sz="1800">
                <a:solidFill>
                  <a:schemeClr val="dk1"/>
                </a:solidFill>
              </a:rPr>
              <a:t>′ value.</a:t>
            </a:r>
            <a:endParaRPr sz="1800"/>
          </a:p>
        </p:txBody>
      </p:sp>
      <p:sp>
        <p:nvSpPr>
          <p:cNvPr id="100" name="Shape 100"/>
          <p:cNvSpPr txBox="1"/>
          <p:nvPr/>
        </p:nvSpPr>
        <p:spPr>
          <a:xfrm>
            <a:off x="5301900" y="3588050"/>
            <a:ext cx="2601000" cy="689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𝜏</a:t>
            </a:r>
            <a:r>
              <a:rPr lang="en" sz="1800" baseline="-25000">
                <a:solidFill>
                  <a:schemeClr val="dk1"/>
                </a:solidFill>
              </a:rPr>
              <a:t>4</a:t>
            </a:r>
            <a:r>
              <a:rPr lang="en" sz="1800">
                <a:solidFill>
                  <a:schemeClr val="dk1"/>
                </a:solidFill>
              </a:rPr>
              <a:t>′ (tetrahedron) = 1</a:t>
            </a:r>
            <a:endParaRPr sz="18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𝜏</a:t>
            </a:r>
            <a:r>
              <a:rPr lang="en" sz="1800" baseline="-25000">
                <a:solidFill>
                  <a:schemeClr val="dk1"/>
                </a:solidFill>
              </a:rPr>
              <a:t>4</a:t>
            </a:r>
            <a:r>
              <a:rPr lang="en" sz="1800">
                <a:solidFill>
                  <a:schemeClr val="dk1"/>
                </a:solidFill>
              </a:rPr>
              <a:t>′ (square planar) = 0</a:t>
            </a:r>
            <a:endParaRPr sz="18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1796100" y="4668250"/>
            <a:ext cx="5551800" cy="30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Okuniewski, A.; Rosiak, D.; Chojnacki, J.; Becker, B. </a:t>
            </a:r>
            <a:r>
              <a:rPr lang="en" sz="1100" i="1">
                <a:solidFill>
                  <a:schemeClr val="dk1"/>
                </a:solidFill>
              </a:rPr>
              <a:t>Polyhedron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 b="1">
                <a:solidFill>
                  <a:schemeClr val="dk1"/>
                </a:solidFill>
              </a:rPr>
              <a:t>2015</a:t>
            </a:r>
            <a:r>
              <a:rPr lang="en" sz="1100">
                <a:solidFill>
                  <a:schemeClr val="dk1"/>
                </a:solidFill>
              </a:rPr>
              <a:t>, </a:t>
            </a:r>
            <a:r>
              <a:rPr lang="en" sz="1100" i="1">
                <a:solidFill>
                  <a:schemeClr val="dk1"/>
                </a:solidFill>
              </a:rPr>
              <a:t>90</a:t>
            </a:r>
            <a:r>
              <a:rPr lang="en" sz="1100">
                <a:solidFill>
                  <a:schemeClr val="dk1"/>
                </a:solidFill>
              </a:rPr>
              <a:t> (C), 47–57.</a:t>
            </a:r>
            <a:endParaRPr/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1600" y="3438975"/>
            <a:ext cx="3350250" cy="98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Bond Angles in Different Geometries</a:t>
            </a:r>
            <a:endParaRPr b="1"/>
          </a:p>
        </p:txBody>
      </p:sp>
      <p:graphicFrame>
        <p:nvGraphicFramePr>
          <p:cNvPr id="108" name="Shape 108"/>
          <p:cNvGraphicFramePr/>
          <p:nvPr/>
        </p:nvGraphicFramePr>
        <p:xfrm>
          <a:off x="768913" y="1111325"/>
          <a:ext cx="7606175" cy="3358600"/>
        </p:xfrm>
        <a:graphic>
          <a:graphicData uri="http://schemas.openxmlformats.org/drawingml/2006/table">
            <a:tbl>
              <a:tblPr>
                <a:noFill/>
                <a:tableStyleId>{5AC43E72-1295-4F8E-A4B2-CFA82B5019E7}</a:tableStyleId>
              </a:tblPr>
              <a:tblGrid>
                <a:gridCol w="1961475"/>
                <a:gridCol w="1411175"/>
                <a:gridCol w="1411175"/>
                <a:gridCol w="1411175"/>
                <a:gridCol w="1411175"/>
              </a:tblGrid>
              <a:tr h="551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β</a:t>
                      </a: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(largest angle)</a:t>
                      </a:r>
                      <a:endParaRPr sz="1000"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α</a:t>
                      </a: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(2</a:t>
                      </a:r>
                      <a:r>
                        <a:rPr lang="en" sz="1000" b="1" baseline="30000">
                          <a:solidFill>
                            <a:schemeClr val="dk1"/>
                          </a:solidFill>
                        </a:rPr>
                        <a:t>nd</a:t>
                      </a: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 largest angle)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𝜏</a:t>
                      </a:r>
                      <a:r>
                        <a:rPr lang="en" b="1" baseline="-25000"/>
                        <a:t>4</a:t>
                      </a:r>
                      <a:endParaRPr b="1" baseline="-25000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𝜏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′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Tetrahedral</a:t>
                      </a:r>
                      <a:endParaRPr b="1" baseline="-25000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109.5°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109.5</a:t>
                      </a:r>
                      <a:r>
                        <a:rPr lang="en"/>
                        <a:t>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1.00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1.00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Trigonal pyramidal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0.85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0.85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Seesaw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0.64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0.36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Seesaw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109.5°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0.50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0.28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Seesaw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154.4°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0.18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0.10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Seesaw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170°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0.07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0.04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Square planar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0.00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0.00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1081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Calculation of 𝜏</a:t>
            </a:r>
            <a:r>
              <a:rPr lang="en" b="1" baseline="-25000"/>
              <a:t>4</a:t>
            </a:r>
            <a:r>
              <a:rPr lang="en" b="1"/>
              <a:t> and 𝜏</a:t>
            </a:r>
            <a:r>
              <a:rPr lang="en" b="1" baseline="-25000"/>
              <a:t>4</a:t>
            </a:r>
            <a:r>
              <a:rPr lang="en" b="1"/>
              <a:t>′ - Examples</a:t>
            </a:r>
            <a:endParaRPr b="1"/>
          </a:p>
        </p:txBody>
      </p:sp>
      <p:sp>
        <p:nvSpPr>
          <p:cNvPr id="114" name="Shape 114"/>
          <p:cNvSpPr txBox="1"/>
          <p:nvPr/>
        </p:nvSpPr>
        <p:spPr>
          <a:xfrm>
            <a:off x="464100" y="3770575"/>
            <a:ext cx="1105500" cy="13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Ni1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β = 180.0°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α = 180.0</a:t>
            </a:r>
            <a:r>
              <a:rPr lang="en">
                <a:solidFill>
                  <a:schemeClr val="dk1"/>
                </a:solidFill>
              </a:rPr>
              <a:t>°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 = 0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′ = 0</a:t>
            </a: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750600"/>
            <a:ext cx="8520600" cy="879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The structures shown below can be found in the Teaching Subset of Mercury, which is freely available from the CCDC.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The angles were measured in Mercury and the two largest angles are listed below each structure.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3457750" y="3770575"/>
            <a:ext cx="2292900" cy="87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β = 150.6°  α = 150.6°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 = 0.42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′ = 0.42</a:t>
            </a:r>
            <a:endParaRPr/>
          </a:p>
        </p:txBody>
      </p:sp>
      <p:sp>
        <p:nvSpPr>
          <p:cNvPr id="117" name="Shape 117"/>
          <p:cNvSpPr txBox="1"/>
          <p:nvPr/>
        </p:nvSpPr>
        <p:spPr>
          <a:xfrm>
            <a:off x="6367400" y="3770575"/>
            <a:ext cx="2292900" cy="87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β = 156.6°  α = 102.6°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 = 0.71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′ = 0.55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118" name="Shape 118"/>
          <p:cNvGrpSpPr/>
          <p:nvPr/>
        </p:nvGrpSpPr>
        <p:grpSpPr>
          <a:xfrm>
            <a:off x="6263750" y="1738775"/>
            <a:ext cx="2597945" cy="1973750"/>
            <a:chOff x="5882750" y="2386625"/>
            <a:chExt cx="2597945" cy="1973750"/>
          </a:xfrm>
        </p:grpSpPr>
        <p:pic>
          <p:nvPicPr>
            <p:cNvPr id="119" name="Shape 119"/>
            <p:cNvPicPr preferRelativeResize="0"/>
            <p:nvPr/>
          </p:nvPicPr>
          <p:blipFill rotWithShape="1">
            <a:blip r:embed="rId3">
              <a:alphaModFix/>
            </a:blip>
            <a:srcRect l="16818" t="7379" r="9222" b="17696"/>
            <a:stretch/>
          </p:blipFill>
          <p:spPr>
            <a:xfrm>
              <a:off x="5882753" y="2386625"/>
              <a:ext cx="2597942" cy="1973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Shape 120"/>
            <p:cNvSpPr txBox="1"/>
            <p:nvPr/>
          </p:nvSpPr>
          <p:spPr>
            <a:xfrm>
              <a:off x="5882750" y="2386625"/>
              <a:ext cx="862200" cy="286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00"/>
                  </a:solidFill>
                </a:rPr>
                <a:t>FUJLAX</a:t>
              </a:r>
              <a:endParaRPr sz="1200">
                <a:solidFill>
                  <a:srgbClr val="FFFF00"/>
                </a:solidFill>
              </a:endParaRPr>
            </a:p>
          </p:txBody>
        </p:sp>
      </p:grpSp>
      <p:grpSp>
        <p:nvGrpSpPr>
          <p:cNvPr id="121" name="Shape 121"/>
          <p:cNvGrpSpPr/>
          <p:nvPr/>
        </p:nvGrpSpPr>
        <p:grpSpPr>
          <a:xfrm>
            <a:off x="311688" y="1702900"/>
            <a:ext cx="2727324" cy="2045493"/>
            <a:chOff x="311688" y="2007700"/>
            <a:chExt cx="2727324" cy="2045493"/>
          </a:xfrm>
        </p:grpSpPr>
        <p:pic>
          <p:nvPicPr>
            <p:cNvPr id="122" name="Shape 12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11688" y="2007700"/>
              <a:ext cx="2727324" cy="20454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3" name="Shape 123"/>
            <p:cNvSpPr txBox="1"/>
            <p:nvPr/>
          </p:nvSpPr>
          <p:spPr>
            <a:xfrm>
              <a:off x="311700" y="3731125"/>
              <a:ext cx="968400" cy="286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00"/>
                  </a:solidFill>
                </a:rPr>
                <a:t>DBBZPN</a:t>
              </a:r>
              <a:endParaRPr sz="1200">
                <a:solidFill>
                  <a:srgbClr val="FFFF00"/>
                </a:solidFill>
              </a:endParaRPr>
            </a:p>
          </p:txBody>
        </p:sp>
      </p:grpSp>
      <p:grpSp>
        <p:nvGrpSpPr>
          <p:cNvPr id="124" name="Shape 124"/>
          <p:cNvGrpSpPr/>
          <p:nvPr/>
        </p:nvGrpSpPr>
        <p:grpSpPr>
          <a:xfrm>
            <a:off x="3457761" y="1929426"/>
            <a:ext cx="2528139" cy="1592449"/>
            <a:chOff x="3274486" y="2329326"/>
            <a:chExt cx="2528139" cy="1592449"/>
          </a:xfrm>
        </p:grpSpPr>
        <p:pic>
          <p:nvPicPr>
            <p:cNvPr id="125" name="Shape 125"/>
            <p:cNvPicPr preferRelativeResize="0"/>
            <p:nvPr/>
          </p:nvPicPr>
          <p:blipFill rotWithShape="1">
            <a:blip r:embed="rId5">
              <a:alphaModFix/>
            </a:blip>
            <a:srcRect l="14429" t="21916" r="18298" b="19607"/>
            <a:stretch/>
          </p:blipFill>
          <p:spPr>
            <a:xfrm>
              <a:off x="3274486" y="2329326"/>
              <a:ext cx="2442624" cy="15924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6" name="Shape 126"/>
            <p:cNvSpPr txBox="1"/>
            <p:nvPr/>
          </p:nvSpPr>
          <p:spPr>
            <a:xfrm>
              <a:off x="4940425" y="3635575"/>
              <a:ext cx="862200" cy="286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00"/>
                  </a:solidFill>
                </a:rPr>
                <a:t>CCXAPT</a:t>
              </a:r>
              <a:endParaRPr sz="1200">
                <a:solidFill>
                  <a:srgbClr val="FFFF00"/>
                </a:solidFill>
              </a:endParaRPr>
            </a:p>
          </p:txBody>
        </p:sp>
      </p:grpSp>
      <p:sp>
        <p:nvSpPr>
          <p:cNvPr id="127" name="Shape 127"/>
          <p:cNvSpPr txBox="1"/>
          <p:nvPr/>
        </p:nvSpPr>
        <p:spPr>
          <a:xfrm>
            <a:off x="1804475" y="3770575"/>
            <a:ext cx="1105500" cy="13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Ni2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β = 119.6°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α = 118.7</a:t>
            </a:r>
            <a:r>
              <a:rPr lang="en">
                <a:solidFill>
                  <a:schemeClr val="dk1"/>
                </a:solidFill>
              </a:rPr>
              <a:t>°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 = 0.86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𝜏</a:t>
            </a:r>
            <a:r>
              <a:rPr lang="en" baseline="-25000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′ = 0.86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146600" y="292625"/>
            <a:ext cx="4398600" cy="1124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Bond Angles in Different Geometries (CN = 5)</a:t>
            </a:r>
            <a:endParaRPr b="1"/>
          </a:p>
        </p:txBody>
      </p:sp>
      <p:graphicFrame>
        <p:nvGraphicFramePr>
          <p:cNvPr id="133" name="Shape 133"/>
          <p:cNvGraphicFramePr/>
          <p:nvPr/>
        </p:nvGraphicFramePr>
        <p:xfrm>
          <a:off x="4598775" y="289750"/>
          <a:ext cx="4233525" cy="4571669"/>
        </p:xfrm>
        <a:graphic>
          <a:graphicData uri="http://schemas.openxmlformats.org/drawingml/2006/table">
            <a:tbl>
              <a:tblPr>
                <a:noFill/>
                <a:tableStyleId>{5AC43E72-1295-4F8E-A4B2-CFA82B5019E7}</a:tableStyleId>
              </a:tblPr>
              <a:tblGrid>
                <a:gridCol w="1411175"/>
                <a:gridCol w="1411175"/>
                <a:gridCol w="1411175"/>
              </a:tblGrid>
              <a:tr h="543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Square pyramidal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Trigonal bipyramidal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L</a:t>
                      </a:r>
                      <a:r>
                        <a:rPr lang="en" b="1" baseline="-25000"/>
                        <a:t>1</a:t>
                      </a:r>
                      <a:r>
                        <a:rPr lang="en" b="1"/>
                        <a:t>-M-L</a:t>
                      </a:r>
                      <a:r>
                        <a:rPr lang="en" b="1" baseline="-25000"/>
                        <a:t>2</a:t>
                      </a:r>
                      <a:endParaRPr b="1" baseline="-25000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3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4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5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3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4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5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4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5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180°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-M-L</a:t>
                      </a:r>
                      <a:r>
                        <a:rPr lang="en" b="1" baseline="-25000">
                          <a:solidFill>
                            <a:schemeClr val="dk1"/>
                          </a:solidFill>
                        </a:rPr>
                        <a:t>5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90°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4" name="Shape 134" descr="square planar_large_numbere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275" y="1417325"/>
            <a:ext cx="1945350" cy="174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 descr="tbp_large_number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07925" y="2782865"/>
            <a:ext cx="1945350" cy="2070847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 txBox="1"/>
          <p:nvPr/>
        </p:nvSpPr>
        <p:spPr>
          <a:xfrm>
            <a:off x="705825" y="3085500"/>
            <a:ext cx="1065600" cy="57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Square pyramidal</a:t>
            </a:r>
            <a:endParaRPr/>
          </a:p>
        </p:txBody>
      </p:sp>
      <p:sp>
        <p:nvSpPr>
          <p:cNvPr id="137" name="Shape 137"/>
          <p:cNvSpPr txBox="1"/>
          <p:nvPr/>
        </p:nvSpPr>
        <p:spPr>
          <a:xfrm>
            <a:off x="1933375" y="4115275"/>
            <a:ext cx="1121100" cy="57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Trigonal bipyramidal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964</Words>
  <Application>Microsoft Macintosh PowerPoint</Application>
  <PresentationFormat>On-screen Show (16:9)</PresentationFormat>
  <Paragraphs>180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 Light</vt:lpstr>
      <vt:lpstr>Geometry Indices</vt:lpstr>
      <vt:lpstr>Geometries of Transition Metal Complexes</vt:lpstr>
      <vt:lpstr>Four-coordinate Geometries</vt:lpstr>
      <vt:lpstr>Bond Angles in Different Geometries</vt:lpstr>
      <vt:lpstr>Geometry Index (𝜏4)</vt:lpstr>
      <vt:lpstr>Geometry Index (𝜏4′)</vt:lpstr>
      <vt:lpstr>Bond Angles in Different Geometries</vt:lpstr>
      <vt:lpstr>Calculation of 𝜏4 and 𝜏4′ - Examples</vt:lpstr>
      <vt:lpstr>Bond Angles in Different Geometries (CN = 5)</vt:lpstr>
      <vt:lpstr>Geometry Index (𝜏5)</vt:lpstr>
      <vt:lpstr>Calculation of 𝜏5 -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Indices</dc:title>
  <cp:lastModifiedBy>Anthony L. Fernandez</cp:lastModifiedBy>
  <cp:revision>1</cp:revision>
  <dcterms:modified xsi:type="dcterms:W3CDTF">2018-07-13T13:38:49Z</dcterms:modified>
</cp:coreProperties>
</file>