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33" r:id="rId3"/>
    <p:sldId id="423" r:id="rId4"/>
    <p:sldId id="424" r:id="rId5"/>
    <p:sldId id="425" r:id="rId6"/>
    <p:sldId id="426" r:id="rId7"/>
    <p:sldId id="427" r:id="rId8"/>
    <p:sldId id="429" r:id="rId9"/>
    <p:sldId id="428" r:id="rId10"/>
    <p:sldId id="430" r:id="rId11"/>
    <p:sldId id="431" r:id="rId12"/>
    <p:sldId id="432" r:id="rId13"/>
    <p:sldId id="435" r:id="rId14"/>
    <p:sldId id="436" r:id="rId15"/>
    <p:sldId id="440" r:id="rId16"/>
    <p:sldId id="437" r:id="rId17"/>
    <p:sldId id="441" r:id="rId18"/>
    <p:sldId id="439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7DE"/>
    <a:srgbClr val="EAD71D"/>
    <a:srgbClr val="C1C100"/>
    <a:srgbClr val="1A6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3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24BBC-BE02-4340-AE49-1E102EFB4B03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EC6BF-F526-454B-B077-76407553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53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A5D7C-F438-CF47-A889-9FE315FF999B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BA583-9E1A-BA41-896B-F861C78C5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6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CAE-91CC-9D41-A77A-E42B502ADC21}" type="datetime1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1DD-BFF9-7E40-A6E3-11420C46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D36A-2D7F-FD47-BA55-9EE5EB995600}" type="datetime1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1DD-BFF9-7E40-A6E3-11420C46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6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195D-D24D-994F-975D-4C0997125386}" type="datetime1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1DD-BFF9-7E40-A6E3-11420C46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1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D28C-D34E-C54C-9E7F-A2147C22D374}" type="datetime1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1DD-BFF9-7E40-A6E3-11420C46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6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76F6-02CE-1040-AA6D-7BD904ADFE6A}" type="datetime1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1DD-BFF9-7E40-A6E3-11420C46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11F4-2208-0441-836F-A17AFE3EA0F2}" type="datetime1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1DD-BFF9-7E40-A6E3-11420C46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D241-8FAC-3D42-B7DE-03EE01EB1E94}" type="datetime1">
              <a:rPr lang="en-US" smtClean="0"/>
              <a:t>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1DD-BFF9-7E40-A6E3-11420C46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1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49FA-34BB-004E-8D26-7ABACD5BAB2C}" type="datetime1">
              <a:rPr lang="en-US" smtClean="0"/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1DD-BFF9-7E40-A6E3-11420C46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1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83A3-B63E-154A-9D3E-EFE72999451B}" type="datetime1">
              <a:rPr lang="en-US" smtClean="0"/>
              <a:t>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1DD-BFF9-7E40-A6E3-11420C46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6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768-ECE8-6E4D-BB8F-EC06DCBBCCED}" type="datetime1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1DD-BFF9-7E40-A6E3-11420C46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7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2331-B379-2045-874F-D48D5492C041}" type="datetime1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91DD-BFF9-7E40-A6E3-11420C46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8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6238-010C-2A40-9B2E-59BC4FF05237}" type="datetime1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191DD-BFF9-7E40-A6E3-11420C46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nicviper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about/licens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</a:t>
            </a:r>
            <a:r>
              <a:rPr lang="en-US" dirty="0" err="1"/>
              <a:t>Chemdraw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26D0F0-1A36-DA4D-9DFE-CE3B4B4EC83F}"/>
              </a:ext>
            </a:extLst>
          </p:cNvPr>
          <p:cNvSpPr/>
          <p:nvPr/>
        </p:nvSpPr>
        <p:spPr>
          <a:xfrm>
            <a:off x="12031" y="5217713"/>
            <a:ext cx="91319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Created by S. Chantal E. Stieber, California State Polytechnic University Pomona (</a:t>
            </a:r>
            <a:r>
              <a:rPr lang="en-US" u="sng" dirty="0" err="1">
                <a:solidFill>
                  <a:srgbClr val="1155CC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sestieber@cpp.edu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 and posted on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VIPEr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www.ionicviper.org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 on February 11, 2019.  Copyright S. Chantal E. Stieber, 2019.  This work is licensed under the Creative Commons Attribution-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NonCommercial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3.0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Unported</a:t>
            </a:r>
            <a:r>
              <a:rPr lang="en-US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License. To view a copy of this license visit 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http://creativecommons.org/about/license/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Complex 3-D Structures:</a:t>
            </a:r>
          </a:p>
          <a:p>
            <a:pPr lvl="0"/>
            <a:r>
              <a:rPr lang="en-US" sz="2400" dirty="0"/>
              <a:t>Add atom names using text function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Add R groups using bonds and text labels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925" y="1631950"/>
            <a:ext cx="2438400" cy="162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25" y="3895725"/>
            <a:ext cx="2527300" cy="1816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7869AD-78FB-CF48-BE64-25805C62A5E3}"/>
              </a:ext>
            </a:extLst>
          </p:cNvPr>
          <p:cNvSpPr/>
          <p:nvPr/>
        </p:nvSpPr>
        <p:spPr>
          <a:xfrm>
            <a:off x="6117018" y="161925"/>
            <a:ext cx="2901268" cy="204536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dirhodium complex from upper right in Scheme 1 in Sanford paper DOI: 10.1021/acs.organomet.8b00400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6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Complex 3-D Structures:</a:t>
            </a:r>
          </a:p>
          <a:p>
            <a:pPr lvl="0"/>
            <a:r>
              <a:rPr lang="en-US" sz="2400" dirty="0"/>
              <a:t>Remove chemical warnings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8" y="1571960"/>
            <a:ext cx="5205131" cy="483166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816639" y="3613149"/>
            <a:ext cx="7334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064" y="3679823"/>
            <a:ext cx="2590800" cy="1866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A00DC5-2A0C-C544-84DD-83CC2F8E3CBD}"/>
              </a:ext>
            </a:extLst>
          </p:cNvPr>
          <p:cNvSpPr/>
          <p:nvPr/>
        </p:nvSpPr>
        <p:spPr>
          <a:xfrm>
            <a:off x="6117018" y="161925"/>
            <a:ext cx="2901268" cy="204536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dirhodium complex from upper right in Scheme 1 in Sanford paper DOI: 10.1021/acs.organomet.8b00400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7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Reaction Schemes:</a:t>
            </a:r>
          </a:p>
          <a:p>
            <a:pPr lvl="0"/>
            <a:r>
              <a:rPr lang="en-US" sz="2400" dirty="0"/>
              <a:t>Make sure everything is lined up</a:t>
            </a:r>
          </a:p>
          <a:p>
            <a:pPr lvl="0"/>
            <a:r>
              <a:rPr lang="en-US" sz="2400" dirty="0"/>
              <a:t>Target: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-2" y="6403629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Lardy, S. W.; Schmidt, V. A. “</a:t>
            </a:r>
            <a:r>
              <a:rPr lang="en-US" sz="1200" i="1" dirty="0"/>
              <a:t>Intermolecular Radical Mediated Anti-</a:t>
            </a:r>
            <a:r>
              <a:rPr lang="en-US" sz="1200" i="1" dirty="0" err="1"/>
              <a:t>Markovnikov</a:t>
            </a:r>
            <a:r>
              <a:rPr lang="en-US" sz="1200" i="1" dirty="0"/>
              <a:t> Alkene </a:t>
            </a:r>
            <a:r>
              <a:rPr lang="en-US" sz="1200" i="1" dirty="0" err="1"/>
              <a:t>Hydroamination</a:t>
            </a:r>
            <a:r>
              <a:rPr lang="en-US" sz="1200" i="1" dirty="0"/>
              <a:t> Using N‐</a:t>
            </a:r>
            <a:r>
              <a:rPr lang="en-US" sz="1200" i="1" dirty="0" err="1"/>
              <a:t>Hydroxyphthalimide</a:t>
            </a:r>
            <a:r>
              <a:rPr lang="en-US" sz="1200" i="1" dirty="0"/>
              <a:t>,” J. Am. Chem. Soc.</a:t>
            </a:r>
            <a:r>
              <a:rPr lang="en-US" sz="1200" dirty="0"/>
              <a:t> </a:t>
            </a:r>
            <a:r>
              <a:rPr lang="en-US" sz="1200" b="1" dirty="0"/>
              <a:t>2018</a:t>
            </a:r>
            <a:r>
              <a:rPr lang="en-US" sz="1200" dirty="0"/>
              <a:t>, </a:t>
            </a:r>
            <a:r>
              <a:rPr lang="nb-NO" sz="1200" dirty="0"/>
              <a:t>10.1021/jacs.8b06881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FAD95C-95DE-8A45-8320-4AB644DA61B3}"/>
              </a:ext>
            </a:extLst>
          </p:cNvPr>
          <p:cNvSpPr/>
          <p:nvPr/>
        </p:nvSpPr>
        <p:spPr>
          <a:xfrm>
            <a:off x="931406" y="1984374"/>
            <a:ext cx="7006093" cy="116522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reaction scheme above table 1 in Schmidt paper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DOI: 10.1021/jacs.8b06881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7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201861"/>
            <a:ext cx="6426200" cy="1562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Reaction Schemes:</a:t>
            </a:r>
          </a:p>
          <a:p>
            <a:pPr lvl="0"/>
            <a:r>
              <a:rPr lang="en-US" sz="2400" dirty="0"/>
              <a:t>Target: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Draw components first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Notice the different fonts. </a:t>
            </a:r>
          </a:p>
          <a:p>
            <a:pPr lvl="0"/>
            <a:r>
              <a:rPr lang="en-US" sz="2400" dirty="0"/>
              <a:t>Highlight everything and make the font consistent (Arial 10)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4806950"/>
            <a:ext cx="6324600" cy="14859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B7E63F-78C1-0842-98E8-35C471999851}"/>
              </a:ext>
            </a:extLst>
          </p:cNvPr>
          <p:cNvSpPr/>
          <p:nvPr/>
        </p:nvSpPr>
        <p:spPr>
          <a:xfrm>
            <a:off x="1785648" y="1013635"/>
            <a:ext cx="7006093" cy="93548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reaction scheme above table 1 in Schmidt paper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DOI: 10.1021/jacs.8b06881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6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Reaction Schemes:</a:t>
            </a:r>
          </a:p>
          <a:p>
            <a:pPr lvl="0"/>
            <a:r>
              <a:rPr lang="en-US" sz="2400" dirty="0"/>
              <a:t>Target: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Add the arrow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2698750"/>
            <a:ext cx="3848100" cy="3429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524EBD-7712-7548-9AFB-1DFBEC49AAE8}"/>
              </a:ext>
            </a:extLst>
          </p:cNvPr>
          <p:cNvSpPr/>
          <p:nvPr/>
        </p:nvSpPr>
        <p:spPr>
          <a:xfrm>
            <a:off x="1785648" y="1013635"/>
            <a:ext cx="7006093" cy="93548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reaction scheme above table 1 in Schmidt paper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DOI: 10.1021/jacs.8b06881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3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Reaction Schemes:</a:t>
            </a:r>
          </a:p>
          <a:p>
            <a:pPr lvl="0"/>
            <a:r>
              <a:rPr lang="en-US" sz="2400" dirty="0"/>
              <a:t>Target: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Add the arrow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2603500"/>
            <a:ext cx="6375400" cy="1397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38BF45-2C6D-4646-A3B8-44199C84D764}"/>
              </a:ext>
            </a:extLst>
          </p:cNvPr>
          <p:cNvSpPr/>
          <p:nvPr/>
        </p:nvSpPr>
        <p:spPr>
          <a:xfrm>
            <a:off x="1785648" y="1013635"/>
            <a:ext cx="7006093" cy="93548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reaction scheme above table 1 in Schmidt paper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DOI: 10.1021/jacs.8b06881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48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Reaction Schemes:</a:t>
            </a:r>
          </a:p>
          <a:p>
            <a:pPr lvl="0"/>
            <a:r>
              <a:rPr lang="en-US" sz="2400" dirty="0"/>
              <a:t>Target: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Line everything up</a:t>
            </a:r>
          </a:p>
          <a:p>
            <a:pPr lvl="1"/>
            <a:r>
              <a:rPr lang="en-US" sz="2000" dirty="0"/>
              <a:t>It helps to use a guideline that you will later delete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57" y="2959100"/>
            <a:ext cx="7366000" cy="220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ECCCB2-1CA5-2644-BF3A-266A0D49A78C}"/>
              </a:ext>
            </a:extLst>
          </p:cNvPr>
          <p:cNvSpPr/>
          <p:nvPr/>
        </p:nvSpPr>
        <p:spPr>
          <a:xfrm>
            <a:off x="1785648" y="1013635"/>
            <a:ext cx="7006093" cy="93548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reaction scheme above table 1 in Schmidt paper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DOI: 10.1021/jacs.8b06881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Reaction Schemes:</a:t>
            </a:r>
          </a:p>
          <a:p>
            <a:pPr lvl="0"/>
            <a:r>
              <a:rPr lang="en-US" sz="2400" dirty="0"/>
              <a:t>Target: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Line everything up</a:t>
            </a:r>
          </a:p>
          <a:p>
            <a:pPr lvl="1"/>
            <a:r>
              <a:rPr lang="en-US" sz="2000" dirty="0"/>
              <a:t>It helps to use a guideline that you will later delete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Drag all components so they are centered on the line</a:t>
            </a:r>
          </a:p>
          <a:p>
            <a:pPr lvl="1"/>
            <a:r>
              <a:rPr lang="en-US" sz="2000" dirty="0"/>
              <a:t>The blue boxes show a center point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2778125"/>
            <a:ext cx="6692900" cy="1190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700" y="4959350"/>
            <a:ext cx="6578600" cy="1485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5E6CE2-F0BD-1F4A-99D6-DA544B6586DA}"/>
              </a:ext>
            </a:extLst>
          </p:cNvPr>
          <p:cNvSpPr/>
          <p:nvPr/>
        </p:nvSpPr>
        <p:spPr>
          <a:xfrm>
            <a:off x="1785648" y="1013635"/>
            <a:ext cx="7006093" cy="93548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reaction scheme above table 1 in Schmidt paper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DOI: 10.1021/jacs.8b06881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10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Reaction Schemes:</a:t>
            </a:r>
          </a:p>
          <a:p>
            <a:pPr lvl="0"/>
            <a:r>
              <a:rPr lang="en-US" sz="2400" dirty="0"/>
              <a:t>Target: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See how all components are now centered around the line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Move the guideline and use it to line up your labels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413000"/>
            <a:ext cx="6629400" cy="139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4479925"/>
            <a:ext cx="6578600" cy="1168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7AD95F-638A-A041-B229-07F75C5D0BEF}"/>
              </a:ext>
            </a:extLst>
          </p:cNvPr>
          <p:cNvSpPr/>
          <p:nvPr/>
        </p:nvSpPr>
        <p:spPr>
          <a:xfrm>
            <a:off x="1785648" y="1013635"/>
            <a:ext cx="7006093" cy="93548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reaction scheme above table 1 in Schmidt paper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DOI: 10.1021/jacs.8b06881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Reaction Schemes:</a:t>
            </a:r>
          </a:p>
          <a:p>
            <a:pPr lvl="0"/>
            <a:r>
              <a:rPr lang="en-US" sz="2400" dirty="0"/>
              <a:t>Target: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Remove the guideline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You can change colors and boldness of specific labels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2527300"/>
            <a:ext cx="6261100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700" y="4432300"/>
            <a:ext cx="1638300" cy="149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AA01D7-5549-EB46-BAF0-DC3B76E79309}"/>
              </a:ext>
            </a:extLst>
          </p:cNvPr>
          <p:cNvSpPr/>
          <p:nvPr/>
        </p:nvSpPr>
        <p:spPr>
          <a:xfrm>
            <a:off x="1785648" y="1013635"/>
            <a:ext cx="7006093" cy="93548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reaction scheme above table 1 in Schmidt paper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DOI: 10.1021/jacs.8b06881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9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" y="6594128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Chemdraw</a:t>
            </a:r>
            <a:r>
              <a:rPr lang="en-US" sz="1200" dirty="0"/>
              <a:t> 16 user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F7BD41-0576-DC42-A6AD-77301D0E5174}"/>
              </a:ext>
            </a:extLst>
          </p:cNvPr>
          <p:cNvSpPr/>
          <p:nvPr/>
        </p:nvSpPr>
        <p:spPr>
          <a:xfrm>
            <a:off x="908731" y="865438"/>
            <a:ext cx="7417122" cy="5509187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</a:t>
            </a:r>
            <a:r>
              <a:rPr lang="en-US" dirty="0" err="1">
                <a:solidFill>
                  <a:schemeClr val="tx1"/>
                </a:solidFill>
              </a:rPr>
              <a:t>Chemdraw</a:t>
            </a:r>
            <a:r>
              <a:rPr lang="en-US" dirty="0">
                <a:solidFill>
                  <a:schemeClr val="tx1"/>
                </a:solidFill>
              </a:rPr>
              <a:t> user interface from page 4 of the </a:t>
            </a:r>
            <a:r>
              <a:rPr lang="en-US" dirty="0" err="1">
                <a:solidFill>
                  <a:schemeClr val="tx1"/>
                </a:solidFill>
              </a:rPr>
              <a:t>Chemdraw</a:t>
            </a:r>
            <a:r>
              <a:rPr lang="en-US" dirty="0">
                <a:solidFill>
                  <a:schemeClr val="tx1"/>
                </a:solidFill>
              </a:rPr>
              <a:t> 16.0 user manual.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47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Reaction Schemes:</a:t>
            </a:r>
          </a:p>
          <a:p>
            <a:pPr lvl="0"/>
            <a:r>
              <a:rPr lang="en-US" sz="2400" dirty="0"/>
              <a:t>Target: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You can change colors and boldness of specific labels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Finally, add the highlights using a shape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2489200"/>
            <a:ext cx="6350000" cy="123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4600575"/>
            <a:ext cx="4114800" cy="1625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049BCC-F3B9-5A40-ACB1-CF164182AFFB}"/>
              </a:ext>
            </a:extLst>
          </p:cNvPr>
          <p:cNvSpPr/>
          <p:nvPr/>
        </p:nvSpPr>
        <p:spPr>
          <a:xfrm>
            <a:off x="1785648" y="1013635"/>
            <a:ext cx="7006093" cy="93548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reaction scheme above table 1 in Schmidt paper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DOI: 10.1021/jacs.8b06881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29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Reaction Schemes:</a:t>
            </a:r>
          </a:p>
          <a:p>
            <a:pPr lvl="0"/>
            <a:r>
              <a:rPr lang="en-US" sz="2400" dirty="0"/>
              <a:t>Target: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Finally, add the highlights using a shape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Send the shapes to the back by right clicking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2501900"/>
            <a:ext cx="63119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00" y="4546600"/>
            <a:ext cx="6337300" cy="130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AB6B72-BD33-D841-A6F2-A8550257EE9F}"/>
              </a:ext>
            </a:extLst>
          </p:cNvPr>
          <p:cNvSpPr/>
          <p:nvPr/>
        </p:nvSpPr>
        <p:spPr>
          <a:xfrm>
            <a:off x="1785648" y="1013635"/>
            <a:ext cx="7006093" cy="93548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reaction scheme above table 1 in Schmidt paper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DOI: 10.1021/jacs.8b06881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96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Reaction Schemes:</a:t>
            </a:r>
          </a:p>
          <a:p>
            <a:pPr lvl="0"/>
            <a:r>
              <a:rPr lang="en-US" sz="2400" dirty="0"/>
              <a:t>Target: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And you are finished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844800"/>
            <a:ext cx="6248400" cy="1168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96CFD1-9AE0-FF42-9D8F-16B6C985AB6A}"/>
              </a:ext>
            </a:extLst>
          </p:cNvPr>
          <p:cNvSpPr/>
          <p:nvPr/>
        </p:nvSpPr>
        <p:spPr>
          <a:xfrm>
            <a:off x="1785648" y="1013635"/>
            <a:ext cx="7006093" cy="93548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reaction scheme above table 1 in Schmidt paper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DOI: 10.1021/jacs.8b06881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57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Catalytic Cycles (example with 3 components):</a:t>
            </a:r>
          </a:p>
          <a:p>
            <a:pPr lvl="0"/>
            <a:r>
              <a:rPr lang="en-US" sz="2400" dirty="0"/>
              <a:t>Start with a circle template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917700"/>
            <a:ext cx="4127500" cy="161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325" y="1781175"/>
            <a:ext cx="2641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34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Catalytic Cycles (example with 3 components):</a:t>
            </a:r>
          </a:p>
          <a:p>
            <a:pPr lvl="0"/>
            <a:r>
              <a:rPr lang="en-US" sz="2400" dirty="0"/>
              <a:t>Add your 3 components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1336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80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Catalytic Cycles (example with 3 components):</a:t>
            </a:r>
          </a:p>
          <a:p>
            <a:pPr lvl="0"/>
            <a:r>
              <a:rPr lang="en-US" sz="2400" dirty="0"/>
              <a:t>Draw straight arrows between 3 components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032000"/>
            <a:ext cx="2667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1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Catalytic Cycles (example with 3 components):</a:t>
            </a:r>
          </a:p>
          <a:p>
            <a:pPr lvl="0"/>
            <a:r>
              <a:rPr lang="en-US" sz="2400" dirty="0"/>
              <a:t>Bend the arrows</a:t>
            </a:r>
          </a:p>
          <a:p>
            <a:pPr lvl="1"/>
            <a:r>
              <a:rPr lang="en-US" sz="2000" dirty="0"/>
              <a:t>Hold over the arrow, and click/drag the center dot</a:t>
            </a:r>
          </a:p>
          <a:p>
            <a:pPr lvl="1"/>
            <a:r>
              <a:rPr lang="en-US" sz="2000" dirty="0"/>
              <a:t>Drag until the arrow is inline with the circle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89375" y="3857625"/>
            <a:ext cx="1047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32" y="2574925"/>
            <a:ext cx="2514600" cy="256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50" y="2574925"/>
            <a:ext cx="25400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74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Catalytic Cycles (example with 3 components):</a:t>
            </a:r>
          </a:p>
          <a:p>
            <a:pPr lvl="0"/>
            <a:r>
              <a:rPr lang="en-US" sz="2400" dirty="0"/>
              <a:t>Bend the arrows</a:t>
            </a:r>
          </a:p>
          <a:p>
            <a:pPr lvl="1"/>
            <a:r>
              <a:rPr lang="en-US" sz="2000" dirty="0"/>
              <a:t>Continue with other arrows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108200"/>
            <a:ext cx="2667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63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Catalytic Cycles (example with 3 components):</a:t>
            </a:r>
          </a:p>
          <a:p>
            <a:pPr lvl="0"/>
            <a:r>
              <a:rPr lang="en-US" sz="2400" dirty="0"/>
              <a:t>Remove circle template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Now, the cycle can be finished by adding reagents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575" y="1724025"/>
            <a:ext cx="26289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1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" y="6403629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Mantell</a:t>
            </a:r>
            <a:r>
              <a:rPr lang="en-US" sz="1200" dirty="0"/>
              <a:t>, M. A.; </a:t>
            </a:r>
            <a:r>
              <a:rPr lang="en-US" sz="1200" dirty="0" err="1"/>
              <a:t>Kampf</a:t>
            </a:r>
            <a:r>
              <a:rPr lang="en-US" sz="1200" dirty="0"/>
              <a:t>, J. W.; Sanford, M. Improved Synthesis of [CpRRhCl2]2 Complexes, </a:t>
            </a:r>
            <a:r>
              <a:rPr lang="en-US" sz="1200" i="1" dirty="0"/>
              <a:t>Organometallics</a:t>
            </a:r>
            <a:r>
              <a:rPr lang="en-US" sz="1200" dirty="0"/>
              <a:t>, </a:t>
            </a:r>
            <a:r>
              <a:rPr lang="en-US" sz="1200" b="1" dirty="0"/>
              <a:t>2018</a:t>
            </a:r>
            <a:r>
              <a:rPr lang="en-US" sz="1200" dirty="0"/>
              <a:t>, DOI: </a:t>
            </a:r>
            <a:r>
              <a:rPr lang="hr-HR" sz="1200" dirty="0"/>
              <a:t>10.1021/acs.organomet.8b00400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Complex 3-D Structures:</a:t>
            </a:r>
          </a:p>
          <a:p>
            <a:pPr lvl="0"/>
            <a:r>
              <a:rPr lang="en-US" sz="2400" dirty="0"/>
              <a:t>Target complex: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F3C8F6-A247-3847-8F43-5D6909204820}"/>
              </a:ext>
            </a:extLst>
          </p:cNvPr>
          <p:cNvSpPr/>
          <p:nvPr/>
        </p:nvSpPr>
        <p:spPr>
          <a:xfrm>
            <a:off x="639232" y="1539207"/>
            <a:ext cx="2901268" cy="204536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dirhodium complex from upper right in Scheme 1 in Sanford paper DOI: 10.1021/acs.organomet.8b00400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4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Complex 3-D Structures:</a:t>
            </a:r>
          </a:p>
          <a:p>
            <a:pPr lvl="0"/>
            <a:r>
              <a:rPr lang="en-US" sz="2400" dirty="0"/>
              <a:t>Start with the ligands that you will distort: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92325"/>
            <a:ext cx="4406900" cy="330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0" y="3276600"/>
            <a:ext cx="1358900" cy="9271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8" idx="1"/>
          </p:cNvCxnSpPr>
          <p:nvPr/>
        </p:nvCxnSpPr>
        <p:spPr>
          <a:xfrm>
            <a:off x="5746750" y="3730625"/>
            <a:ext cx="125095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7991835-91EF-C742-A43C-E0B0F7F1499C}"/>
              </a:ext>
            </a:extLst>
          </p:cNvPr>
          <p:cNvSpPr/>
          <p:nvPr/>
        </p:nvSpPr>
        <p:spPr>
          <a:xfrm>
            <a:off x="6117018" y="161925"/>
            <a:ext cx="2901268" cy="204536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dirhodium complex from upper right in Scheme 1 in Sanford paper DOI: 10.1021/acs.organomet.8b00400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7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Complex 3-D Structures:</a:t>
            </a:r>
          </a:p>
          <a:p>
            <a:pPr lvl="0"/>
            <a:r>
              <a:rPr lang="en-US" sz="2400" dirty="0"/>
              <a:t>Select the whole ligand:</a:t>
            </a:r>
          </a:p>
          <a:p>
            <a:pPr lvl="0"/>
            <a:r>
              <a:rPr lang="en-US" sz="2400" dirty="0"/>
              <a:t>Distort it in 3-D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" y="3054350"/>
            <a:ext cx="11684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5" y="2457450"/>
            <a:ext cx="3162300" cy="19431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504950" y="3587750"/>
            <a:ext cx="7334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07100" y="3582987"/>
            <a:ext cx="7334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025" y="3197225"/>
            <a:ext cx="1714500" cy="800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CF5C48-A59B-3447-9953-DA1909F197B9}"/>
              </a:ext>
            </a:extLst>
          </p:cNvPr>
          <p:cNvSpPr/>
          <p:nvPr/>
        </p:nvSpPr>
        <p:spPr>
          <a:xfrm>
            <a:off x="6117018" y="161925"/>
            <a:ext cx="2901268" cy="204536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dirhodium complex from upper right in Scheme 1 in Sanford paper DOI: 10.1021/acs.organomet.8b00400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2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Complex 3-D Structures:</a:t>
            </a:r>
          </a:p>
          <a:p>
            <a:pPr lvl="0"/>
            <a:r>
              <a:rPr lang="en-US" sz="2400" dirty="0"/>
              <a:t>Add shading: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Adjust the circle as needed:</a:t>
            </a:r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552575"/>
            <a:ext cx="3505200" cy="30353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219575" y="3016249"/>
            <a:ext cx="7334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452" y="2898774"/>
            <a:ext cx="119380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0" y="5153025"/>
            <a:ext cx="10160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100" y="5441950"/>
            <a:ext cx="685800" cy="3556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800350" y="5597524"/>
            <a:ext cx="7334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6E61978-218E-5F48-AD06-A968DD2D2A44}"/>
              </a:ext>
            </a:extLst>
          </p:cNvPr>
          <p:cNvSpPr/>
          <p:nvPr/>
        </p:nvSpPr>
        <p:spPr>
          <a:xfrm>
            <a:off x="6117018" y="161925"/>
            <a:ext cx="2901268" cy="204536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dirhodium complex from upper right in Scheme 1 in Sanford paper DOI: 10.1021/acs.organomet.8b00400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6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Complex 3-D Structures:</a:t>
            </a:r>
          </a:p>
          <a:p>
            <a:pPr lvl="0"/>
            <a:r>
              <a:rPr lang="en-US" sz="2400" dirty="0"/>
              <a:t>Copy/paste first ring</a:t>
            </a:r>
          </a:p>
          <a:p>
            <a:pPr lvl="0"/>
            <a:r>
              <a:rPr lang="en-US" sz="2400" dirty="0"/>
              <a:t>Flip vertically to make second ring: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Remove wedges, rotate, and add shading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28850"/>
            <a:ext cx="3810000" cy="2844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822825" y="3460749"/>
            <a:ext cx="7334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150" y="2879724"/>
            <a:ext cx="2222500" cy="1181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397153"/>
            <a:ext cx="1244600" cy="1054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750" y="5397153"/>
            <a:ext cx="1130300" cy="8509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181225" y="5867399"/>
            <a:ext cx="7334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56112" y="5886448"/>
            <a:ext cx="7334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662" y="5340349"/>
            <a:ext cx="1473200" cy="1054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1BA9A4D-C49E-1547-B01F-2078E018B11C}"/>
              </a:ext>
            </a:extLst>
          </p:cNvPr>
          <p:cNvSpPr/>
          <p:nvPr/>
        </p:nvSpPr>
        <p:spPr>
          <a:xfrm>
            <a:off x="6117018" y="161925"/>
            <a:ext cx="2901268" cy="204536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dirhodium complex from upper right in Scheme 1 in Sanford paper DOI: 10.1021/acs.organomet.8b00400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8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Complex 3-D Structures:</a:t>
            </a:r>
          </a:p>
          <a:p>
            <a:pPr lvl="0"/>
            <a:r>
              <a:rPr lang="en-US" sz="2400" dirty="0"/>
              <a:t>Build the rest of the structure: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Notice the bond is in front of the top left ring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49600" y="2825749"/>
            <a:ext cx="7334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09" y="1755774"/>
            <a:ext cx="2768600" cy="215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450" y="2092325"/>
            <a:ext cx="2247900" cy="1549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C177E6-A4F9-B740-8F4E-8918684CC772}"/>
              </a:ext>
            </a:extLst>
          </p:cNvPr>
          <p:cNvSpPr/>
          <p:nvPr/>
        </p:nvSpPr>
        <p:spPr>
          <a:xfrm>
            <a:off x="6117018" y="161925"/>
            <a:ext cx="2901268" cy="204536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dirhodium complex from upper right in Scheme 1 in Sanford paper DOI: 10.1021/acs.organomet.8b00400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5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14493"/>
          </a:xfrm>
          <a:prstGeom prst="rect">
            <a:avLst/>
          </a:prstGeom>
          <a:solidFill>
            <a:srgbClr val="1A602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85" y="4618"/>
            <a:ext cx="8520015" cy="60987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Advanced </a:t>
            </a:r>
            <a:r>
              <a:rPr lang="en-US" sz="2400" b="1" dirty="0" err="1">
                <a:solidFill>
                  <a:schemeClr val="bg1"/>
                </a:solidFill>
              </a:rPr>
              <a:t>ChemDraw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9233" cy="6131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409" y="637494"/>
            <a:ext cx="8781543" cy="58077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Drawing Complex 3-D Structures:</a:t>
            </a:r>
          </a:p>
          <a:p>
            <a:pPr lvl="0"/>
            <a:r>
              <a:rPr lang="en-US" sz="2400" dirty="0"/>
              <a:t>Highlight the bond that’s in front</a:t>
            </a:r>
          </a:p>
          <a:p>
            <a:pPr lvl="0"/>
            <a:r>
              <a:rPr lang="en-US" sz="2400" dirty="0"/>
              <a:t>Send to back: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32" y="1905000"/>
            <a:ext cx="4068419" cy="451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352" y="3041650"/>
            <a:ext cx="2514600" cy="1460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449927" y="3603624"/>
            <a:ext cx="7334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68C8EA8-1B36-0B41-8443-7A5E9B4E1155}"/>
              </a:ext>
            </a:extLst>
          </p:cNvPr>
          <p:cNvSpPr/>
          <p:nvPr/>
        </p:nvSpPr>
        <p:spPr>
          <a:xfrm>
            <a:off x="6117018" y="161925"/>
            <a:ext cx="2901268" cy="204536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image of dirhodium complex from upper right in Scheme 1 in Sanford paper DOI: 10.1021/acs.organomet.8b00400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3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25048</TotalTime>
  <Words>1101</Words>
  <Application>Microsoft Macintosh PowerPoint</Application>
  <PresentationFormat>On-screen Show (4:3)</PresentationFormat>
  <Paragraphs>242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MS Mincho</vt:lpstr>
      <vt:lpstr>Arial</vt:lpstr>
      <vt:lpstr>Calibri</vt:lpstr>
      <vt:lpstr>Cambria</vt:lpstr>
      <vt:lpstr>Times New Roman</vt:lpstr>
      <vt:lpstr>Office Theme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  <vt:lpstr>Advanced ChemDraw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Chantal E. Stieber</dc:creator>
  <cp:lastModifiedBy>Chantal Stieber</cp:lastModifiedBy>
  <cp:revision>434</cp:revision>
  <dcterms:created xsi:type="dcterms:W3CDTF">2015-12-15T22:06:20Z</dcterms:created>
  <dcterms:modified xsi:type="dcterms:W3CDTF">2019-02-12T17:13:19Z</dcterms:modified>
</cp:coreProperties>
</file>