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80117" autoAdjust="0"/>
  </p:normalViewPr>
  <p:slideViewPr>
    <p:cSldViewPr snapToGrid="0">
      <p:cViewPr varScale="1">
        <p:scale>
          <a:sx n="107" d="100"/>
          <a:sy n="107" d="100"/>
        </p:scale>
        <p:origin x="107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cead1652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cead165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first example, a simple “monodentate” H-bonding interaction with the chloride anions allow self-assembly of the larger structure into a 2D arrangement.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second example, the geometry enforces a rare square planar (not a generally good geometry for sp</a:t>
            </a:r>
            <a:r>
              <a:rPr lang="en-US" baseline="30000" dirty="0"/>
              <a:t>3</a:t>
            </a:r>
            <a:r>
              <a:rPr lang="en-US" dirty="0"/>
              <a:t> F</a:t>
            </a:r>
            <a:r>
              <a:rPr lang="en-US" baseline="30000" dirty="0"/>
              <a:t>-</a:t>
            </a:r>
            <a:r>
              <a:rPr lang="en-US" baseline="0" dirty="0"/>
              <a:t>!</a:t>
            </a:r>
            <a:r>
              <a:rPr lang="en-US" dirty="0"/>
              <a:t>)  “sandwich” (sort of like the Cp’s around Fe in ferrocene-imagine turning the whole thing by 90°) arrangement for the H-bonding interaction with the F- ion.  Each side donates two H-bonds to the F</a:t>
            </a:r>
            <a:r>
              <a:rPr lang="en-US" baseline="30000" dirty="0"/>
              <a:t>–</a:t>
            </a:r>
            <a:r>
              <a:rPr lang="en-US" baseline="0" dirty="0"/>
              <a:t>.</a:t>
            </a:r>
            <a:endParaRPr baseline="30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3ae0d629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3ae0d629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first example, the four oxygens of the SO</a:t>
            </a:r>
            <a:r>
              <a:rPr lang="en-US" baseline="-25000" dirty="0"/>
              <a:t>4</a:t>
            </a:r>
            <a:r>
              <a:rPr lang="en-US" baseline="30000" dirty="0"/>
              <a:t>2- </a:t>
            </a:r>
            <a:r>
              <a:rPr lang="en-US" baseline="0" dirty="0"/>
              <a:t> each interact through 2 hydrogen bonds, for a total of 8 interactions (hence 8-”coordinate”).  The squares allow you to visualize the H-bonding atoms more easily in this complicated structure.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In the second, the ligand bridges two trigonal planar nitrates through two sites (</a:t>
            </a:r>
            <a:r>
              <a:rPr lang="en-US" baseline="0" dirty="0" err="1"/>
              <a:t>ditopic</a:t>
            </a:r>
            <a:r>
              <a:rPr lang="en-US" baseline="0" dirty="0"/>
              <a:t>) on the ligand.   </a:t>
            </a:r>
            <a:endParaRPr baseline="30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3ae0d629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3ae0d629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Coulomb’s law is in charge of much of what happens in aqueous solution, so it is difficult to bind sulfate from solution because it wants to be hydrated (in the aqueous solution) so much because of its high hydration energy.   In order to bind anions selectively, Bowman-James’ group designs “ligands” that have the correct topology to bind to anions that would be less favored for binding under </a:t>
            </a:r>
            <a:r>
              <a:rPr lang="en-US"/>
              <a:t>normal circumstances.  </a:t>
            </a:r>
            <a:r>
              <a:rPr lang="en-US" dirty="0"/>
              <a:t>With a specific urea ligand shown in the linked paper, sulfate binds more strongly than competing ions because it is encapsulated by the macrocyclic urea ligand where other anions bind in less favorable modes.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3ae0d629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3ae0d629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The ACS CPT 2015 guidelines requires content in macromolecular, supramolecular, and nanoscience (MSN) topics. Non-covalent interactions and coordination are specifically identified as areas that could be included in the coverage. Supramolecular chemistry encompasses a wide variety of systems of which molecular recognition is one.</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3ae0d629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3ae0d629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field of supramolecular chemistry is still fairly young. Three researchers in this area were recognized with the Nobel Prize in chemistry in 1987. These pioneers defined the salient features of host-guest chemistry. The main principles behind synthesizing molecular hosts is to create a rigid space or cavity that can completely encircle a guest atom/molecule and/or create a concave, rigid space where a guest can be partially surrounded.</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4928486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4928486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of the earliest examples of anion recognition involved this cryptand </a:t>
            </a:r>
            <a:r>
              <a:rPr lang="en-US" b="1" dirty="0"/>
              <a:t>T</a:t>
            </a:r>
            <a:r>
              <a:rPr lang="en-US" dirty="0"/>
              <a:t> by Lehn. As the figure on the slide shows, a cryptand creates a 3-D space inside that can completely encircle a guest, in this case an anion. When the authors added 4 eq. of HCl, the </a:t>
            </a:r>
            <a:r>
              <a:rPr lang="en-US" dirty="0" err="1"/>
              <a:t>nitrogens</a:t>
            </a:r>
            <a:r>
              <a:rPr lang="en-US" dirty="0"/>
              <a:t> on the cryptand were protonated and a chloride occupied the interior. The stability constant K</a:t>
            </a:r>
            <a:r>
              <a:rPr lang="en-US" baseline="-25000" dirty="0"/>
              <a:t>s</a:t>
            </a:r>
            <a:r>
              <a:rPr lang="en-US" dirty="0"/>
              <a:t> for chloride was on the order of 10</a:t>
            </a:r>
            <a:r>
              <a:rPr lang="en-US" baseline="30000" dirty="0"/>
              <a:t>4</a:t>
            </a:r>
            <a:r>
              <a:rPr lang="en-US" baseline="0" dirty="0"/>
              <a:t> (determined by an ion selective electrode). Host </a:t>
            </a:r>
            <a:r>
              <a:rPr lang="en-US" b="1" baseline="0" dirty="0"/>
              <a:t>T</a:t>
            </a:r>
            <a:r>
              <a:rPr lang="en-US" baseline="0" dirty="0"/>
              <a:t> was highly selective for chloride versus bromide due to the size of the rigid cavity.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It is worth introducing a notation appearing on this slide that students might not be familiar with. When X </a:t>
            </a:r>
            <a:r>
              <a:rPr lang="en-US" dirty="0"/>
              <a:t>⊂ Y is written, this means that atom/ion/molecule X is a guest within host molecule Y.</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cead1652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cead1652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are used to thinking about concepts of primary (charge) and secondary valences (#donors) in transition metal coordination complexes, as well as binding modes (denticity) and geometry.  We can apply similar ideas to </a:t>
            </a:r>
            <a:r>
              <a:rPr lang="en-US"/>
              <a:t>anion coordination.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cead1652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cead1652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shows the similarity and differences between ligand-metal coordination and ligand-anion coordination.   Note that the electron pair donor is the ligand in the case of a coordination complex and the anion in the case of anion coordination.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3ae0d629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3ae0d629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Most common charges on the ligand-like anion coordination system are neutral (left) and cationic (right)</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cead1652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cead1652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Each N-H---X</a:t>
            </a:r>
            <a:r>
              <a:rPr lang="en-US" baseline="30000" dirty="0"/>
              <a:t>-</a:t>
            </a:r>
            <a:r>
              <a:rPr lang="en-US" dirty="0"/>
              <a:t> interaction is relatively weak so successful strategies for anion recognition often utilize multiple interactions through the synthesis of polydentate ligands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cead1652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cead1652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 key feature of successful anion recognition by a ligand is to match the shape and direction of the H-bond acceptors to the H-bond donors of the ligands. Examples are shown on the following slides.</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ppley@depa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creativecommons.org/about/license/" TargetMode="External"/><Relationship Id="rId4" Type="http://schemas.openxmlformats.org/officeDocument/2006/relationships/hyperlink" Target="mailto:slin@us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pubs.acs.org/doi/10.1021/acs.cgd.0c0041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cs.org/content/dam/acsorg/about/governance/committees/training/acsapproved/degreeprogram/macromolecular-supramolecular-nanoscale-supplement.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obelprize.org/prizes/chemistry/1987/summar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pubs.acs.org/doi/10.1021/ja00436a06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6175500" cy="246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000" b="1"/>
              <a:t>Anion Coordination Chemistry: Parallels to Transition Metal Chemistry</a:t>
            </a:r>
            <a:endParaRPr sz="4000" b="1"/>
          </a:p>
        </p:txBody>
      </p:sp>
      <p:sp>
        <p:nvSpPr>
          <p:cNvPr id="55" name="Google Shape;55;p13"/>
          <p:cNvSpPr txBox="1">
            <a:spLocks noGrp="1"/>
          </p:cNvSpPr>
          <p:nvPr>
            <p:ph type="subTitle" idx="1"/>
          </p:nvPr>
        </p:nvSpPr>
        <p:spPr>
          <a:xfrm>
            <a:off x="578700" y="3340600"/>
            <a:ext cx="5641500" cy="792600"/>
          </a:xfrm>
          <a:prstGeom prst="rect">
            <a:avLst/>
          </a:prstGeom>
        </p:spPr>
        <p:txBody>
          <a:bodyPr spcFirstLastPara="1" wrap="square" lIns="91425" tIns="91425" rIns="91425" bIns="91425" anchor="t" anchorCtr="0">
            <a:normAutofit fontScale="70000" lnSpcReduction="10000"/>
          </a:bodyPr>
          <a:lstStyle/>
          <a:p>
            <a:pPr marL="0" lvl="0" indent="0" algn="ctr" rtl="0">
              <a:spcBef>
                <a:spcPts val="0"/>
              </a:spcBef>
              <a:spcAft>
                <a:spcPts val="0"/>
              </a:spcAft>
              <a:buNone/>
            </a:pPr>
            <a:r>
              <a:rPr lang="en"/>
              <a:t>Honoring ACS Award in Inorganic Chemistry, 2021 </a:t>
            </a:r>
            <a:endParaRPr/>
          </a:p>
          <a:p>
            <a:pPr marL="0" lvl="0" indent="0" algn="ctr" rtl="0">
              <a:spcBef>
                <a:spcPts val="0"/>
              </a:spcBef>
              <a:spcAft>
                <a:spcPts val="0"/>
              </a:spcAft>
              <a:buNone/>
            </a:pPr>
            <a:r>
              <a:rPr lang="en"/>
              <a:t>Kristin Bowman-James, University of Kansas</a:t>
            </a:r>
            <a:endParaRPr/>
          </a:p>
        </p:txBody>
      </p:sp>
      <p:sp>
        <p:nvSpPr>
          <p:cNvPr id="56" name="Google Shape;56;p13"/>
          <p:cNvSpPr txBox="1"/>
          <p:nvPr/>
        </p:nvSpPr>
        <p:spPr>
          <a:xfrm>
            <a:off x="144150" y="4467150"/>
            <a:ext cx="8855700" cy="87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This presentation  was created in March  2021 by Hilary Eppley (DePauw University, </a:t>
            </a:r>
            <a:r>
              <a:rPr lang="en" sz="900" u="sng">
                <a:solidFill>
                  <a:schemeClr val="hlink"/>
                </a:solidFill>
                <a:hlinkClick r:id="rId3"/>
              </a:rPr>
              <a:t>heppley@depauw.edu</a:t>
            </a:r>
            <a:r>
              <a:rPr lang="en" sz="900">
                <a:solidFill>
                  <a:schemeClr val="dk1"/>
                </a:solidFill>
              </a:rPr>
              <a:t>) and Shirley Lin (Naval Academy, </a:t>
            </a:r>
            <a:r>
              <a:rPr lang="en" sz="900" u="sng">
                <a:solidFill>
                  <a:schemeClr val="hlink"/>
                </a:solidFill>
                <a:hlinkClick r:id="rId4"/>
              </a:rPr>
              <a:t>lin@usna.edu</a:t>
            </a:r>
            <a:r>
              <a:rPr lang="en" sz="900">
                <a:solidFill>
                  <a:schemeClr val="dk1"/>
                </a:solidFill>
              </a:rPr>
              <a:t>) , and posted on VIPEr on March 11, 2021, Copyright 2021. This work is licensed under the Creative Commons Attribution-NonCommercial-ShareAlike License. To view a copy of this license visit</a:t>
            </a:r>
            <a:r>
              <a:rPr lang="en" sz="900" u="sng">
                <a:solidFill>
                  <a:srgbClr val="0000FF"/>
                </a:solidFill>
                <a:hlinkClick r:id="rId5">
                  <a:extLst>
                    <a:ext uri="{A12FA001-AC4F-418D-AE19-62706E023703}">
                      <ahyp:hlinkClr xmlns:ahyp="http://schemas.microsoft.com/office/drawing/2018/hyperlinkcolor" val="tx"/>
                    </a:ext>
                  </a:extLst>
                </a:hlinkClick>
              </a:rPr>
              <a:t> https://creativecommons.org/licenses/by-nc-sa/4.0/</a:t>
            </a:r>
            <a:endParaRPr sz="900" u="sng">
              <a:solidFill>
                <a:srgbClr val="0000FF"/>
              </a:solidFill>
            </a:endParaRPr>
          </a:p>
          <a:p>
            <a:pPr marL="0" lvl="0" indent="0" algn="l" rtl="0">
              <a:spcBef>
                <a:spcPts val="0"/>
              </a:spcBef>
              <a:spcAft>
                <a:spcPts val="0"/>
              </a:spcAft>
              <a:buNone/>
            </a:pPr>
            <a:endParaRPr/>
          </a:p>
        </p:txBody>
      </p:sp>
      <p:pic>
        <p:nvPicPr>
          <p:cNvPr id="57" name="Google Shape;57;p13"/>
          <p:cNvPicPr preferRelativeResize="0"/>
          <p:nvPr/>
        </p:nvPicPr>
        <p:blipFill>
          <a:blip r:embed="rId6">
            <a:alphaModFix/>
          </a:blip>
          <a:stretch>
            <a:fillRect/>
          </a:stretch>
        </p:blipFill>
        <p:spPr>
          <a:xfrm>
            <a:off x="6664976" y="1027625"/>
            <a:ext cx="2064000" cy="2599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2"/>
          <p:cNvPicPr preferRelativeResize="0"/>
          <p:nvPr/>
        </p:nvPicPr>
        <p:blipFill>
          <a:blip r:embed="rId3">
            <a:alphaModFix/>
          </a:blip>
          <a:stretch>
            <a:fillRect/>
          </a:stretch>
        </p:blipFill>
        <p:spPr>
          <a:xfrm>
            <a:off x="4425125" y="90263"/>
            <a:ext cx="4568625" cy="4285150"/>
          </a:xfrm>
          <a:prstGeom prst="rect">
            <a:avLst/>
          </a:prstGeom>
          <a:noFill/>
          <a:ln>
            <a:noFill/>
          </a:ln>
        </p:spPr>
      </p:pic>
      <p:pic>
        <p:nvPicPr>
          <p:cNvPr id="139" name="Google Shape;139;p22"/>
          <p:cNvPicPr preferRelativeResize="0"/>
          <p:nvPr/>
        </p:nvPicPr>
        <p:blipFill>
          <a:blip r:embed="rId4">
            <a:alphaModFix/>
          </a:blip>
          <a:stretch>
            <a:fillRect/>
          </a:stretch>
        </p:blipFill>
        <p:spPr>
          <a:xfrm>
            <a:off x="519275" y="1424375"/>
            <a:ext cx="4210050" cy="1866900"/>
          </a:xfrm>
          <a:prstGeom prst="rect">
            <a:avLst/>
          </a:prstGeom>
          <a:noFill/>
          <a:ln>
            <a:noFill/>
          </a:ln>
        </p:spPr>
      </p:pic>
      <p:sp>
        <p:nvSpPr>
          <p:cNvPr id="140" name="Google Shape;140;p22"/>
          <p:cNvSpPr txBox="1">
            <a:spLocks noGrp="1"/>
          </p:cNvSpPr>
          <p:nvPr>
            <p:ph type="title"/>
          </p:nvPr>
        </p:nvSpPr>
        <p:spPr>
          <a:xfrm>
            <a:off x="846725" y="34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Examples</a:t>
            </a:r>
            <a:endParaRPr/>
          </a:p>
        </p:txBody>
      </p:sp>
      <p:sp>
        <p:nvSpPr>
          <p:cNvPr id="141" name="Google Shape;141;p22"/>
          <p:cNvSpPr txBox="1"/>
          <p:nvPr/>
        </p:nvSpPr>
        <p:spPr>
          <a:xfrm>
            <a:off x="154800" y="4797300"/>
            <a:ext cx="8989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9576D"/>
                </a:solidFill>
                <a:highlight>
                  <a:srgbClr val="FFFFFF"/>
                </a:highlight>
              </a:rPr>
              <a:t>Reprinted with permission from Bowman-James, K. </a:t>
            </a:r>
            <a:r>
              <a:rPr lang="en" sz="1050" i="1">
                <a:solidFill>
                  <a:srgbClr val="49576D"/>
                </a:solidFill>
                <a:highlight>
                  <a:srgbClr val="FFFFFF"/>
                </a:highlight>
              </a:rPr>
              <a:t>Acc. Chem. Res.</a:t>
            </a:r>
            <a:r>
              <a:rPr lang="en" sz="1050">
                <a:solidFill>
                  <a:srgbClr val="49576D"/>
                </a:solidFill>
                <a:highlight>
                  <a:srgbClr val="FFFFFF"/>
                </a:highlight>
              </a:rPr>
              <a:t> 2005, 38, 8, 671–678.. Copyright 2005 American Chemical Society.</a:t>
            </a:r>
            <a:endParaRPr/>
          </a:p>
        </p:txBody>
      </p:sp>
      <p:sp>
        <p:nvSpPr>
          <p:cNvPr id="142" name="Google Shape;142;p22"/>
          <p:cNvSpPr txBox="1"/>
          <p:nvPr/>
        </p:nvSpPr>
        <p:spPr>
          <a:xfrm>
            <a:off x="647000" y="3623950"/>
            <a:ext cx="3534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Monodentate interaction with chlorides (green)</a:t>
            </a:r>
            <a:endParaRPr/>
          </a:p>
        </p:txBody>
      </p:sp>
      <p:sp>
        <p:nvSpPr>
          <p:cNvPr id="143" name="Google Shape;143;p22"/>
          <p:cNvSpPr/>
          <p:nvPr/>
        </p:nvSpPr>
        <p:spPr>
          <a:xfrm>
            <a:off x="2868150" y="2002675"/>
            <a:ext cx="291900" cy="275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p:nvPr/>
        </p:nvSpPr>
        <p:spPr>
          <a:xfrm>
            <a:off x="3160050" y="2571750"/>
            <a:ext cx="291900" cy="275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a:off x="2200175" y="2516875"/>
            <a:ext cx="291900" cy="275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a:off x="1908275" y="1876225"/>
            <a:ext cx="291900" cy="275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a:off x="6434950" y="2213425"/>
            <a:ext cx="470100" cy="34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txBox="1"/>
          <p:nvPr/>
        </p:nvSpPr>
        <p:spPr>
          <a:xfrm>
            <a:off x="4728000" y="4305248"/>
            <a:ext cx="4261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Tetradentate “sandwich”  interaction with square planar F</a:t>
            </a:r>
            <a:r>
              <a:rPr lang="en" baseline="30000" dirty="0"/>
              <a:t>– </a:t>
            </a:r>
            <a:endParaRPr baseline="30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a:t>
            </a:r>
            <a:endParaRPr/>
          </a:p>
        </p:txBody>
      </p:sp>
      <p:sp>
        <p:nvSpPr>
          <p:cNvPr id="154" name="Google Shape;154;p23"/>
          <p:cNvSpPr txBox="1"/>
          <p:nvPr/>
        </p:nvSpPr>
        <p:spPr>
          <a:xfrm>
            <a:off x="144150" y="4651100"/>
            <a:ext cx="88557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9576D"/>
                </a:solidFill>
                <a:highlight>
                  <a:srgbClr val="FFFFFF"/>
                </a:highlight>
              </a:rPr>
              <a:t>Reprinted with permission from Bowman-James, K. </a:t>
            </a:r>
            <a:r>
              <a:rPr lang="en" sz="1050" i="1">
                <a:solidFill>
                  <a:srgbClr val="49576D"/>
                </a:solidFill>
                <a:highlight>
                  <a:srgbClr val="FFFFFF"/>
                </a:highlight>
              </a:rPr>
              <a:t>Acc. Chem. Res.</a:t>
            </a:r>
            <a:r>
              <a:rPr lang="en" sz="1050">
                <a:solidFill>
                  <a:srgbClr val="49576D"/>
                </a:solidFill>
                <a:highlight>
                  <a:srgbClr val="FFFFFF"/>
                </a:highlight>
              </a:rPr>
              <a:t> 2005, 38, 8, 671–678.. Copyright 2005 American Chemical Society.</a:t>
            </a:r>
            <a:endParaRPr sz="1000"/>
          </a:p>
        </p:txBody>
      </p:sp>
      <p:sp>
        <p:nvSpPr>
          <p:cNvPr id="155" name="Google Shape;155;p23"/>
          <p:cNvSpPr txBox="1"/>
          <p:nvPr/>
        </p:nvSpPr>
        <p:spPr>
          <a:xfrm>
            <a:off x="2511925" y="2371650"/>
            <a:ext cx="716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baseline="30000">
              <a:solidFill>
                <a:srgbClr val="9900FF"/>
              </a:solidFill>
              <a:highlight>
                <a:srgbClr val="FFFFFF"/>
              </a:highlight>
            </a:endParaRPr>
          </a:p>
        </p:txBody>
      </p:sp>
      <p:sp>
        <p:nvSpPr>
          <p:cNvPr id="156" name="Google Shape;156;p23"/>
          <p:cNvSpPr txBox="1"/>
          <p:nvPr/>
        </p:nvSpPr>
        <p:spPr>
          <a:xfrm>
            <a:off x="1055625" y="3377900"/>
            <a:ext cx="280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8-coordinate interaction with SO</a:t>
            </a:r>
            <a:r>
              <a:rPr lang="en" sz="1600" baseline="-25000"/>
              <a:t>4</a:t>
            </a:r>
            <a:r>
              <a:rPr lang="en" sz="1600" baseline="30000"/>
              <a:t>2-</a:t>
            </a:r>
            <a:endParaRPr sz="1600" baseline="30000"/>
          </a:p>
        </p:txBody>
      </p:sp>
      <p:pic>
        <p:nvPicPr>
          <p:cNvPr id="157" name="Google Shape;157;p23"/>
          <p:cNvPicPr preferRelativeResize="0"/>
          <p:nvPr/>
        </p:nvPicPr>
        <p:blipFill>
          <a:blip r:embed="rId3">
            <a:alphaModFix/>
          </a:blip>
          <a:stretch>
            <a:fillRect/>
          </a:stretch>
        </p:blipFill>
        <p:spPr>
          <a:xfrm>
            <a:off x="5358801" y="1212062"/>
            <a:ext cx="3473499" cy="2719367"/>
          </a:xfrm>
          <a:prstGeom prst="rect">
            <a:avLst/>
          </a:prstGeom>
          <a:noFill/>
          <a:ln>
            <a:noFill/>
          </a:ln>
        </p:spPr>
      </p:pic>
      <p:pic>
        <p:nvPicPr>
          <p:cNvPr id="158" name="Google Shape;158;p23"/>
          <p:cNvPicPr preferRelativeResize="0"/>
          <p:nvPr/>
        </p:nvPicPr>
        <p:blipFill>
          <a:blip r:embed="rId4">
            <a:alphaModFix/>
          </a:blip>
          <a:stretch>
            <a:fillRect/>
          </a:stretch>
        </p:blipFill>
        <p:spPr>
          <a:xfrm>
            <a:off x="0" y="1360050"/>
            <a:ext cx="5832776" cy="1911800"/>
          </a:xfrm>
          <a:prstGeom prst="rect">
            <a:avLst/>
          </a:prstGeom>
          <a:noFill/>
          <a:ln>
            <a:noFill/>
          </a:ln>
        </p:spPr>
      </p:pic>
      <p:sp>
        <p:nvSpPr>
          <p:cNvPr id="159" name="Google Shape;159;p23"/>
          <p:cNvSpPr txBox="1"/>
          <p:nvPr/>
        </p:nvSpPr>
        <p:spPr>
          <a:xfrm>
            <a:off x="6195450" y="3931413"/>
            <a:ext cx="280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Ditopic tridentate interaction with NO</a:t>
            </a:r>
            <a:r>
              <a:rPr lang="en" baseline="-25000"/>
              <a:t>3</a:t>
            </a:r>
            <a:r>
              <a:rPr lang="en" baseline="30000"/>
              <a:t>–</a:t>
            </a:r>
            <a:endParaRPr baseline="30000"/>
          </a:p>
        </p:txBody>
      </p:sp>
      <p:sp>
        <p:nvSpPr>
          <p:cNvPr id="160" name="Google Shape;160;p23"/>
          <p:cNvSpPr txBox="1"/>
          <p:nvPr/>
        </p:nvSpPr>
        <p:spPr>
          <a:xfrm>
            <a:off x="5519700" y="423575"/>
            <a:ext cx="3908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Ditopic ligands </a:t>
            </a:r>
            <a:r>
              <a:rPr lang="en"/>
              <a:t>can bind anions at two separate sites on the ligand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Applications of Anion Coordination</a:t>
            </a:r>
            <a:endParaRPr/>
          </a:p>
        </p:txBody>
      </p:sp>
      <p:sp>
        <p:nvSpPr>
          <p:cNvPr id="166" name="Google Shape;16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1000"/>
              </a:spcBef>
              <a:spcAft>
                <a:spcPts val="0"/>
              </a:spcAft>
              <a:buSzPts val="1600"/>
              <a:buChar char="●"/>
            </a:pPr>
            <a:r>
              <a:rPr lang="en" sz="1600" dirty="0"/>
              <a:t>Many anions have high hydration energies </a:t>
            </a:r>
            <a:endParaRPr sz="1600" dirty="0"/>
          </a:p>
          <a:p>
            <a:pPr marL="457200" lvl="0" indent="-330200" algn="l" rtl="0">
              <a:lnSpc>
                <a:spcPct val="115000"/>
              </a:lnSpc>
              <a:spcBef>
                <a:spcPts val="1200"/>
              </a:spcBef>
              <a:spcAft>
                <a:spcPts val="0"/>
              </a:spcAft>
              <a:buSzPts val="1600"/>
              <a:buChar char="●"/>
            </a:pPr>
            <a:r>
              <a:rPr lang="en" sz="1600" dirty="0"/>
              <a:t>As charge goes up, hydration energies increase, so binding mostly related to charge--hard to be specific if outside the “normal” order  </a:t>
            </a:r>
            <a:endParaRPr sz="1600" dirty="0"/>
          </a:p>
          <a:p>
            <a:pPr lvl="1" indent="-330200">
              <a:spcBef>
                <a:spcPts val="1000"/>
              </a:spcBef>
              <a:buSzPts val="1600"/>
              <a:buFont typeface="Arial" panose="020B0604020202020204" pitchFamily="34" charset="0"/>
              <a:buChar char="•"/>
            </a:pPr>
            <a:r>
              <a:rPr lang="en" dirty="0"/>
              <a:t>NO</a:t>
            </a:r>
            <a:r>
              <a:rPr lang="en" baseline="-25000" dirty="0"/>
              <a:t>3</a:t>
            </a:r>
            <a:r>
              <a:rPr lang="en" baseline="30000" dirty="0"/>
              <a:t>−</a:t>
            </a:r>
            <a:r>
              <a:rPr lang="en" dirty="0"/>
              <a:t> 	−300 kJ mol</a:t>
            </a:r>
            <a:r>
              <a:rPr lang="en" baseline="30000" dirty="0"/>
              <a:t>−1 </a:t>
            </a:r>
          </a:p>
          <a:p>
            <a:pPr lvl="1" indent="-330200">
              <a:spcBef>
                <a:spcPts val="1000"/>
              </a:spcBef>
              <a:buSzPts val="1600"/>
              <a:buFont typeface="Arial" panose="020B0604020202020204" pitchFamily="34" charset="0"/>
              <a:buChar char="•"/>
            </a:pPr>
            <a:r>
              <a:rPr lang="en" dirty="0"/>
              <a:t>SO</a:t>
            </a:r>
            <a:r>
              <a:rPr lang="en" baseline="-25000" dirty="0"/>
              <a:t>4</a:t>
            </a:r>
            <a:r>
              <a:rPr lang="en" baseline="30000" dirty="0"/>
              <a:t>2−	</a:t>
            </a:r>
            <a:r>
              <a:rPr lang="en" dirty="0"/>
              <a:t>−1090 kJ mol</a:t>
            </a:r>
            <a:r>
              <a:rPr lang="en" baseline="30000" dirty="0"/>
              <a:t>−1 </a:t>
            </a:r>
            <a:r>
              <a:rPr lang="en" dirty="0"/>
              <a:t> </a:t>
            </a:r>
          </a:p>
          <a:p>
            <a:pPr lvl="1" indent="-330200">
              <a:spcBef>
                <a:spcPts val="1000"/>
              </a:spcBef>
              <a:buSzPts val="1600"/>
              <a:buFont typeface="Arial" panose="020B0604020202020204" pitchFamily="34" charset="0"/>
              <a:buChar char="•"/>
            </a:pPr>
            <a:r>
              <a:rPr lang="en" dirty="0"/>
              <a:t>PO</a:t>
            </a:r>
            <a:r>
              <a:rPr lang="en" baseline="-25000" dirty="0"/>
              <a:t>4</a:t>
            </a:r>
            <a:r>
              <a:rPr lang="en" baseline="30000" dirty="0"/>
              <a:t>3−</a:t>
            </a:r>
            <a:r>
              <a:rPr lang="en" dirty="0"/>
              <a:t> 	−2765 kJ mol</a:t>
            </a:r>
            <a:r>
              <a:rPr lang="en" baseline="30000" dirty="0"/>
              <a:t>−1 </a:t>
            </a:r>
            <a:endParaRPr baseline="30000" dirty="0"/>
          </a:p>
          <a:p>
            <a:pPr marL="457200" lvl="0" indent="-330200" algn="l" rtl="0">
              <a:lnSpc>
                <a:spcPct val="115000"/>
              </a:lnSpc>
              <a:spcBef>
                <a:spcPts val="1000"/>
              </a:spcBef>
              <a:spcAft>
                <a:spcPts val="0"/>
              </a:spcAft>
              <a:buSzPts val="1600"/>
              <a:buChar char="●"/>
            </a:pPr>
            <a:r>
              <a:rPr lang="en" sz="1600" dirty="0"/>
              <a:t>SO</a:t>
            </a:r>
            <a:r>
              <a:rPr lang="en" sz="1600" baseline="-25000" dirty="0"/>
              <a:t>4</a:t>
            </a:r>
            <a:r>
              <a:rPr lang="en" sz="1600" baseline="30000" dirty="0"/>
              <a:t>2-</a:t>
            </a:r>
            <a:r>
              <a:rPr lang="en" sz="1600" dirty="0"/>
              <a:t>  Problematic for vitrification (glass formation) in nuclear waste - want to remove it  See: </a:t>
            </a:r>
            <a:r>
              <a:rPr lang="en" sz="1600" u="sng" dirty="0">
                <a:solidFill>
                  <a:schemeClr val="hlink"/>
                </a:solidFill>
                <a:hlinkClick r:id="rId3"/>
              </a:rPr>
              <a:t>https://pubs.acs.org/doi/10.1021/acs.cgd.0c00411</a:t>
            </a:r>
            <a:endParaRPr sz="1600" dirty="0"/>
          </a:p>
          <a:p>
            <a:pPr marL="457200" lvl="0" indent="-330200" algn="l" rtl="0">
              <a:lnSpc>
                <a:spcPct val="115000"/>
              </a:lnSpc>
              <a:spcBef>
                <a:spcPts val="1000"/>
              </a:spcBef>
              <a:spcAft>
                <a:spcPts val="0"/>
              </a:spcAft>
              <a:buSzPts val="1600"/>
              <a:buChar char="●"/>
            </a:pPr>
            <a:r>
              <a:rPr lang="en" sz="1600" dirty="0"/>
              <a:t>Designing ligands for appropriate coordination geometries can allow more selective binding of anions</a:t>
            </a:r>
            <a:endParaRPr sz="1600" dirty="0"/>
          </a:p>
          <a:p>
            <a:pPr marL="0" lvl="0" indent="0" algn="l" rtl="0">
              <a:lnSpc>
                <a:spcPct val="95000"/>
              </a:lnSpc>
              <a:spcBef>
                <a:spcPts val="1200"/>
              </a:spcBef>
              <a:spcAft>
                <a:spcPts val="0"/>
              </a:spcAft>
              <a:buSzPts val="440"/>
              <a:buNone/>
            </a:pPr>
            <a:endParaRPr sz="1600" dirty="0"/>
          </a:p>
          <a:p>
            <a:pPr marL="0" lvl="0" indent="0" algn="l" rtl="0">
              <a:lnSpc>
                <a:spcPct val="95000"/>
              </a:lnSpc>
              <a:spcBef>
                <a:spcPts val="1200"/>
              </a:spcBef>
              <a:spcAft>
                <a:spcPts val="1200"/>
              </a:spcAft>
              <a:buSzPts val="440"/>
              <a:buNone/>
            </a:pP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02075" y="445025"/>
            <a:ext cx="8630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Macromolecular, Supramolecular and Nanoscale (MSN) Chemistry</a:t>
            </a:r>
            <a:endParaRPr sz="222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Required for ACS-certified bachelor’s degrees</a:t>
            </a:r>
            <a:endParaRPr dirty="0"/>
          </a:p>
          <a:p>
            <a:pPr marL="0" lvl="0" indent="0" algn="l" rtl="0">
              <a:spcBef>
                <a:spcPts val="1200"/>
              </a:spcBef>
              <a:spcAft>
                <a:spcPts val="0"/>
              </a:spcAft>
              <a:buNone/>
            </a:pPr>
            <a:r>
              <a:rPr lang="en" dirty="0"/>
              <a:t>Topics </a:t>
            </a:r>
            <a:r>
              <a:rPr lang="en-US" dirty="0"/>
              <a:t>that </a:t>
            </a:r>
            <a:r>
              <a:rPr lang="en" dirty="0"/>
              <a:t>are on the list for MSN and related to this presentation</a:t>
            </a:r>
            <a:endParaRPr dirty="0"/>
          </a:p>
          <a:p>
            <a:pPr marL="457200" lvl="0" indent="-342900" algn="l" rtl="0">
              <a:spcBef>
                <a:spcPts val="1200"/>
              </a:spcBef>
              <a:spcAft>
                <a:spcPts val="0"/>
              </a:spcAft>
              <a:buSzPts val="1800"/>
              <a:buChar char="●"/>
            </a:pPr>
            <a:r>
              <a:rPr lang="en" dirty="0"/>
              <a:t>Supramolecular inclusion complexes</a:t>
            </a:r>
            <a:endParaRPr dirty="0"/>
          </a:p>
          <a:p>
            <a:pPr marL="457200" lvl="0" indent="-342900" algn="l" rtl="0">
              <a:spcBef>
                <a:spcPts val="0"/>
              </a:spcBef>
              <a:spcAft>
                <a:spcPts val="0"/>
              </a:spcAft>
              <a:buSzPts val="1800"/>
              <a:buChar char="●"/>
            </a:pPr>
            <a:r>
              <a:rPr lang="en" dirty="0"/>
              <a:t>Impact of non-covalent interactions in determining key properties and behaviors</a:t>
            </a:r>
            <a:endParaRPr dirty="0"/>
          </a:p>
        </p:txBody>
      </p:sp>
      <p:sp>
        <p:nvSpPr>
          <p:cNvPr id="64" name="Google Shape;64;p14">
            <a:hlinkClick r:id="rId3"/>
          </p:cNvPr>
          <p:cNvSpPr txBox="1"/>
          <p:nvPr/>
        </p:nvSpPr>
        <p:spPr>
          <a:xfrm>
            <a:off x="452250" y="4458650"/>
            <a:ext cx="8239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hlink"/>
                </a:solidFill>
                <a:hlinkClick r:id="rId3"/>
              </a:rPr>
              <a:t>https://www.acs.org/content/dam/acsorg/about/governance/committees/training/acsapproved/degreeprogram/macromolecular-supramolecular-nanoscale-supplement.pdf</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Supramolecular Host-Guest Chemistry</a:t>
            </a:r>
            <a:endParaRPr/>
          </a:p>
        </p:txBody>
      </p:sp>
      <p:sp>
        <p:nvSpPr>
          <p:cNvPr id="70" name="Google Shape;70;p15"/>
          <p:cNvSpPr txBox="1"/>
          <p:nvPr/>
        </p:nvSpPr>
        <p:spPr>
          <a:xfrm>
            <a:off x="3150400" y="4693425"/>
            <a:ext cx="586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dirty="0">
                <a:solidFill>
                  <a:schemeClr val="hlink"/>
                </a:solidFill>
                <a:hlinkClick r:id="rId3"/>
              </a:rPr>
              <a:t>https://www.nobelprize.org/prizes/chemistry/1987/summary/</a:t>
            </a:r>
            <a:r>
              <a:rPr lang="en" sz="1200" dirty="0"/>
              <a:t>: accessed 3 MAR 2021</a:t>
            </a:r>
            <a:endParaRPr sz="1200" dirty="0"/>
          </a:p>
        </p:txBody>
      </p:sp>
      <p:pic>
        <p:nvPicPr>
          <p:cNvPr id="71" name="Google Shape;71;p15"/>
          <p:cNvPicPr preferRelativeResize="0"/>
          <p:nvPr/>
        </p:nvPicPr>
        <p:blipFill>
          <a:blip r:embed="rId4">
            <a:alphaModFix/>
          </a:blip>
          <a:stretch>
            <a:fillRect/>
          </a:stretch>
        </p:blipFill>
        <p:spPr>
          <a:xfrm>
            <a:off x="1934250" y="626525"/>
            <a:ext cx="5076376" cy="3370900"/>
          </a:xfrm>
          <a:prstGeom prst="rect">
            <a:avLst/>
          </a:prstGeom>
          <a:noFill/>
          <a:ln>
            <a:noFill/>
          </a:ln>
        </p:spPr>
      </p:pic>
      <p:sp>
        <p:nvSpPr>
          <p:cNvPr id="72" name="Google Shape;72;p15"/>
          <p:cNvSpPr txBox="1"/>
          <p:nvPr/>
        </p:nvSpPr>
        <p:spPr>
          <a:xfrm>
            <a:off x="133800" y="4181125"/>
            <a:ext cx="901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“….for their development and application of molecules with highly selective structure-specific interaction, i.e. </a:t>
            </a:r>
            <a:r>
              <a:rPr lang="en" dirty="0">
                <a:solidFill>
                  <a:srgbClr val="A61C00"/>
                </a:solidFill>
              </a:rPr>
              <a:t>molecules that can “recognize” each other and choose with which other molecules they will form complexes</a:t>
            </a:r>
            <a:r>
              <a:rPr lang="en" dirty="0"/>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Anion Recognition</a:t>
            </a:r>
            <a:endParaRPr/>
          </a:p>
        </p:txBody>
      </p:sp>
      <p:sp>
        <p:nvSpPr>
          <p:cNvPr id="78" name="Google Shape;78;p16"/>
          <p:cNvSpPr txBox="1">
            <a:spLocks noGrp="1"/>
          </p:cNvSpPr>
          <p:nvPr>
            <p:ph type="body" idx="1"/>
          </p:nvPr>
        </p:nvSpPr>
        <p:spPr>
          <a:xfrm>
            <a:off x="109075" y="1145900"/>
            <a:ext cx="5495400" cy="339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Historical development of anion binding: </a:t>
            </a:r>
            <a:r>
              <a:rPr lang="en" b="1"/>
              <a:t>cryptands</a:t>
            </a:r>
            <a:endParaRPr b="1"/>
          </a:p>
          <a:p>
            <a:pPr marL="457200" lvl="0" indent="-342900" algn="l" rtl="0">
              <a:spcBef>
                <a:spcPts val="1200"/>
              </a:spcBef>
              <a:spcAft>
                <a:spcPts val="0"/>
              </a:spcAft>
              <a:buSzPts val="1800"/>
              <a:buChar char="●"/>
            </a:pPr>
            <a:r>
              <a:rPr lang="en"/>
              <a:t>With 4 eq. HCl, Cl</a:t>
            </a:r>
            <a:r>
              <a:rPr lang="en" baseline="30000"/>
              <a:t>-</a:t>
            </a:r>
            <a:r>
              <a:rPr lang="en"/>
              <a:t> ⊂ TH</a:t>
            </a:r>
            <a:r>
              <a:rPr lang="en" baseline="-25000"/>
              <a:t>4</a:t>
            </a:r>
            <a:r>
              <a:rPr lang="en" sz="1900" baseline="30000"/>
              <a:t>4+</a:t>
            </a:r>
            <a:r>
              <a:rPr lang="en"/>
              <a:t> is formed</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K &gt; 10</a:t>
            </a:r>
            <a:r>
              <a:rPr lang="en" baseline="30000"/>
              <a:t>4</a:t>
            </a:r>
            <a:endParaRPr baseline="30000"/>
          </a:p>
          <a:p>
            <a:pPr marL="457200" lvl="0" indent="0" algn="l" rtl="0">
              <a:spcBef>
                <a:spcPts val="1200"/>
              </a:spcBef>
              <a:spcAft>
                <a:spcPts val="0"/>
              </a:spcAft>
              <a:buNone/>
            </a:pPr>
            <a:endParaRPr baseline="30000"/>
          </a:p>
          <a:p>
            <a:pPr marL="457200" lvl="0" indent="-342900" algn="l" rtl="0">
              <a:spcBef>
                <a:spcPts val="1200"/>
              </a:spcBef>
              <a:spcAft>
                <a:spcPts val="0"/>
              </a:spcAft>
              <a:buSzPts val="1800"/>
              <a:buChar char="●"/>
            </a:pPr>
            <a:r>
              <a:rPr lang="en"/>
              <a:t>Chloride vs bromide selectivity &gt; 1000</a:t>
            </a:r>
            <a:endParaRPr/>
          </a:p>
        </p:txBody>
      </p:sp>
      <p:sp>
        <p:nvSpPr>
          <p:cNvPr id="79" name="Google Shape;79;p16"/>
          <p:cNvSpPr txBox="1"/>
          <p:nvPr/>
        </p:nvSpPr>
        <p:spPr>
          <a:xfrm>
            <a:off x="4124000" y="4665875"/>
            <a:ext cx="4950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hlinkClick r:id="rId3"/>
              </a:rPr>
              <a:t>https://pubs.acs.org/doi/10.1021/ja00436a066</a:t>
            </a:r>
            <a:r>
              <a:rPr lang="en" sz="1200"/>
              <a:t>; accessed 3 MAR 2021</a:t>
            </a:r>
            <a:endParaRPr sz="1200"/>
          </a:p>
        </p:txBody>
      </p:sp>
      <p:pic>
        <p:nvPicPr>
          <p:cNvPr id="80" name="Google Shape;80;p16"/>
          <p:cNvPicPr preferRelativeResize="0"/>
          <p:nvPr/>
        </p:nvPicPr>
        <p:blipFill>
          <a:blip r:embed="rId4">
            <a:alphaModFix/>
          </a:blip>
          <a:stretch>
            <a:fillRect/>
          </a:stretch>
        </p:blipFill>
        <p:spPr>
          <a:xfrm>
            <a:off x="6074950" y="683375"/>
            <a:ext cx="2856516" cy="3271625"/>
          </a:xfrm>
          <a:prstGeom prst="rect">
            <a:avLst/>
          </a:prstGeom>
          <a:noFill/>
          <a:ln>
            <a:noFill/>
          </a:ln>
        </p:spPr>
      </p:pic>
      <p:sp>
        <p:nvSpPr>
          <p:cNvPr id="81" name="Google Shape;81;p16"/>
          <p:cNvSpPr txBox="1"/>
          <p:nvPr/>
        </p:nvSpPr>
        <p:spPr>
          <a:xfrm>
            <a:off x="7256125" y="4039125"/>
            <a:ext cx="10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T</a:t>
            </a:r>
            <a:r>
              <a:rPr lang="en"/>
              <a:t> (tricycle)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Transition Metal Coordination Chemistry Terminology</a:t>
            </a:r>
            <a:endParaRPr/>
          </a:p>
          <a:p>
            <a:pPr marL="0" lvl="0" indent="0" algn="l" rtl="0">
              <a:spcBef>
                <a:spcPts val="0"/>
              </a:spcBef>
              <a:spcAft>
                <a:spcPts val="0"/>
              </a:spcAft>
              <a:buNone/>
            </a:pPr>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Werner: </a:t>
            </a:r>
            <a:r>
              <a:rPr lang="en" dirty="0"/>
              <a:t> </a:t>
            </a:r>
            <a:r>
              <a:rPr lang="en" b="1" dirty="0"/>
              <a:t>Primary: </a:t>
            </a:r>
            <a:r>
              <a:rPr lang="en" dirty="0"/>
              <a:t>charge       </a:t>
            </a:r>
            <a:r>
              <a:rPr lang="en" b="1" dirty="0"/>
              <a:t>Secondary: </a:t>
            </a:r>
            <a:r>
              <a:rPr lang="en" dirty="0"/>
              <a:t>(donor groups) valences</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b="1" dirty="0"/>
              <a:t>Binding modes: </a:t>
            </a:r>
            <a:r>
              <a:rPr lang="en" dirty="0"/>
              <a:t>     Monodentate             Bidentate                   Tridentate</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b="1" dirty="0"/>
              <a:t>Geometry:    </a:t>
            </a:r>
            <a:endParaRPr b="1" dirty="0"/>
          </a:p>
          <a:p>
            <a:pPr marL="0" lvl="0" indent="0" algn="l" rtl="0">
              <a:spcBef>
                <a:spcPts val="1200"/>
              </a:spcBef>
              <a:spcAft>
                <a:spcPts val="0"/>
              </a:spcAft>
              <a:buNone/>
            </a:pPr>
            <a:r>
              <a:rPr lang="en" dirty="0"/>
              <a:t>   </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88" name="Google Shape;88;p17"/>
          <p:cNvPicPr preferRelativeResize="0"/>
          <p:nvPr/>
        </p:nvPicPr>
        <p:blipFill>
          <a:blip r:embed="rId3">
            <a:alphaModFix/>
          </a:blip>
          <a:stretch>
            <a:fillRect/>
          </a:stretch>
        </p:blipFill>
        <p:spPr>
          <a:xfrm>
            <a:off x="2890975" y="1666875"/>
            <a:ext cx="1869950" cy="1345800"/>
          </a:xfrm>
          <a:prstGeom prst="rect">
            <a:avLst/>
          </a:prstGeom>
          <a:noFill/>
          <a:ln>
            <a:noFill/>
          </a:ln>
        </p:spPr>
      </p:pic>
      <p:sp>
        <p:nvSpPr>
          <p:cNvPr id="89" name="Google Shape;89;p17"/>
          <p:cNvSpPr txBox="1"/>
          <p:nvPr/>
        </p:nvSpPr>
        <p:spPr>
          <a:xfrm>
            <a:off x="5313400" y="1713375"/>
            <a:ext cx="2512500" cy="125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2"/>
                </a:solidFill>
              </a:rPr>
              <a:t>Primary: </a:t>
            </a:r>
            <a:r>
              <a:rPr lang="en" sz="1800">
                <a:solidFill>
                  <a:schemeClr val="dk2"/>
                </a:solidFill>
              </a:rPr>
              <a:t> Co</a:t>
            </a:r>
            <a:r>
              <a:rPr lang="en" sz="1800" baseline="30000">
                <a:solidFill>
                  <a:schemeClr val="dk2"/>
                </a:solidFill>
              </a:rPr>
              <a:t>3+</a:t>
            </a:r>
            <a:endParaRPr sz="1800" baseline="30000">
              <a:solidFill>
                <a:schemeClr val="dk2"/>
              </a:solidFill>
            </a:endParaRPr>
          </a:p>
          <a:p>
            <a:pPr marL="0" lvl="0" indent="0" algn="l" rtl="0">
              <a:lnSpc>
                <a:spcPct val="115000"/>
              </a:lnSpc>
              <a:spcBef>
                <a:spcPts val="1200"/>
              </a:spcBef>
              <a:spcAft>
                <a:spcPts val="1200"/>
              </a:spcAft>
              <a:buClr>
                <a:schemeClr val="dk1"/>
              </a:buClr>
              <a:buSzPts val="1100"/>
              <a:buFont typeface="Arial"/>
              <a:buNone/>
            </a:pPr>
            <a:r>
              <a:rPr lang="en" sz="1800" b="1">
                <a:solidFill>
                  <a:schemeClr val="dk2"/>
                </a:solidFill>
              </a:rPr>
              <a:t>Secondary: </a:t>
            </a:r>
            <a:r>
              <a:rPr lang="en" sz="1800">
                <a:solidFill>
                  <a:schemeClr val="dk2"/>
                </a:solidFill>
              </a:rPr>
              <a:t> 6 donor groups</a:t>
            </a:r>
            <a:endParaRPr/>
          </a:p>
        </p:txBody>
      </p:sp>
      <p:sp>
        <p:nvSpPr>
          <p:cNvPr id="90" name="Google Shape;90;p17"/>
          <p:cNvSpPr txBox="1"/>
          <p:nvPr/>
        </p:nvSpPr>
        <p:spPr>
          <a:xfrm>
            <a:off x="2325950" y="3343225"/>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rPr>
              <a:t>NH</a:t>
            </a:r>
            <a:r>
              <a:rPr lang="en" sz="1800" baseline="-25000">
                <a:solidFill>
                  <a:schemeClr val="dk2"/>
                </a:solidFill>
              </a:rPr>
              <a:t>3</a:t>
            </a:r>
            <a:r>
              <a:rPr lang="en" sz="1800">
                <a:solidFill>
                  <a:schemeClr val="dk2"/>
                </a:solidFill>
              </a:rPr>
              <a:t>  </a:t>
            </a:r>
            <a:endParaRPr/>
          </a:p>
        </p:txBody>
      </p:sp>
      <p:pic>
        <p:nvPicPr>
          <p:cNvPr id="91" name="Google Shape;91;p17"/>
          <p:cNvPicPr preferRelativeResize="0"/>
          <p:nvPr/>
        </p:nvPicPr>
        <p:blipFill>
          <a:blip r:embed="rId4">
            <a:alphaModFix/>
          </a:blip>
          <a:stretch>
            <a:fillRect/>
          </a:stretch>
        </p:blipFill>
        <p:spPr>
          <a:xfrm>
            <a:off x="4439464" y="3418325"/>
            <a:ext cx="1486590" cy="572700"/>
          </a:xfrm>
          <a:prstGeom prst="rect">
            <a:avLst/>
          </a:prstGeom>
          <a:noFill/>
          <a:ln>
            <a:noFill/>
          </a:ln>
        </p:spPr>
      </p:pic>
      <p:pic>
        <p:nvPicPr>
          <p:cNvPr id="92" name="Google Shape;92;p17"/>
          <p:cNvPicPr preferRelativeResize="0"/>
          <p:nvPr/>
        </p:nvPicPr>
        <p:blipFill>
          <a:blip r:embed="rId5">
            <a:alphaModFix/>
          </a:blip>
          <a:stretch>
            <a:fillRect/>
          </a:stretch>
        </p:blipFill>
        <p:spPr>
          <a:xfrm>
            <a:off x="6350927" y="3418325"/>
            <a:ext cx="2056500" cy="640525"/>
          </a:xfrm>
          <a:prstGeom prst="rect">
            <a:avLst/>
          </a:prstGeom>
          <a:noFill/>
          <a:ln>
            <a:noFill/>
          </a:ln>
        </p:spPr>
      </p:pic>
      <p:pic>
        <p:nvPicPr>
          <p:cNvPr id="93" name="Google Shape;93;p17"/>
          <p:cNvPicPr preferRelativeResize="0"/>
          <p:nvPr/>
        </p:nvPicPr>
        <p:blipFill>
          <a:blip r:embed="rId6">
            <a:alphaModFix/>
          </a:blip>
          <a:stretch>
            <a:fillRect/>
          </a:stretch>
        </p:blipFill>
        <p:spPr>
          <a:xfrm>
            <a:off x="2213149" y="4135475"/>
            <a:ext cx="3795151" cy="93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917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Analogy between Coordination Chemistry and Anion Binding</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Metal coordination by ligand		Anion coordination by H-bond</a:t>
            </a:r>
            <a:endParaRPr dirty="0"/>
          </a:p>
          <a:p>
            <a:pPr marL="0" lvl="0" indent="0" algn="l" rtl="0">
              <a:spcBef>
                <a:spcPts val="1200"/>
              </a:spcBef>
              <a:spcAft>
                <a:spcPts val="1200"/>
              </a:spcAft>
              <a:buNone/>
            </a:pPr>
            <a:endParaRPr dirty="0"/>
          </a:p>
        </p:txBody>
      </p:sp>
      <p:pic>
        <p:nvPicPr>
          <p:cNvPr id="100" name="Google Shape;100;p18"/>
          <p:cNvPicPr preferRelativeResize="0"/>
          <p:nvPr/>
        </p:nvPicPr>
        <p:blipFill>
          <a:blip r:embed="rId3">
            <a:alphaModFix/>
          </a:blip>
          <a:stretch>
            <a:fillRect/>
          </a:stretch>
        </p:blipFill>
        <p:spPr>
          <a:xfrm>
            <a:off x="986975" y="1890050"/>
            <a:ext cx="2476500" cy="800100"/>
          </a:xfrm>
          <a:prstGeom prst="rect">
            <a:avLst/>
          </a:prstGeom>
          <a:noFill/>
          <a:ln>
            <a:noFill/>
          </a:ln>
        </p:spPr>
      </p:pic>
      <p:pic>
        <p:nvPicPr>
          <p:cNvPr id="101" name="Google Shape;101;p18"/>
          <p:cNvPicPr preferRelativeResize="0"/>
          <p:nvPr/>
        </p:nvPicPr>
        <p:blipFill>
          <a:blip r:embed="rId4">
            <a:alphaModFix/>
          </a:blip>
          <a:stretch>
            <a:fillRect/>
          </a:stretch>
        </p:blipFill>
        <p:spPr>
          <a:xfrm>
            <a:off x="5384000" y="1871000"/>
            <a:ext cx="2419350" cy="838200"/>
          </a:xfrm>
          <a:prstGeom prst="rect">
            <a:avLst/>
          </a:prstGeom>
          <a:noFill/>
          <a:ln>
            <a:noFill/>
          </a:ln>
        </p:spPr>
      </p:pic>
      <p:sp>
        <p:nvSpPr>
          <p:cNvPr id="102" name="Google Shape;102;p18"/>
          <p:cNvSpPr txBox="1"/>
          <p:nvPr/>
        </p:nvSpPr>
        <p:spPr>
          <a:xfrm>
            <a:off x="464458" y="2571742"/>
            <a:ext cx="7338900" cy="708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sz="1700"/>
              <a:t>Covalent interaction</a:t>
            </a:r>
            <a:endParaRPr sz="1700"/>
          </a:p>
          <a:p>
            <a:pPr marL="457200" lvl="0" indent="-336550" algn="l" rtl="0">
              <a:spcBef>
                <a:spcPts val="0"/>
              </a:spcBef>
              <a:spcAft>
                <a:spcPts val="0"/>
              </a:spcAft>
              <a:buSzPts val="1700"/>
              <a:buChar char="●"/>
            </a:pPr>
            <a:r>
              <a:rPr lang="en" sz="1700"/>
              <a:t>Ligand donates electrons to the M</a:t>
            </a:r>
            <a:endParaRPr sz="1700"/>
          </a:p>
        </p:txBody>
      </p:sp>
      <p:sp>
        <p:nvSpPr>
          <p:cNvPr id="103" name="Google Shape;103;p18"/>
          <p:cNvSpPr txBox="1"/>
          <p:nvPr/>
        </p:nvSpPr>
        <p:spPr>
          <a:xfrm>
            <a:off x="4379358" y="2571742"/>
            <a:ext cx="73389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sz="1700"/>
              <a:t>Non-covalent (supramolecular) interactions</a:t>
            </a:r>
            <a:endParaRPr sz="1700"/>
          </a:p>
          <a:p>
            <a:pPr marL="914400" lvl="1" indent="-336550" algn="l" rtl="0">
              <a:spcBef>
                <a:spcPts val="0"/>
              </a:spcBef>
              <a:spcAft>
                <a:spcPts val="0"/>
              </a:spcAft>
              <a:buSzPts val="1700"/>
              <a:buChar char="○"/>
            </a:pPr>
            <a:r>
              <a:rPr lang="en" sz="1700"/>
              <a:t>H-bonding</a:t>
            </a:r>
            <a:endParaRPr sz="1700"/>
          </a:p>
          <a:p>
            <a:pPr marL="914400" lvl="1" indent="-336550" algn="l" rtl="0">
              <a:spcBef>
                <a:spcPts val="0"/>
              </a:spcBef>
              <a:spcAft>
                <a:spcPts val="0"/>
              </a:spcAft>
              <a:buSzPts val="1700"/>
              <a:buChar char="○"/>
            </a:pPr>
            <a:r>
              <a:rPr lang="en" sz="1700"/>
              <a:t>Electrostatic interactions</a:t>
            </a:r>
            <a:endParaRPr sz="1700"/>
          </a:p>
          <a:p>
            <a:pPr marL="457200" lvl="0" indent="-336550" algn="l" rtl="0">
              <a:spcBef>
                <a:spcPts val="0"/>
              </a:spcBef>
              <a:spcAft>
                <a:spcPts val="0"/>
              </a:spcAft>
              <a:buSzPts val="1700"/>
              <a:buChar char="●"/>
            </a:pPr>
            <a:r>
              <a:rPr lang="en" sz="1700"/>
              <a:t>Anion “donates” electrons to the H</a:t>
            </a:r>
            <a:endParaRPr sz="1700"/>
          </a:p>
        </p:txBody>
      </p:sp>
      <p:sp>
        <p:nvSpPr>
          <p:cNvPr id="104" name="Google Shape;104;p18"/>
          <p:cNvSpPr txBox="1"/>
          <p:nvPr/>
        </p:nvSpPr>
        <p:spPr>
          <a:xfrm>
            <a:off x="1167408" y="3955715"/>
            <a:ext cx="6423900" cy="9342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rgbClr val="9900FF"/>
                </a:solidFill>
              </a:rPr>
              <a:t>Comparison developed by Bowman-James!</a:t>
            </a:r>
            <a:endParaRPr sz="1800" b="1" dirty="0">
              <a:solidFill>
                <a:srgbClr val="9900FF"/>
              </a:solidFill>
            </a:endParaRPr>
          </a:p>
          <a:p>
            <a:pPr marL="0" lvl="0" indent="0" algn="l" rtl="0">
              <a:lnSpc>
                <a:spcPct val="115000"/>
              </a:lnSpc>
              <a:spcBef>
                <a:spcPts val="1200"/>
              </a:spcBef>
              <a:spcAft>
                <a:spcPts val="1200"/>
              </a:spcAft>
              <a:buNone/>
            </a:pPr>
            <a:r>
              <a:rPr lang="en" sz="1800" b="1" dirty="0">
                <a:solidFill>
                  <a:srgbClr val="9900FF"/>
                </a:solidFill>
              </a:rPr>
              <a:t>Sort of “reverse” of regular metal coordination chemistry</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311700" y="1152475"/>
            <a:ext cx="8832300" cy="3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 dirty="0"/>
              <a:t>  </a:t>
            </a:r>
            <a:r>
              <a:rPr lang="en" b="1" dirty="0"/>
              <a:t>    </a:t>
            </a:r>
            <a:endParaRPr b="1" dirty="0"/>
          </a:p>
          <a:p>
            <a:pPr marL="0" lvl="0" indent="0" algn="l" rtl="0">
              <a:spcBef>
                <a:spcPts val="1200"/>
              </a:spcBef>
              <a:spcAft>
                <a:spcPts val="0"/>
              </a:spcAft>
              <a:buNone/>
            </a:pPr>
            <a:endParaRPr b="1" dirty="0"/>
          </a:p>
          <a:p>
            <a:pPr marL="0" lvl="0" indent="0" algn="l" rtl="0">
              <a:spcBef>
                <a:spcPts val="1200"/>
              </a:spcBef>
              <a:spcAft>
                <a:spcPts val="0"/>
              </a:spcAft>
              <a:buNone/>
            </a:pPr>
            <a:endParaRPr dirty="0"/>
          </a:p>
          <a:p>
            <a:pPr marL="0" lvl="0" indent="0" algn="l" rtl="0">
              <a:spcBef>
                <a:spcPts val="1200"/>
              </a:spcBef>
              <a:spcAft>
                <a:spcPts val="1200"/>
              </a:spcAft>
              <a:buNone/>
            </a:pPr>
            <a:r>
              <a:rPr lang="en" dirty="0"/>
              <a:t>                        Neutral	            		Cationic			</a:t>
            </a:r>
            <a:endParaRPr dirty="0"/>
          </a:p>
        </p:txBody>
      </p:sp>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Anion Coordination Chemistry: Charge on the “ligand” </a:t>
            </a:r>
            <a:r>
              <a:rPr lang="en" sz="1800">
                <a:solidFill>
                  <a:schemeClr val="dk2"/>
                </a:solidFill>
              </a:rPr>
              <a:t> </a:t>
            </a:r>
            <a:endParaRPr/>
          </a:p>
        </p:txBody>
      </p:sp>
      <p:pic>
        <p:nvPicPr>
          <p:cNvPr id="111" name="Google Shape;111;p19"/>
          <p:cNvPicPr preferRelativeResize="0"/>
          <p:nvPr/>
        </p:nvPicPr>
        <p:blipFill>
          <a:blip r:embed="rId3">
            <a:alphaModFix/>
          </a:blip>
          <a:stretch>
            <a:fillRect/>
          </a:stretch>
        </p:blipFill>
        <p:spPr>
          <a:xfrm>
            <a:off x="1685250" y="1536850"/>
            <a:ext cx="1295400" cy="1581150"/>
          </a:xfrm>
          <a:prstGeom prst="rect">
            <a:avLst/>
          </a:prstGeom>
          <a:noFill/>
          <a:ln>
            <a:noFill/>
          </a:ln>
        </p:spPr>
      </p:pic>
      <p:pic>
        <p:nvPicPr>
          <p:cNvPr id="112" name="Google Shape;112;p19"/>
          <p:cNvPicPr preferRelativeResize="0"/>
          <p:nvPr/>
        </p:nvPicPr>
        <p:blipFill>
          <a:blip r:embed="rId4">
            <a:alphaModFix/>
          </a:blip>
          <a:stretch>
            <a:fillRect/>
          </a:stretch>
        </p:blipFill>
        <p:spPr>
          <a:xfrm>
            <a:off x="4633575" y="1479700"/>
            <a:ext cx="1428750" cy="1695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Binding modes of H-bond donor “ligands”</a:t>
            </a:r>
            <a:endParaRPr/>
          </a:p>
        </p:txBody>
      </p:sp>
      <p:pic>
        <p:nvPicPr>
          <p:cNvPr id="118" name="Google Shape;118;p20"/>
          <p:cNvPicPr preferRelativeResize="0"/>
          <p:nvPr/>
        </p:nvPicPr>
        <p:blipFill>
          <a:blip r:embed="rId3">
            <a:alphaModFix/>
          </a:blip>
          <a:stretch>
            <a:fillRect/>
          </a:stretch>
        </p:blipFill>
        <p:spPr>
          <a:xfrm>
            <a:off x="311700" y="2127250"/>
            <a:ext cx="1409700" cy="1466850"/>
          </a:xfrm>
          <a:prstGeom prst="rect">
            <a:avLst/>
          </a:prstGeom>
          <a:noFill/>
          <a:ln>
            <a:noFill/>
          </a:ln>
        </p:spPr>
      </p:pic>
      <p:pic>
        <p:nvPicPr>
          <p:cNvPr id="119" name="Google Shape;119;p20"/>
          <p:cNvPicPr preferRelativeResize="0"/>
          <p:nvPr/>
        </p:nvPicPr>
        <p:blipFill>
          <a:blip r:embed="rId4">
            <a:alphaModFix/>
          </a:blip>
          <a:stretch>
            <a:fillRect/>
          </a:stretch>
        </p:blipFill>
        <p:spPr>
          <a:xfrm>
            <a:off x="2312450" y="1841933"/>
            <a:ext cx="2533650" cy="1924050"/>
          </a:xfrm>
          <a:prstGeom prst="rect">
            <a:avLst/>
          </a:prstGeom>
          <a:noFill/>
          <a:ln>
            <a:noFill/>
          </a:ln>
        </p:spPr>
      </p:pic>
      <p:sp>
        <p:nvSpPr>
          <p:cNvPr id="120" name="Google Shape;120;p20"/>
          <p:cNvSpPr txBox="1"/>
          <p:nvPr/>
        </p:nvSpPr>
        <p:spPr>
          <a:xfrm>
            <a:off x="311700" y="4118025"/>
            <a:ext cx="8564570" cy="11295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dirty="0">
                <a:solidFill>
                  <a:schemeClr val="dk2"/>
                </a:solidFill>
              </a:rPr>
              <a:t>“Monodentate”  	  	“Bidentate” 					</a:t>
            </a:r>
          </a:p>
          <a:p>
            <a:pPr marL="0" lvl="0" indent="0" algn="l" rtl="0">
              <a:lnSpc>
                <a:spcPct val="115000"/>
              </a:lnSpc>
              <a:spcBef>
                <a:spcPts val="0"/>
              </a:spcBef>
              <a:spcAft>
                <a:spcPts val="1200"/>
              </a:spcAft>
              <a:buNone/>
            </a:pPr>
            <a:r>
              <a:rPr lang="en" sz="1800" dirty="0">
                <a:solidFill>
                  <a:schemeClr val="dk2"/>
                </a:solidFill>
              </a:rPr>
              <a:t>Single H-bond		Two H-bonds</a:t>
            </a:r>
            <a:endParaRPr sz="1800" dirty="0">
              <a:solidFill>
                <a:schemeClr val="dk2"/>
              </a:solidFill>
            </a:endParaRPr>
          </a:p>
        </p:txBody>
      </p:sp>
      <p:sp>
        <p:nvSpPr>
          <p:cNvPr id="121" name="Google Shape;121;p20"/>
          <p:cNvSpPr txBox="1"/>
          <p:nvPr/>
        </p:nvSpPr>
        <p:spPr>
          <a:xfrm>
            <a:off x="5863473" y="2665156"/>
            <a:ext cx="2058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t>etc….</a:t>
            </a:r>
            <a:endParaRPr sz="2400" dirty="0"/>
          </a:p>
        </p:txBody>
      </p:sp>
      <p:sp>
        <p:nvSpPr>
          <p:cNvPr id="122" name="Google Shape;122;p20"/>
          <p:cNvSpPr txBox="1"/>
          <p:nvPr/>
        </p:nvSpPr>
        <p:spPr>
          <a:xfrm>
            <a:off x="1798100" y="1289300"/>
            <a:ext cx="7354200" cy="85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942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990"/>
              <a:buFont typeface="Arial"/>
              <a:buNone/>
            </a:pPr>
            <a:r>
              <a:rPr lang="en" sz="2020" b="1">
                <a:solidFill>
                  <a:schemeClr val="dk2"/>
                </a:solidFill>
              </a:rPr>
              <a:t>Topology</a:t>
            </a:r>
            <a:r>
              <a:rPr lang="en" sz="2020">
                <a:solidFill>
                  <a:schemeClr val="dk2"/>
                </a:solidFill>
              </a:rPr>
              <a:t> of the anion:  different anions have different shapes and therefore bind to different ligands selectively</a:t>
            </a:r>
            <a:endParaRPr sz="2920"/>
          </a:p>
        </p:txBody>
      </p:sp>
      <p:sp>
        <p:nvSpPr>
          <p:cNvPr id="128" name="Google Shape;128;p21"/>
          <p:cNvSpPr txBox="1">
            <a:spLocks noGrp="1"/>
          </p:cNvSpPr>
          <p:nvPr>
            <p:ph type="body" idx="1"/>
          </p:nvPr>
        </p:nvSpPr>
        <p:spPr>
          <a:xfrm>
            <a:off x="311700" y="12006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2900" algn="l" rtl="0">
              <a:spcBef>
                <a:spcPts val="1200"/>
              </a:spcBef>
              <a:spcAft>
                <a:spcPts val="0"/>
              </a:spcAft>
              <a:buSzPts val="1800"/>
              <a:buChar char="●"/>
            </a:pPr>
            <a:r>
              <a:rPr lang="en"/>
              <a:t>Spherical     Cl</a:t>
            </a:r>
            <a:r>
              <a:rPr lang="en" baseline="30000"/>
              <a:t>–</a:t>
            </a:r>
            <a:endParaRPr baseline="30000"/>
          </a:p>
          <a:p>
            <a:pPr marL="457200" lvl="0" indent="0" algn="l" rtl="0">
              <a:spcBef>
                <a:spcPts val="1200"/>
              </a:spcBef>
              <a:spcAft>
                <a:spcPts val="0"/>
              </a:spcAft>
              <a:buNone/>
            </a:pPr>
            <a:endParaRPr baseline="30000"/>
          </a:p>
          <a:p>
            <a:pPr marL="457200" lvl="0" indent="-342900" algn="l" rtl="0">
              <a:spcBef>
                <a:spcPts val="1200"/>
              </a:spcBef>
              <a:spcAft>
                <a:spcPts val="0"/>
              </a:spcAft>
              <a:buSzPts val="1800"/>
              <a:buChar char="●"/>
            </a:pPr>
            <a:r>
              <a:rPr lang="en"/>
              <a:t>Trigonal planar</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Tetrahedral </a:t>
            </a:r>
            <a:endParaRPr/>
          </a:p>
          <a:p>
            <a:pPr marL="457200" lvl="0" indent="0" algn="l" rtl="0">
              <a:spcBef>
                <a:spcPts val="1200"/>
              </a:spcBef>
              <a:spcAft>
                <a:spcPts val="1200"/>
              </a:spcAft>
              <a:buNone/>
            </a:pPr>
            <a:endParaRPr baseline="30000"/>
          </a:p>
        </p:txBody>
      </p:sp>
      <p:sp>
        <p:nvSpPr>
          <p:cNvPr id="129" name="Google Shape;129;p21"/>
          <p:cNvSpPr txBox="1"/>
          <p:nvPr/>
        </p:nvSpPr>
        <p:spPr>
          <a:xfrm>
            <a:off x="144150" y="4651100"/>
            <a:ext cx="885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p>
        </p:txBody>
      </p:sp>
      <p:pic>
        <p:nvPicPr>
          <p:cNvPr id="130" name="Google Shape;130;p21"/>
          <p:cNvPicPr preferRelativeResize="0"/>
          <p:nvPr/>
        </p:nvPicPr>
        <p:blipFill>
          <a:blip r:embed="rId3">
            <a:alphaModFix/>
          </a:blip>
          <a:stretch>
            <a:fillRect/>
          </a:stretch>
        </p:blipFill>
        <p:spPr>
          <a:xfrm>
            <a:off x="2490650" y="3213825"/>
            <a:ext cx="1513600" cy="1437275"/>
          </a:xfrm>
          <a:prstGeom prst="rect">
            <a:avLst/>
          </a:prstGeom>
          <a:noFill/>
          <a:ln>
            <a:noFill/>
          </a:ln>
        </p:spPr>
      </p:pic>
      <p:pic>
        <p:nvPicPr>
          <p:cNvPr id="131" name="Google Shape;131;p21"/>
          <p:cNvPicPr preferRelativeResize="0"/>
          <p:nvPr/>
        </p:nvPicPr>
        <p:blipFill>
          <a:blip r:embed="rId4">
            <a:alphaModFix/>
          </a:blip>
          <a:stretch>
            <a:fillRect/>
          </a:stretch>
        </p:blipFill>
        <p:spPr>
          <a:xfrm>
            <a:off x="2386588" y="1853113"/>
            <a:ext cx="1721736" cy="1437275"/>
          </a:xfrm>
          <a:prstGeom prst="rect">
            <a:avLst/>
          </a:prstGeom>
          <a:noFill/>
          <a:ln>
            <a:noFill/>
          </a:ln>
        </p:spPr>
      </p:pic>
      <p:pic>
        <p:nvPicPr>
          <p:cNvPr id="132" name="Google Shape;132;p21"/>
          <p:cNvPicPr preferRelativeResize="0"/>
          <p:nvPr/>
        </p:nvPicPr>
        <p:blipFill>
          <a:blip r:embed="rId5">
            <a:alphaModFix/>
          </a:blip>
          <a:stretch>
            <a:fillRect/>
          </a:stretch>
        </p:blipFill>
        <p:spPr>
          <a:xfrm>
            <a:off x="6567925" y="1739038"/>
            <a:ext cx="1625181" cy="1821775"/>
          </a:xfrm>
          <a:prstGeom prst="rect">
            <a:avLst/>
          </a:prstGeom>
          <a:noFill/>
          <a:ln>
            <a:noFill/>
          </a:ln>
        </p:spPr>
      </p:pic>
      <p:pic>
        <p:nvPicPr>
          <p:cNvPr id="133" name="Google Shape;133;p21"/>
          <p:cNvPicPr preferRelativeResize="0"/>
          <p:nvPr/>
        </p:nvPicPr>
        <p:blipFill rotWithShape="1">
          <a:blip r:embed="rId6">
            <a:alphaModFix/>
          </a:blip>
          <a:srcRect l="4684" r="2179"/>
          <a:stretch/>
        </p:blipFill>
        <p:spPr>
          <a:xfrm>
            <a:off x="4799000" y="3005725"/>
            <a:ext cx="1513600" cy="185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1365</Words>
  <Application>Microsoft Macintosh PowerPoint</Application>
  <PresentationFormat>On-screen Show (16:9)</PresentationFormat>
  <Paragraphs>96</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Light</vt:lpstr>
      <vt:lpstr>Anion Coordination Chemistry: Parallels to Transition Metal Chemistry</vt:lpstr>
      <vt:lpstr>Macromolecular, Supramolecular and Nanoscale (MSN) Chemistry</vt:lpstr>
      <vt:lpstr>Supramolecular Host-Guest Chemistry</vt:lpstr>
      <vt:lpstr>Anion Recognition</vt:lpstr>
      <vt:lpstr>Transition Metal Coordination Chemistry Terminology </vt:lpstr>
      <vt:lpstr>Analogy between Coordination Chemistry and Anion Binding</vt:lpstr>
      <vt:lpstr>Anion Coordination Chemistry: Charge on the “ligand”  </vt:lpstr>
      <vt:lpstr>Binding modes of H-bond donor “ligands”</vt:lpstr>
      <vt:lpstr>Topology of the anion:  different anions have different shapes and therefore bind to different ligands selectively</vt:lpstr>
      <vt:lpstr>Examples</vt:lpstr>
      <vt:lpstr>Examples</vt:lpstr>
      <vt:lpstr>Applications of Anion Coordination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Anion Coordination Chemistry: Parallels to Transition Metal Chemistry</dc:title>
  <dc:creator>Nicole Crowder (ncrowder)</dc:creator>
  <cp:lastModifiedBy>Hilary Eppley</cp:lastModifiedBy>
  <cp:revision>11</cp:revision>
  <dcterms:modified xsi:type="dcterms:W3CDTF">2021-04-12T18:54:55Z</dcterms:modified>
</cp:coreProperties>
</file>