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500" r:id="rId2"/>
    <p:sldId id="489" r:id="rId3"/>
    <p:sldId id="472" r:id="rId4"/>
    <p:sldId id="485" r:id="rId5"/>
    <p:sldId id="484" r:id="rId6"/>
    <p:sldId id="486" r:id="rId7"/>
    <p:sldId id="487" r:id="rId8"/>
    <p:sldId id="476" r:id="rId9"/>
    <p:sldId id="492" r:id="rId10"/>
    <p:sldId id="482" r:id="rId11"/>
    <p:sldId id="497" r:id="rId12"/>
    <p:sldId id="479" r:id="rId13"/>
    <p:sldId id="498" r:id="rId14"/>
    <p:sldId id="478" r:id="rId15"/>
    <p:sldId id="494" r:id="rId16"/>
    <p:sldId id="477" r:id="rId17"/>
    <p:sldId id="4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904"/>
    <p:restoredTop sz="88299"/>
  </p:normalViewPr>
  <p:slideViewPr>
    <p:cSldViewPr snapToGrid="0" snapToObjects="1">
      <p:cViewPr varScale="1">
        <p:scale>
          <a:sx n="61" d="100"/>
          <a:sy n="61" d="100"/>
        </p:scale>
        <p:origin x="224" y="1208"/>
      </p:cViewPr>
      <p:guideLst/>
    </p:cSldViewPr>
  </p:slideViewPr>
  <p:notesTextViewPr>
    <p:cViewPr>
      <p:scale>
        <a:sx n="1" d="1"/>
        <a:sy n="1" d="1"/>
      </p:scale>
      <p:origin x="0" y="-3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D4B8F-CF82-7E4D-AAB5-D828F9520628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A1D03-AF5B-A546-A653-16752EC9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Regenerative braking works by the battery storing the kinetic energy lost when a car brakes by storing it in the battery (basically a reserve of energy for the car)</a:t>
            </a:r>
          </a:p>
          <a:p>
            <a:r>
              <a:rPr lang="en-US" dirty="0"/>
              <a:t>In a traditional car, the energy released by braking would be lost as heat to the surroundings</a:t>
            </a:r>
          </a:p>
          <a:p>
            <a:endParaRPr lang="en-US" dirty="0"/>
          </a:p>
          <a:p>
            <a:r>
              <a:rPr lang="en-US" dirty="0"/>
              <a:t>In concert with an electric motor – which serves as a generator the stored mechanical energy is converted into electrical energy to power the car</a:t>
            </a:r>
          </a:p>
          <a:p>
            <a:endParaRPr lang="en-US" dirty="0"/>
          </a:p>
          <a:p>
            <a:r>
              <a:rPr lang="en-US" dirty="0"/>
              <a:t>Good resource: (https://</a:t>
            </a:r>
            <a:r>
              <a:rPr lang="en-US" dirty="0" err="1"/>
              <a:t>driving.ca</a:t>
            </a:r>
            <a:r>
              <a:rPr lang="en-US"/>
              <a:t>/column/how-it-works/how-it-works-regenerative-braking)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A1D03-AF5B-A546-A653-16752EC9B8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62F9-C306-644A-BF5A-3D4B7E68B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D2AB0-BB9A-4C41-9903-8D9570115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ED60-DCCE-544C-9E36-A6939264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103-273F-E341-A9B6-04E4B9C94AC1}" type="datetime1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EFDF5-8182-8A46-8E07-3303F81F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DB7B7-7CE3-4147-9F31-47E928CA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1A5D-395A-FD47-95F1-59AB8B35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370B-AF63-234B-B89E-5AF65B01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34D34-046F-5F48-B83E-42195035F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8CB92-7023-2543-A22F-01E8C4EC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4124-37D0-114B-B756-CF981FB97817}" type="datetime1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B79E5-1B6C-594F-9973-4F7CE234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76E92-AF1A-1C4A-B528-AEC29386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1A5D-395A-FD47-95F1-59AB8B35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5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39FA0-43CF-E14F-86B5-09E89043A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7E01A-27B6-484E-91F4-5AB529A14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505D3-4365-D14F-AF9C-E13E1A06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ED73-D25F-E945-8FCB-7D7848EA93F8}" type="datetime1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18CFE-3734-4943-AC73-56359C20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949DC-DA58-0C4E-AD3F-AD736319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1A5D-395A-FD47-95F1-59AB8B35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8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8A67-30A1-5444-AC0E-E0CF92D8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7ED8-3CB1-904A-AA46-E67E567F7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2A679-DC48-EE4D-99EA-230DB9DED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FCB4-6AA7-D743-9BB0-FE405158CFA4}" type="datetime1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607A1-FF8F-DD4C-9E47-E0E88E2E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2644B-66AF-1846-9026-AE3315D8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1A5D-395A-FD47-95F1-59AB8B35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8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ECB2-3D1F-0B44-B39F-AB2A645E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4BC27-6AE8-C246-8739-11A15C882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2F11-0633-3842-A225-F2AA3651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D288-7A43-7D41-B640-5378EA963870}" type="datetime1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EE10-9928-6940-A515-2572E68E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1A8B8-C278-9E40-BAE8-06159E7D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1A5D-395A-FD47-95F1-59AB8B35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2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FB047-5A08-824B-91B3-68029B5F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C100-84BA-B740-86B6-AC73A4711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390CF-BA87-494E-8D79-1B5DF0FD5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87161-7E77-5949-AFE2-641C24FA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7A2C-76AE-6C4D-98B2-583AD874547B}" type="datetime1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D3443-E565-CB48-A308-1C0C7FC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8C012-3D52-374C-BA37-6EF1BDE1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1A5D-395A-FD47-95F1-59AB8B35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9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231B-FF7F-3A40-B126-87BF3CE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03E97-AE00-9843-ABB4-FDE707302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6721B-647E-1A4E-9CB9-CCDE4916C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33A36-9EFE-844B-BF9E-2E3A5B6A3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416C4-C17F-254E-B417-CB25F7C15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BEC57-9210-0B45-8F96-EED6616C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770A-425C-6245-874C-BAC52D5B2A0F}" type="datetime1">
              <a:rPr lang="en-US" smtClean="0"/>
              <a:t>8/4/21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1966B-37C2-D544-89C2-FDBD131F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167D34-C8BB-6042-9D0B-BC343250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1A5D-395A-FD47-95F1-59AB8B35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C615-03B1-4642-8AB8-735C6805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64C0E-1C4E-E340-8B3E-8ACA548B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079E-9393-DE42-9B3A-4554FADDB5C8}" type="datetime1">
              <a:rPr lang="en-US" smtClean="0"/>
              <a:t>8/4/21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F06D2-B4E4-A24D-845D-8FCC0796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D4B86-4F76-534E-B607-FA2EBB4E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1A5D-395A-FD47-95F1-59AB8B35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8AC99-7F4B-6742-9A25-8310BC0A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7A58-BD82-A041-BD3B-37BA0AF94EA5}" type="datetime1">
              <a:rPr lang="en-US" smtClean="0"/>
              <a:t>8/4/21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729623-20D8-C045-B2BF-917E25F3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A5FA1-F870-7147-A09E-E4F0B1DF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1A5D-395A-FD47-95F1-59AB8B35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3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215E-2E6E-CB4A-BAA4-7BCC617E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1D3A8-ECD3-6D4D-A0A3-9497B7FCF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66541-F0C2-234F-8593-FE00D3A18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A0685-6B0F-5543-A67A-8E61B62E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E39B-0CCA-6B45-A4DC-CA712255CDC4}" type="datetime1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46F66-FD64-4549-BB42-B16CCDF2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C73E7-625E-6849-AC8D-90CC5DD1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1A5D-395A-FD47-95F1-59AB8B35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DEE2-2E72-7E4F-930B-BA769744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5DAD9-3EFA-164B-8B54-F4E048DEC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B8AAC-C029-5C4C-84AA-CBC7A7632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E6733-E954-204D-ADCE-84E24B49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BE2-EAB6-D84D-AC7D-8BAC4115B1C6}" type="datetime1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6B829-73A3-6E4D-8B50-FF96E1CC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7292F-2640-424A-91C9-F1B6A828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1A5D-395A-FD47-95F1-59AB8B35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0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1BC19-3AD8-9440-B282-A2E1433C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99BFF-EA4C-8A46-BD77-592F7AA47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E69D4-68BC-9544-A29E-DB776AD94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9895-D652-4C47-BCD6-549A81C36828}" type="datetime1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A4858-27E5-2641-856E-7D487A51B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0CC18-548A-F64C-B3E6-B7E36B464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81A5D-395A-FD47-95F1-59AB8B35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9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energysaver/buying-and-making-electricity/hybrid-wind-and-solar-electric-systems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articles/history-electric-car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en.wikipedia.org/wiki/List_of_modern_production_plug-in_electric_vehicl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modern_production_plug-in_electric_vehicles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Mitsubishi_Concept_XR-PHEV_front-right_2013_Tokyo_Motor_Show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energy.gov/articles/history-electric-ca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fdc.energy.gov/vehicles/electric_basics_phev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hyperlink" Target="https://en.wikipedia.org/wiki/List_of_modern_production_plug-in_electric_vehicl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fdc.energy.gov/vehicles/electric_basics_ev.html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ergy.gov/articles/history-electric-ca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s://www.intechopen.com/books/redox-principles-and-advanced-applications/redox-flow-batteries-fundamentals-and-applic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nl.gov/main/publications/external/technical_reports/PNNL-21174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.sciencemag.org/content/334/6058/928/F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nobelprize.org/uploads/2019/10/advanced-chemistryprize201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fceqwqUec" TargetMode="External"/><Relationship Id="rId2" Type="http://schemas.openxmlformats.org/officeDocument/2006/relationships/hyperlink" Target="https://www.thermofisher.com/blog/microscopy/uc-san-diego-works-to-build-batteries-of-the-futu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guardian.com/science/2019/oct/09/nobel-prize-in-chemistry-awarded-for-work-on-lithium-ion-batteries" TargetMode="External"/><Relationship Id="rId5" Type="http://schemas.openxmlformats.org/officeDocument/2006/relationships/image" Target="../media/image3.emf"/><Relationship Id="rId4" Type="http://schemas.openxmlformats.org/officeDocument/2006/relationships/hyperlink" Target="https://www.energy.gov/eere/articles/how-does-lithium-ion-battery-wor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articles/d41586-019-02965-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hyperlink" Target="https://en.wikipedia.org/wiki/Lithium-ion_batter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ualreviews.org/doi/10.1146/annurev-chembioeng-061010-114116" TargetMode="External"/><Relationship Id="rId2" Type="http://schemas.openxmlformats.org/officeDocument/2006/relationships/hyperlink" Target="https://cen.acs.org/articles/94/i45/Periodic-graphics-Li-ion-batteries.html?utm_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n.acs.org/energy/energy-storage-/Periodic-Graphics-Metal-air-batteries/97/i4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2E47-A538-4F44-B6A7-4A8A4B027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introduction to batteries!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B0BD30C-E860-0F4F-824C-437934AE2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29" y="6027003"/>
            <a:ext cx="1112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Created by Abby R. O’Connor, The College of New Jersey (</a:t>
            </a:r>
            <a:r>
              <a:rPr lang="en-US" altLang="en-US" sz="1200" dirty="0" err="1"/>
              <a:t>oconnora@tcnj.edu</a:t>
            </a:r>
            <a:r>
              <a:rPr lang="en-US" altLang="en-US" sz="1200" dirty="0"/>
              <a:t>) and posted on </a:t>
            </a:r>
            <a:r>
              <a:rPr lang="en-US" altLang="en-US" sz="1200" dirty="0" err="1"/>
              <a:t>VIPEr</a:t>
            </a:r>
            <a:r>
              <a:rPr lang="en-US" altLang="en-US" sz="1200" dirty="0"/>
              <a:t> on January 2021. Copyright Abby R. O’Connor, 2021. This work is licensed under the Creative Commons Attribution-</a:t>
            </a:r>
            <a:r>
              <a:rPr lang="en-US" altLang="en-US" sz="1200" dirty="0" err="1"/>
              <a:t>NonCommercial</a:t>
            </a:r>
            <a:r>
              <a:rPr lang="en-US" altLang="en-US" sz="1200" dirty="0"/>
              <a:t>-</a:t>
            </a:r>
            <a:r>
              <a:rPr lang="en-US" altLang="en-US" sz="1200" dirty="0" err="1"/>
              <a:t>ShareAlike</a:t>
            </a:r>
            <a:r>
              <a:rPr lang="en-US" altLang="en-US" sz="1200" dirty="0"/>
              <a:t> License. To view a copy of this license visit </a:t>
            </a:r>
            <a:r>
              <a:rPr lang="en-US" altLang="en-US" sz="1200" dirty="0">
                <a:hlinkClick r:id="rId2"/>
              </a:rPr>
              <a:t>http://creativecommons.org/licenses/by-nc-sa/4.0/</a:t>
            </a:r>
            <a:r>
              <a:rPr lang="en-US" altLang="en-US" sz="12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0232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0711-F031-5F48-A1FF-FE17121E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Grid energy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9D05D-0FB6-714F-BBCC-EEA850550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7232"/>
            <a:ext cx="7331825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Large scale storage of energy for when there is an abundance of electricity and it is cheap!</a:t>
            </a:r>
          </a:p>
          <a:p>
            <a:r>
              <a:rPr lang="en-US" dirty="0"/>
              <a:t>Due to varying nature of renewable energy it needs to be stored</a:t>
            </a:r>
          </a:p>
          <a:p>
            <a:r>
              <a:rPr lang="en-US" dirty="0"/>
              <a:t>Batteries used – size not an issue, what is critical is cost per energy unit ($/W), good efficiencies</a:t>
            </a:r>
          </a:p>
          <a:p>
            <a:r>
              <a:rPr lang="en-US" dirty="0"/>
              <a:t>Stored as chemical energy and converted to electricity as needed for house, buildings,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Earn money – if you expend more energy then you generated extra goes to the power grid</a:t>
            </a:r>
          </a:p>
          <a:p>
            <a:r>
              <a:rPr lang="en-US" dirty="0"/>
              <a:t>Applications – </a:t>
            </a:r>
            <a:r>
              <a:rPr lang="en-US" i="1" dirty="0">
                <a:solidFill>
                  <a:srgbClr val="00B050"/>
                </a:solidFill>
              </a:rPr>
              <a:t>lithium ion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flow batteries</a:t>
            </a:r>
          </a:p>
          <a:p>
            <a:pPr lvl="1"/>
            <a:r>
              <a:rPr lang="en-US" dirty="0"/>
              <a:t>Lithium not the future due to safety, cost, and short operating life</a:t>
            </a:r>
          </a:p>
          <a:p>
            <a:pPr lvl="1"/>
            <a:r>
              <a:rPr lang="en-US" dirty="0"/>
              <a:t>Lead batteries too heavy</a:t>
            </a:r>
          </a:p>
          <a:p>
            <a:pPr lvl="1"/>
            <a:r>
              <a:rPr lang="en-US" dirty="0"/>
              <a:t>Flow batteries important to the future!</a:t>
            </a:r>
          </a:p>
          <a:p>
            <a:r>
              <a:rPr lang="en-US" dirty="0"/>
              <a:t>Other ways to store energy – thermal energy storage, pumped hydro storage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6EC7C-66CB-9E48-9729-9E2C5B1F7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679" y="980902"/>
            <a:ext cx="4668670" cy="4132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FC9406-6968-4548-995E-9597471AB2AA}"/>
              </a:ext>
            </a:extLst>
          </p:cNvPr>
          <p:cNvSpPr txBox="1"/>
          <p:nvPr/>
        </p:nvSpPr>
        <p:spPr>
          <a:xfrm>
            <a:off x="5275683" y="5277257"/>
            <a:ext cx="6916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https://www.energy.gov/energysaver/buying-and-making-electricity/hybrid-wind-and-solar-electric-systems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487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E305-D8CE-E445-A198-BA3953D2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Electric vehicles – history,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43F2-07FC-CF48-B7E6-03C163B05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3624"/>
            <a:ext cx="12192000" cy="44354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Electric vehicles have been around since 1800s</a:t>
            </a:r>
          </a:p>
          <a:p>
            <a:pPr lvl="1"/>
            <a:r>
              <a:rPr lang="en-US" dirty="0"/>
              <a:t>Expanded growth in early 1900s</a:t>
            </a:r>
          </a:p>
          <a:p>
            <a:pPr lvl="1"/>
            <a:r>
              <a:rPr lang="en-US" dirty="0"/>
              <a:t>Use dwindled with development of gasoline powered cars </a:t>
            </a:r>
          </a:p>
          <a:p>
            <a:r>
              <a:rPr lang="en-US" dirty="0"/>
              <a:t>Electric vehicles are based on using a battery to convert chemical energy to mechanical energy</a:t>
            </a:r>
          </a:p>
          <a:p>
            <a:r>
              <a:rPr lang="en-US" dirty="0"/>
              <a:t>Interest in electric cars occurred with gas shortages in 1970s and increased interest again in 1990s with sustainability push</a:t>
            </a:r>
          </a:p>
          <a:p>
            <a:pPr lvl="1"/>
            <a:r>
              <a:rPr lang="en-US" dirty="0"/>
              <a:t>1970s – electric cars couldn’t compete, slow and needed to be charged every 40 miles</a:t>
            </a:r>
          </a:p>
          <a:p>
            <a:pPr lvl="1"/>
            <a:r>
              <a:rPr lang="en-US" dirty="0"/>
              <a:t>1990s– clear air act increased interest to develop electric cars to compete with gas-powered vehicles</a:t>
            </a:r>
          </a:p>
          <a:p>
            <a:r>
              <a:rPr lang="en-US" dirty="0"/>
              <a:t>3% of new cars purchased are electric, could grow to 7% by 2021</a:t>
            </a:r>
          </a:p>
          <a:p>
            <a:r>
              <a:rPr lang="en-US" dirty="0"/>
              <a:t>Benefits – lower carbon emissions, better fuel economy, tax credits</a:t>
            </a:r>
          </a:p>
          <a:p>
            <a:r>
              <a:rPr lang="en-US" dirty="0"/>
              <a:t>Three types of vehicles </a:t>
            </a:r>
          </a:p>
          <a:p>
            <a:pPr lvl="1"/>
            <a:r>
              <a:rPr lang="en-US" dirty="0"/>
              <a:t>Hybrid</a:t>
            </a:r>
          </a:p>
          <a:p>
            <a:pPr lvl="1"/>
            <a:r>
              <a:rPr lang="en-US" dirty="0"/>
              <a:t>Plug-in hybrid</a:t>
            </a:r>
          </a:p>
          <a:p>
            <a:pPr lvl="1"/>
            <a:r>
              <a:rPr lang="en-US" dirty="0"/>
              <a:t>All-electric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6BCA8-01EE-AF40-BD52-23B65C1C5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723565" y="4996640"/>
            <a:ext cx="2038363" cy="1159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59270F-FA9E-8041-A41F-3C0CF2EC7946}"/>
              </a:ext>
            </a:extLst>
          </p:cNvPr>
          <p:cNvSpPr txBox="1"/>
          <p:nvPr/>
        </p:nvSpPr>
        <p:spPr>
          <a:xfrm>
            <a:off x="3269797" y="6109517"/>
            <a:ext cx="64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C0D41-39BF-F94E-BCE8-6AE975AE6D39}"/>
              </a:ext>
            </a:extLst>
          </p:cNvPr>
          <p:cNvSpPr txBox="1"/>
          <p:nvPr/>
        </p:nvSpPr>
        <p:spPr>
          <a:xfrm>
            <a:off x="8394319" y="5030929"/>
            <a:ext cx="57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Leaf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56639-C063-7A4E-B725-C57A1D28949D}"/>
              </a:ext>
            </a:extLst>
          </p:cNvPr>
          <p:cNvSpPr txBox="1"/>
          <p:nvPr/>
        </p:nvSpPr>
        <p:spPr>
          <a:xfrm>
            <a:off x="0" y="6488668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https://www.energy.gov/articles/history-electric-car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10BA7-5D60-1641-BB16-85FD94361502}"/>
              </a:ext>
            </a:extLst>
          </p:cNvPr>
          <p:cNvSpPr txBox="1"/>
          <p:nvPr/>
        </p:nvSpPr>
        <p:spPr>
          <a:xfrm>
            <a:off x="3422898" y="6581001"/>
            <a:ext cx="5439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hlinkClick r:id="rId4"/>
              </a:rPr>
              <a:t>https://en.wikipedia.org/wiki/List_of_modern_production_plug-in_electric_vehicles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3C948-489A-F246-992B-9673ACF35256}"/>
              </a:ext>
            </a:extLst>
          </p:cNvPr>
          <p:cNvSpPr txBox="1"/>
          <p:nvPr/>
        </p:nvSpPr>
        <p:spPr>
          <a:xfrm>
            <a:off x="967410" y="6347792"/>
            <a:ext cx="5418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Vauxford</a:t>
            </a:r>
            <a:r>
              <a:rPr lang="en-US" sz="1000" dirty="0"/>
              <a:t>, CC BY-SA 4.0 &lt;https://</a:t>
            </a:r>
            <a:r>
              <a:rPr lang="en-US" sz="1000" dirty="0" err="1"/>
              <a:t>creativecommons.org</a:t>
            </a:r>
            <a:r>
              <a:rPr lang="en-US" sz="1000" dirty="0"/>
              <a:t>/licenses/by-</a:t>
            </a:r>
            <a:r>
              <a:rPr lang="en-US" sz="1000" dirty="0" err="1"/>
              <a:t>sa</a:t>
            </a:r>
            <a:r>
              <a:rPr lang="en-US" sz="1000" dirty="0"/>
              <a:t>/4.0&gt;, via Wikimedia Commons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D8328-8BB4-2B44-AA73-86965F745E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575" y="5115339"/>
            <a:ext cx="2349451" cy="1165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94E7F4-198A-BC4F-A616-FF07FACE5FEB}"/>
              </a:ext>
            </a:extLst>
          </p:cNvPr>
          <p:cNvSpPr txBox="1"/>
          <p:nvPr/>
        </p:nvSpPr>
        <p:spPr>
          <a:xfrm>
            <a:off x="6599582" y="6268278"/>
            <a:ext cx="5700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EurovisionNim</a:t>
            </a:r>
            <a:r>
              <a:rPr lang="en-US" sz="1000" dirty="0"/>
              <a:t>, CC BY-SA 4.0 &lt;https://</a:t>
            </a:r>
            <a:r>
              <a:rPr lang="en-US" sz="1000" dirty="0" err="1"/>
              <a:t>creativecommons.org</a:t>
            </a:r>
            <a:r>
              <a:rPr lang="en-US" sz="1000" dirty="0"/>
              <a:t>/licenses/by-</a:t>
            </a:r>
            <a:r>
              <a:rPr lang="en-US" sz="1000" dirty="0" err="1"/>
              <a:t>sa</a:t>
            </a:r>
            <a:r>
              <a:rPr lang="en-US" sz="1000" dirty="0"/>
              <a:t>/4.0&gt;,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48240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1915-EE39-9A42-BB83-D633C63A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ybrid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lectric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ehicles - HEV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35831-99D8-4D40-8A41-A83C8E348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7355"/>
            <a:ext cx="11942064" cy="3627525"/>
          </a:xfrm>
        </p:spPr>
        <p:txBody>
          <a:bodyPr>
            <a:normAutofit/>
          </a:bodyPr>
          <a:lstStyle/>
          <a:p>
            <a:r>
              <a:rPr lang="en-US" dirty="0"/>
              <a:t>Combination approach – uses gas engine and electric motor</a:t>
            </a:r>
          </a:p>
          <a:p>
            <a:r>
              <a:rPr lang="en-US" dirty="0"/>
              <a:t>First hybrid in US 1999 – Honda insight, now 36 different hybrid models sold</a:t>
            </a:r>
          </a:p>
          <a:p>
            <a:r>
              <a:rPr lang="en-US" dirty="0"/>
              <a:t>Toyota Prius, transformed hybrid vehicles, first mass produced hybrid, 1997</a:t>
            </a:r>
          </a:p>
          <a:p>
            <a:r>
              <a:rPr lang="en-US" dirty="0"/>
              <a:t>Electricity comes from separate battery pack</a:t>
            </a:r>
          </a:p>
          <a:p>
            <a:r>
              <a:rPr lang="en-US" dirty="0"/>
              <a:t>Gas engine and regenerative braking charges the battery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0EE27-CFDD-1E47-8115-A958887C7CA2}"/>
              </a:ext>
            </a:extLst>
          </p:cNvPr>
          <p:cNvSpPr txBox="1"/>
          <p:nvPr/>
        </p:nvSpPr>
        <p:spPr>
          <a:xfrm>
            <a:off x="0" y="6581001"/>
            <a:ext cx="5439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https://en.wikipedia.org/wiki/List_of_modern_production_plug-in_electric_vehicles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C625B-D655-DF4F-BF0C-B5D4B1BF9D32}"/>
              </a:ext>
            </a:extLst>
          </p:cNvPr>
          <p:cNvSpPr/>
          <p:nvPr/>
        </p:nvSpPr>
        <p:spPr>
          <a:xfrm>
            <a:off x="8573617" y="6581001"/>
            <a:ext cx="34403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https://www.energy.gov/articles/history-electric-car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B87E90-9FE9-D648-9E5E-5E7F0147C8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632" y="3767327"/>
            <a:ext cx="5992369" cy="2870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D852C-215E-6D42-BE7B-475CF5105D2D}"/>
              </a:ext>
            </a:extLst>
          </p:cNvPr>
          <p:cNvSpPr txBox="1"/>
          <p:nvPr/>
        </p:nvSpPr>
        <p:spPr>
          <a:xfrm>
            <a:off x="225287" y="6069496"/>
            <a:ext cx="6194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Morio</a:t>
            </a:r>
            <a:r>
              <a:rPr lang="en-US" sz="1000" dirty="0"/>
              <a:t>, CC BY-SA 3.0 &lt;https://</a:t>
            </a:r>
            <a:r>
              <a:rPr lang="en-US" sz="1000" dirty="0" err="1"/>
              <a:t>creativecommons.org</a:t>
            </a:r>
            <a:r>
              <a:rPr lang="en-US" sz="1000" dirty="0"/>
              <a:t>/licenses/by-</a:t>
            </a:r>
            <a:r>
              <a:rPr lang="en-US" sz="1000" dirty="0" err="1"/>
              <a:t>sa</a:t>
            </a:r>
            <a:r>
              <a:rPr lang="en-US" sz="1000" dirty="0"/>
              <a:t>/3.0&gt;, via Wikimedia Commons</a:t>
            </a:r>
          </a:p>
          <a:p>
            <a:r>
              <a:rPr lang="en-US" sz="1000" dirty="0">
                <a:hlinkClick r:id="rId6"/>
              </a:rPr>
              <a:t>https://commons.wikimedia.org/wiki/File:Mitsubishi_Concept_XR-PHEV_front-right_2013_Tokyo_Motor_Show.jpg</a:t>
            </a:r>
            <a:r>
              <a:rPr lang="en-US" sz="10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41C168-6525-CB49-AA66-058B1CD273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513" y="374374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102B-9894-294A-8ACB-F96ABB87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lug-in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ybrid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lectric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ehicles (PHEV)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189A0-49A2-644E-AB6A-FD608A89D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2121"/>
            <a:ext cx="12192000" cy="4351338"/>
          </a:xfrm>
        </p:spPr>
        <p:txBody>
          <a:bodyPr/>
          <a:lstStyle/>
          <a:p>
            <a:r>
              <a:rPr lang="en-US" dirty="0"/>
              <a:t>Combination approach using electric motor and gas engine</a:t>
            </a:r>
          </a:p>
          <a:p>
            <a:r>
              <a:rPr lang="en-US" dirty="0"/>
              <a:t>Battery used to power electric motor and it is charged by plug-in means in addition to gas engine and regenerative braking</a:t>
            </a:r>
          </a:p>
          <a:p>
            <a:r>
              <a:rPr lang="en-US" dirty="0"/>
              <a:t>23 models available in the US</a:t>
            </a:r>
          </a:p>
          <a:p>
            <a:r>
              <a:rPr lang="en-US" dirty="0"/>
              <a:t>Larger batteries vs hybrid – go more </a:t>
            </a:r>
            <a:br>
              <a:rPr lang="en-US" dirty="0"/>
            </a:br>
            <a:r>
              <a:rPr lang="en-US" dirty="0"/>
              <a:t>miles before charge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503AD-4EEB-D542-8256-7D51160903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008" y="3182112"/>
            <a:ext cx="5922992" cy="3547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D6EAB-5DE6-F04F-850A-0EAE7A7D1B38}"/>
              </a:ext>
            </a:extLst>
          </p:cNvPr>
          <p:cNvSpPr txBox="1"/>
          <p:nvPr/>
        </p:nvSpPr>
        <p:spPr>
          <a:xfrm>
            <a:off x="0" y="6488668"/>
            <a:ext cx="386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https://afdc.energy.gov/vehicles/electric_basics_phev.html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6B7BA-CF25-C149-906B-5CCEE28989BB}"/>
              </a:ext>
            </a:extLst>
          </p:cNvPr>
          <p:cNvSpPr txBox="1"/>
          <p:nvPr/>
        </p:nvSpPr>
        <p:spPr>
          <a:xfrm>
            <a:off x="0" y="6056244"/>
            <a:ext cx="5439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https://en.wikipedia.org/wiki/List_of_modern_production_plug-in_electric_vehicles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A4B7A-55DF-1842-8139-E1F7B6F4B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69598"/>
            <a:ext cx="2440516" cy="16270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46BF17-1E18-2446-9003-CD5E5B4334C4}"/>
              </a:ext>
            </a:extLst>
          </p:cNvPr>
          <p:cNvSpPr txBox="1"/>
          <p:nvPr/>
        </p:nvSpPr>
        <p:spPr>
          <a:xfrm>
            <a:off x="0" y="4041913"/>
            <a:ext cx="6933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Mariordo</a:t>
            </a:r>
            <a:r>
              <a:rPr lang="en-US" sz="1000" dirty="0"/>
              <a:t> (Mario Roberto Durán Ortiz), CC BY-SA 3.0 &lt;https://</a:t>
            </a:r>
            <a:r>
              <a:rPr lang="en-US" sz="1000" dirty="0" err="1"/>
              <a:t>creativecommons.org</a:t>
            </a:r>
            <a:r>
              <a:rPr lang="en-US" sz="1000" dirty="0"/>
              <a:t>/licenses/by-</a:t>
            </a:r>
            <a:r>
              <a:rPr lang="en-US" sz="1000" dirty="0" err="1"/>
              <a:t>sa</a:t>
            </a:r>
            <a:r>
              <a:rPr lang="en-US" sz="1000" dirty="0"/>
              <a:t>/3.0&gt;,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11520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D6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EAE12-CB36-014C-88B1-DBF0FF02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All-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FFFF"/>
                </a:solidFill>
              </a:rPr>
              <a:t>lectric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FFFF"/>
                </a:solidFill>
              </a:rPr>
              <a:t>ehicle (EV)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1CD80-F050-E947-9108-259BF64C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112" y="763523"/>
            <a:ext cx="3715157" cy="5330952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Electric motor run by a battery</a:t>
            </a:r>
          </a:p>
          <a:p>
            <a:r>
              <a:rPr lang="en-US" sz="1700" dirty="0">
                <a:solidFill>
                  <a:srgbClr val="FFFFFF"/>
                </a:solidFill>
              </a:rPr>
              <a:t>Charge battery by plugging in</a:t>
            </a:r>
          </a:p>
          <a:p>
            <a:pPr lvl="1"/>
            <a:r>
              <a:rPr lang="en-US" sz="1300" dirty="0">
                <a:solidFill>
                  <a:srgbClr val="FFFFFF"/>
                </a:solidFill>
              </a:rPr>
              <a:t>Battery – Lithium ion battery packs consisting from 100s to 1000s of cells</a:t>
            </a:r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Big player - Tesla</a:t>
            </a:r>
          </a:p>
          <a:p>
            <a:pPr lvl="1"/>
            <a:r>
              <a:rPr lang="en-US" sz="1700" i="1" dirty="0">
                <a:solidFill>
                  <a:srgbClr val="FFFFFF"/>
                </a:solidFill>
              </a:rPr>
              <a:t>Tesla motors start up – 2006 developed luxury electric car that could go 200 miles on a charge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2010 Tesla 465 million dollar loan from DOE to manufacture electric cars (paid loan back quickly and early!)</a:t>
            </a:r>
          </a:p>
          <a:p>
            <a:r>
              <a:rPr lang="en-US" sz="1700" dirty="0">
                <a:solidFill>
                  <a:srgbClr val="FFFFFF"/>
                </a:solidFill>
              </a:rPr>
              <a:t>Plug-in and regenerative braking used to charge battery </a:t>
            </a:r>
          </a:p>
          <a:p>
            <a:pPr lvl="1"/>
            <a:r>
              <a:rPr lang="en-US" sz="1300" dirty="0">
                <a:solidFill>
                  <a:srgbClr val="FFFFFF"/>
                </a:solidFill>
              </a:rPr>
              <a:t>Plug-in: relies on electricity we get from fossil fuel burning, varies by region</a:t>
            </a:r>
          </a:p>
          <a:p>
            <a:r>
              <a:rPr lang="en-US" sz="1700" dirty="0">
                <a:solidFill>
                  <a:srgbClr val="FFFFFF"/>
                </a:solidFill>
              </a:rPr>
              <a:t>“Zero” tailpipe emissions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82B3D-CB85-4342-B7C6-C5512EFFBC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4" y="2500132"/>
            <a:ext cx="7012854" cy="39372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208F66-F329-D547-A0E8-3CBBDCC444B5}"/>
              </a:ext>
            </a:extLst>
          </p:cNvPr>
          <p:cNvSpPr txBox="1"/>
          <p:nvPr/>
        </p:nvSpPr>
        <p:spPr>
          <a:xfrm>
            <a:off x="101600" y="6488668"/>
            <a:ext cx="370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https://afdc.energy.gov/vehicles/electric_basics_ev.html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2808C-9804-1C4A-95B1-9C8C76CF3830}"/>
              </a:ext>
            </a:extLst>
          </p:cNvPr>
          <p:cNvSpPr txBox="1"/>
          <p:nvPr/>
        </p:nvSpPr>
        <p:spPr>
          <a:xfrm>
            <a:off x="3695700" y="6488668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https://www.energy.gov/articles/history-electric-car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07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F010-B294-9E46-972A-00932550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F9A6D-156F-FB4B-A3D5-70DCAC8B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2" y="129808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Students should be able to:</a:t>
            </a:r>
          </a:p>
          <a:p>
            <a:pPr lvl="1"/>
            <a:r>
              <a:rPr lang="en-US" dirty="0"/>
              <a:t>Define redox flow batteries</a:t>
            </a:r>
          </a:p>
          <a:p>
            <a:pPr lvl="1"/>
            <a:r>
              <a:rPr lang="en-US" dirty="0"/>
              <a:t>Outline the design features of a redox flow battery</a:t>
            </a:r>
          </a:p>
          <a:p>
            <a:pPr lvl="1"/>
            <a:r>
              <a:rPr lang="en-US" dirty="0"/>
              <a:t>Compare and contrast a redox flow battery to traditional battery</a:t>
            </a:r>
          </a:p>
        </p:txBody>
      </p:sp>
    </p:spTree>
    <p:extLst>
      <p:ext uri="{BB962C8B-B14F-4D97-AF65-F5344CB8AC3E}">
        <p14:creationId xmlns:p14="http://schemas.microsoft.com/office/powerpoint/2010/main" val="133981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FC61-0317-544B-B9B2-6BDCCDA5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edox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low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atteries (RFB)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A69B5-7DC8-D248-A601-B6CBE3B60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9824"/>
            <a:ext cx="11277600" cy="4605655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Limitations to current technology</a:t>
            </a:r>
            <a:r>
              <a:rPr lang="en-US" dirty="0"/>
              <a:t>: Lithium ion batteries are too expensive for long term, large scale energy storage, can’t store enough energy, pose fire risk</a:t>
            </a:r>
          </a:p>
          <a:p>
            <a:r>
              <a:rPr lang="en-US" dirty="0"/>
              <a:t>Alternate – redox flow battery </a:t>
            </a:r>
          </a:p>
          <a:p>
            <a:pPr lvl="1"/>
            <a:r>
              <a:rPr lang="en-US" dirty="0"/>
              <a:t>Battery that uses a redox active molecule in a fluid to store energy</a:t>
            </a:r>
          </a:p>
          <a:p>
            <a:pPr lvl="1"/>
            <a:r>
              <a:rPr lang="en-US" dirty="0"/>
              <a:t>Chemical energy converted to electrical energy</a:t>
            </a:r>
          </a:p>
          <a:p>
            <a:pPr lvl="1"/>
            <a:r>
              <a:rPr lang="en-US" dirty="0"/>
              <a:t>Operate like fuel cell – recharge with more fluid solution</a:t>
            </a:r>
          </a:p>
          <a:p>
            <a:pPr lvl="1"/>
            <a:r>
              <a:rPr lang="en-US" dirty="0"/>
              <a:t>Electrodes are catalysts for e-chem reactions</a:t>
            </a:r>
          </a:p>
          <a:p>
            <a:pPr lvl="1"/>
            <a:r>
              <a:rPr lang="en-US" dirty="0"/>
              <a:t>Decouple power and energy densities</a:t>
            </a:r>
          </a:p>
          <a:p>
            <a:pPr lvl="1"/>
            <a:r>
              <a:rPr lang="en-US" dirty="0"/>
              <a:t>Rechargeable</a:t>
            </a:r>
          </a:p>
          <a:p>
            <a:r>
              <a:rPr lang="en-US" dirty="0"/>
              <a:t>Many different electrolyte fluids, common V </a:t>
            </a:r>
          </a:p>
          <a:p>
            <a:r>
              <a:rPr lang="en-US" dirty="0"/>
              <a:t>Plagued by solubility, stability issues, poor energy</a:t>
            </a:r>
            <a:br>
              <a:rPr lang="en-US" dirty="0"/>
            </a:br>
            <a:r>
              <a:rPr lang="en-US" dirty="0"/>
              <a:t>density, need large electrodes and separators which</a:t>
            </a:r>
            <a:br>
              <a:rPr lang="en-US" dirty="0"/>
            </a:br>
            <a:r>
              <a:rPr lang="en-US" dirty="0"/>
              <a:t>drives up cost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C1565-266B-DB40-B587-D780220226B7}"/>
              </a:ext>
            </a:extLst>
          </p:cNvPr>
          <p:cNvSpPr txBox="1"/>
          <p:nvPr/>
        </p:nvSpPr>
        <p:spPr>
          <a:xfrm>
            <a:off x="121920" y="6583680"/>
            <a:ext cx="8558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https://www.intechopen.com/books/redox-principles-and-advanced-applications/redox-flow-batteries-fundamentals-and-applications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3AABB5-4062-9B41-B5F8-4E226FE8D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2" y="6054292"/>
            <a:ext cx="3826505" cy="187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057C14-26DD-0A46-80EC-1343BB670C15}"/>
              </a:ext>
            </a:extLst>
          </p:cNvPr>
          <p:cNvSpPr txBox="1"/>
          <p:nvPr/>
        </p:nvSpPr>
        <p:spPr>
          <a:xfrm>
            <a:off x="137160" y="6309360"/>
            <a:ext cx="5558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https://www.pnnl.gov/main/publications/external/technical_reports/PNNL-21174.pdf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6248C-5BC8-AE4B-8BE7-BB5965A98876}"/>
              </a:ext>
            </a:extLst>
          </p:cNvPr>
          <p:cNvSpPr txBox="1"/>
          <p:nvPr/>
        </p:nvSpPr>
        <p:spPr>
          <a:xfrm>
            <a:off x="7222210" y="5346915"/>
            <a:ext cx="468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 Figure 1 from</a:t>
            </a:r>
          </a:p>
          <a:p>
            <a:r>
              <a:rPr lang="en-US" dirty="0"/>
              <a:t>Li, et. al </a:t>
            </a:r>
            <a:r>
              <a:rPr lang="en-US" i="1" dirty="0"/>
              <a:t>J. Phys. Chem. Lett.</a:t>
            </a:r>
            <a:r>
              <a:rPr lang="en-US" dirty="0"/>
              <a:t> </a:t>
            </a:r>
            <a:r>
              <a:rPr lang="en-US" b="1" dirty="0"/>
              <a:t>2013</a:t>
            </a:r>
            <a:r>
              <a:rPr lang="en-US" dirty="0"/>
              <a:t>, </a:t>
            </a:r>
            <a:r>
              <a:rPr lang="en-US" i="1" dirty="0"/>
              <a:t>4</a:t>
            </a:r>
            <a:r>
              <a:rPr lang="en-US" dirty="0"/>
              <a:t>, 1281-1294.</a:t>
            </a:r>
          </a:p>
        </p:txBody>
      </p:sp>
    </p:spTree>
    <p:extLst>
      <p:ext uri="{BB962C8B-B14F-4D97-AF65-F5344CB8AC3E}">
        <p14:creationId xmlns:p14="http://schemas.microsoft.com/office/powerpoint/2010/main" val="351689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E9019-F1DF-7B4C-9676-990E4C2E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edox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low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atteries (RFB) -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BEF17-ADB4-8745-8581-5216845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270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Pieces – </a:t>
            </a:r>
            <a:r>
              <a:rPr lang="en-US" dirty="0">
                <a:solidFill>
                  <a:srgbClr val="00B050"/>
                </a:solidFill>
              </a:rPr>
              <a:t>Electrolyte solution </a:t>
            </a:r>
            <a:r>
              <a:rPr lang="en-US" dirty="0"/>
              <a:t>[charge carrier(s) (catholyte/anolyte), solvent, supporting electrolyte], </a:t>
            </a:r>
            <a:r>
              <a:rPr lang="en-US" dirty="0">
                <a:solidFill>
                  <a:srgbClr val="00B050"/>
                </a:solidFill>
              </a:rPr>
              <a:t>2 electrodes </a:t>
            </a:r>
            <a:r>
              <a:rPr lang="en-US" dirty="0"/>
              <a:t>to catalyze the redox reactions, </a:t>
            </a:r>
            <a:r>
              <a:rPr lang="en-US" dirty="0">
                <a:solidFill>
                  <a:srgbClr val="00B050"/>
                </a:solidFill>
              </a:rPr>
              <a:t>separator</a:t>
            </a:r>
            <a:r>
              <a:rPr lang="en-US" dirty="0"/>
              <a:t> (membrane)</a:t>
            </a:r>
          </a:p>
          <a:p>
            <a:r>
              <a:rPr lang="en-US" dirty="0"/>
              <a:t>Electrolyte – solvent </a:t>
            </a:r>
          </a:p>
          <a:p>
            <a:pPr lvl="1"/>
            <a:r>
              <a:rPr lang="en-US" dirty="0"/>
              <a:t>Aqueous – limited window for e-chem for energy</a:t>
            </a:r>
            <a:br>
              <a:rPr lang="en-US" dirty="0"/>
            </a:br>
            <a:r>
              <a:rPr lang="en-US" dirty="0"/>
              <a:t>density</a:t>
            </a:r>
          </a:p>
          <a:p>
            <a:pPr lvl="1"/>
            <a:r>
              <a:rPr lang="en-US" dirty="0"/>
              <a:t>Non-aqueous - Organic – wider window, vary </a:t>
            </a:r>
            <a:br>
              <a:rPr lang="en-US" dirty="0"/>
            </a:br>
            <a:r>
              <a:rPr lang="en-US" dirty="0"/>
              <a:t>solubility, diverse platform of molecules </a:t>
            </a:r>
          </a:p>
          <a:p>
            <a:r>
              <a:rPr lang="en-US" dirty="0"/>
              <a:t>External storage of electrolyte pumped </a:t>
            </a:r>
            <a:br>
              <a:rPr lang="en-US" dirty="0"/>
            </a:br>
            <a:r>
              <a:rPr lang="en-US" dirty="0"/>
              <a:t>through cell </a:t>
            </a:r>
          </a:p>
          <a:p>
            <a:r>
              <a:rPr lang="en-US" dirty="0"/>
              <a:t>Charge carriers – organic and inorganic </a:t>
            </a:r>
            <a:br>
              <a:rPr lang="en-US" dirty="0"/>
            </a:br>
            <a:r>
              <a:rPr lang="en-US" dirty="0"/>
              <a:t>molecules</a:t>
            </a:r>
          </a:p>
          <a:p>
            <a:pPr lvl="1"/>
            <a:r>
              <a:rPr lang="en-US" dirty="0"/>
              <a:t>Single molecules, </a:t>
            </a:r>
            <a:r>
              <a:rPr lang="en-US" i="1" dirty="0">
                <a:solidFill>
                  <a:srgbClr val="00B050"/>
                </a:solidFill>
              </a:rPr>
              <a:t>clusters</a:t>
            </a:r>
          </a:p>
          <a:p>
            <a:pPr lvl="1"/>
            <a:r>
              <a:rPr lang="en-US" dirty="0"/>
              <a:t>The d-orbitals – tune redox, ligand tune solubility, stability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EF79B-FE2D-BF43-A8F4-CB872E4B3EFC}"/>
              </a:ext>
            </a:extLst>
          </p:cNvPr>
          <p:cNvSpPr txBox="1"/>
          <p:nvPr/>
        </p:nvSpPr>
        <p:spPr>
          <a:xfrm>
            <a:off x="7077694" y="3769219"/>
            <a:ext cx="3851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https://science.sciencemag.org/content/334/6058/928</a:t>
            </a:r>
            <a:r>
              <a:rPr lang="en-US" sz="1200" dirty="0">
                <a:hlinkClick r:id="rId2"/>
              </a:rPr>
              <a:t>/F6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51DC2-6880-3B4F-9757-B9137F9C034C}"/>
              </a:ext>
            </a:extLst>
          </p:cNvPr>
          <p:cNvSpPr txBox="1"/>
          <p:nvPr/>
        </p:nvSpPr>
        <p:spPr>
          <a:xfrm>
            <a:off x="6877878" y="3101010"/>
            <a:ext cx="518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Figure 6 from:</a:t>
            </a:r>
            <a:br>
              <a:rPr lang="en-US" dirty="0"/>
            </a:br>
            <a:r>
              <a:rPr lang="en-US" dirty="0"/>
              <a:t>Dunn, Kamath, </a:t>
            </a:r>
            <a:r>
              <a:rPr lang="en-US" dirty="0" err="1"/>
              <a:t>Tarascon</a:t>
            </a:r>
            <a:r>
              <a:rPr lang="en-US" dirty="0"/>
              <a:t> </a:t>
            </a:r>
            <a:r>
              <a:rPr lang="en-US" i="1" dirty="0"/>
              <a:t>Science</a:t>
            </a:r>
            <a:r>
              <a:rPr lang="en-US" dirty="0"/>
              <a:t> </a:t>
            </a:r>
            <a:r>
              <a:rPr lang="en-US" b="1" dirty="0"/>
              <a:t>2011</a:t>
            </a:r>
            <a:r>
              <a:rPr lang="en-US" dirty="0"/>
              <a:t>, </a:t>
            </a:r>
            <a:r>
              <a:rPr lang="en-US" i="1" dirty="0"/>
              <a:t>334</a:t>
            </a:r>
            <a:r>
              <a:rPr lang="en-US" dirty="0"/>
              <a:t>, 928-935. </a:t>
            </a:r>
          </a:p>
        </p:txBody>
      </p:sp>
    </p:spTree>
    <p:extLst>
      <p:ext uri="{BB962C8B-B14F-4D97-AF65-F5344CB8AC3E}">
        <p14:creationId xmlns:p14="http://schemas.microsoft.com/office/powerpoint/2010/main" val="81252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F010-B294-9E46-972A-00932550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F9A6D-156F-FB4B-A3D5-70DCAC8B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2" y="129808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Students should be able to:</a:t>
            </a:r>
          </a:p>
          <a:p>
            <a:pPr lvl="1"/>
            <a:r>
              <a:rPr lang="en-US" dirty="0"/>
              <a:t>Describe the history of the lithium ion battery</a:t>
            </a:r>
          </a:p>
          <a:p>
            <a:pPr lvl="1"/>
            <a:r>
              <a:rPr lang="en-US" dirty="0"/>
              <a:t>Describe how a lithium ion works</a:t>
            </a:r>
          </a:p>
          <a:p>
            <a:pPr lvl="1"/>
            <a:r>
              <a:rPr lang="en-US" dirty="0"/>
              <a:t>Sketch the basic features of a lithium ion battery</a:t>
            </a:r>
          </a:p>
          <a:p>
            <a:pPr lvl="1"/>
            <a:r>
              <a:rPr lang="en-US" dirty="0"/>
              <a:t>Discuss the contributions of Whittingham, Goodenough and Yoshino to the 2019 Nobel Prize in chemistry and commercialization of the lithium ion battery</a:t>
            </a:r>
          </a:p>
          <a:p>
            <a:pPr lvl="1"/>
            <a:r>
              <a:rPr lang="en-US" dirty="0"/>
              <a:t>Compare and contrast advantages and disadvantages of lithium ion batteries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7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BD05-6514-3944-92D1-3845107B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Lithium ion battery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3376-F409-9447-AA5B-9D5A915AA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606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Concept developed</a:t>
            </a:r>
            <a:r>
              <a:rPr lang="en-US" dirty="0"/>
              <a:t> by </a:t>
            </a:r>
            <a:r>
              <a:rPr lang="en-US" i="1" dirty="0"/>
              <a:t>Stanley Whittingham </a:t>
            </a:r>
            <a:r>
              <a:rPr lang="en-US" dirty="0"/>
              <a:t>while studying at Stanford and improved upon idea at Exxon</a:t>
            </a:r>
          </a:p>
          <a:p>
            <a:pPr lvl="1"/>
            <a:r>
              <a:rPr lang="en-US" dirty="0"/>
              <a:t>During oil crisis in 1970 – Exxon turned to renewables quickly looking for means to store energy</a:t>
            </a:r>
          </a:p>
          <a:p>
            <a:pPr lvl="1"/>
            <a:r>
              <a:rPr lang="en-US" dirty="0"/>
              <a:t>Continues research in this area – director for NE center for chemical energy storage out of Binghamton </a:t>
            </a:r>
          </a:p>
          <a:p>
            <a:r>
              <a:rPr lang="en-US" i="1" dirty="0"/>
              <a:t>John Goodenough </a:t>
            </a:r>
            <a:r>
              <a:rPr lang="en-US" dirty="0">
                <a:solidFill>
                  <a:srgbClr val="FF0000"/>
                </a:solidFill>
              </a:rPr>
              <a:t>improved the cathode material </a:t>
            </a:r>
            <a:r>
              <a:rPr lang="en-US" dirty="0"/>
              <a:t>for the lithium ion battery in 1980</a:t>
            </a:r>
          </a:p>
          <a:p>
            <a:pPr lvl="1"/>
            <a:r>
              <a:rPr lang="en-US" dirty="0"/>
              <a:t>Continues research in the area at UT-Austin</a:t>
            </a:r>
          </a:p>
          <a:p>
            <a:r>
              <a:rPr lang="en-US" i="1" dirty="0"/>
              <a:t>Akira Yoshino </a:t>
            </a:r>
            <a:r>
              <a:rPr lang="en-US" dirty="0"/>
              <a:t>at Asahi Kasei </a:t>
            </a:r>
            <a:r>
              <a:rPr lang="en-US" dirty="0">
                <a:solidFill>
                  <a:srgbClr val="FF0000"/>
                </a:solidFill>
              </a:rPr>
              <a:t>improved the anode material</a:t>
            </a:r>
          </a:p>
          <a:p>
            <a:r>
              <a:rPr lang="en-US" dirty="0"/>
              <a:t>These seminal discoveries lead to commercialized battery by Sony and Asahi Kasei in 1991</a:t>
            </a:r>
          </a:p>
          <a:p>
            <a:r>
              <a:rPr lang="en-US" dirty="0"/>
              <a:t>2019 Nobel Prize awarded to Whittingham, Goodenough, Yoshino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1C596-695E-0744-9F4E-CE2501FAD2FD}"/>
              </a:ext>
            </a:extLst>
          </p:cNvPr>
          <p:cNvSpPr txBox="1"/>
          <p:nvPr/>
        </p:nvSpPr>
        <p:spPr>
          <a:xfrm>
            <a:off x="0" y="5835526"/>
            <a:ext cx="779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https://www.nobelprize.org/uploads/2019/10/advanced-chemistryprize2019.pdf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F30DC-04FB-D34F-B106-C5930500D9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086" y="0"/>
            <a:ext cx="2198914" cy="1341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2FEA7A-3170-754A-8821-5A78B5732C37}"/>
              </a:ext>
            </a:extLst>
          </p:cNvPr>
          <p:cNvSpPr txBox="1"/>
          <p:nvPr/>
        </p:nvSpPr>
        <p:spPr>
          <a:xfrm>
            <a:off x="0" y="6396335"/>
            <a:ext cx="648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Kristoferb</a:t>
            </a:r>
            <a:r>
              <a:rPr lang="en-US" sz="1200" dirty="0"/>
              <a:t>, CC BY-SA 3.0 &lt;https://</a:t>
            </a:r>
            <a:r>
              <a:rPr lang="en-US" sz="1200" dirty="0" err="1"/>
              <a:t>creativecommons.org</a:t>
            </a:r>
            <a:r>
              <a:rPr lang="en-US" sz="1200" dirty="0"/>
              <a:t>/licenses/by-</a:t>
            </a:r>
            <a:r>
              <a:rPr lang="en-US" sz="1200" dirty="0" err="1"/>
              <a:t>sa</a:t>
            </a:r>
            <a:r>
              <a:rPr lang="en-US" sz="1200" dirty="0"/>
              <a:t>/3.0&gt;, via Wikimedia Commons</a:t>
            </a:r>
          </a:p>
          <a:p>
            <a:r>
              <a:rPr lang="en-US" sz="1200" dirty="0"/>
              <a:t>Adam Baker, CC BY 2.0 &lt;https://</a:t>
            </a:r>
            <a:r>
              <a:rPr lang="en-US" sz="1200" dirty="0" err="1"/>
              <a:t>creativecommons.org</a:t>
            </a:r>
            <a:r>
              <a:rPr lang="en-US" sz="1200" dirty="0"/>
              <a:t>/licenses/by/2.0&gt;, via Wikimedia Commons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40601-98EA-244D-B2E3-9E48835780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3558" y="4996543"/>
            <a:ext cx="2518441" cy="18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9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65C-021B-FD44-AD72-9C3DFB86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Lithium ion battery – how it works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0E478-23BD-014A-8F03-273EC8AE1B85}"/>
              </a:ext>
            </a:extLst>
          </p:cNvPr>
          <p:cNvSpPr txBox="1"/>
          <p:nvPr/>
        </p:nvSpPr>
        <p:spPr>
          <a:xfrm>
            <a:off x="4316902" y="6130594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Ecell</a:t>
            </a:r>
            <a:r>
              <a:rPr lang="en-US" dirty="0"/>
              <a:t> = 2-4 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FCCFF-AA41-C041-8B71-9A419E652884}"/>
              </a:ext>
            </a:extLst>
          </p:cNvPr>
          <p:cNvSpPr txBox="1"/>
          <p:nvPr/>
        </p:nvSpPr>
        <p:spPr>
          <a:xfrm>
            <a:off x="5371040" y="4843436"/>
            <a:ext cx="2330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Oxidation (at anode)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Reduction (at cathode)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689B05-09A2-1A40-BEC0-13DF42387478}"/>
              </a:ext>
            </a:extLst>
          </p:cNvPr>
          <p:cNvSpPr txBox="1"/>
          <p:nvPr/>
        </p:nvSpPr>
        <p:spPr>
          <a:xfrm>
            <a:off x="3693226" y="6581001"/>
            <a:ext cx="6570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https://www.thermofisher.com/blog/microscopy/uc-san-diego-works-to-build-batteries-of-the-future/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EDCBC-B9A8-4F4A-A6A4-F0B889B8959C}"/>
              </a:ext>
            </a:extLst>
          </p:cNvPr>
          <p:cNvSpPr txBox="1"/>
          <p:nvPr/>
        </p:nvSpPr>
        <p:spPr>
          <a:xfrm>
            <a:off x="8390035" y="1703355"/>
            <a:ext cx="3462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 </a:t>
            </a:r>
            <a:r>
              <a:rPr lang="en-US" sz="1200" dirty="0" err="1"/>
              <a:t>Niklas</a:t>
            </a:r>
            <a:r>
              <a:rPr lang="en-US" sz="1200" dirty="0"/>
              <a:t> </a:t>
            </a:r>
            <a:r>
              <a:rPr lang="en-US" sz="1200" dirty="0" err="1"/>
              <a:t>Elmehed</a:t>
            </a:r>
            <a:r>
              <a:rPr lang="en-US" sz="1200" dirty="0"/>
              <a:t>/Royal Swedish Academy of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930F1-B7EF-2648-BFCC-D23B811EE350}"/>
              </a:ext>
            </a:extLst>
          </p:cNvPr>
          <p:cNvSpPr txBox="1"/>
          <p:nvPr/>
        </p:nvSpPr>
        <p:spPr>
          <a:xfrm>
            <a:off x="7215188" y="3276600"/>
            <a:ext cx="4976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Watch:</a:t>
            </a:r>
            <a:r>
              <a:rPr lang="en-US" sz="16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https://www.youtube.com/watch?v=jgfceqwqUec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E3BAB-2005-1A4B-9CBA-FC936EE6CB9C}"/>
              </a:ext>
            </a:extLst>
          </p:cNvPr>
          <p:cNvSpPr txBox="1"/>
          <p:nvPr/>
        </p:nvSpPr>
        <p:spPr>
          <a:xfrm>
            <a:off x="8814214" y="3912366"/>
            <a:ext cx="255140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rgbClr val="00B0F0"/>
                </a:solidFill>
              </a:rPr>
              <a:t>Popular because</a:t>
            </a:r>
          </a:p>
          <a:p>
            <a:r>
              <a:rPr lang="en-US" dirty="0"/>
              <a:t>1. Lightweight</a:t>
            </a:r>
          </a:p>
          <a:p>
            <a:r>
              <a:rPr lang="en-US" dirty="0"/>
              <a:t>2. Highest energy density</a:t>
            </a:r>
          </a:p>
          <a:p>
            <a:r>
              <a:rPr lang="en-US" dirty="0"/>
              <a:t>3. Rechargeable </a:t>
            </a:r>
          </a:p>
          <a:p>
            <a:r>
              <a:rPr lang="en-US" dirty="0"/>
              <a:t>4. Fast charge</a:t>
            </a:r>
          </a:p>
          <a:p>
            <a:r>
              <a:rPr lang="en-US" dirty="0"/>
              <a:t>5. Long lifetime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F90BF-4C64-6F49-AC68-5DBEDE9A30F7}"/>
              </a:ext>
            </a:extLst>
          </p:cNvPr>
          <p:cNvSpPr txBox="1"/>
          <p:nvPr/>
        </p:nvSpPr>
        <p:spPr>
          <a:xfrm>
            <a:off x="7505205" y="5747658"/>
            <a:ext cx="48097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 video!</a:t>
            </a:r>
          </a:p>
          <a:p>
            <a:r>
              <a:rPr lang="en-US" sz="1200" dirty="0">
                <a:hlinkClick r:id="rId4"/>
              </a:rPr>
              <a:t>https://www.energy.gov/eere/articles/how-does-lithium-ion-battery-work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16352-4CC0-6948-B32D-E5CF86279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309" y="4898489"/>
            <a:ext cx="4064000" cy="1739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0C25B7-CE7E-BE4E-90F4-2D20F77F22CC}"/>
              </a:ext>
            </a:extLst>
          </p:cNvPr>
          <p:cNvSpPr txBox="1"/>
          <p:nvPr/>
        </p:nvSpPr>
        <p:spPr>
          <a:xfrm>
            <a:off x="578734" y="1932972"/>
            <a:ext cx="97833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IMAGE of Lithium ion battery FROM </a:t>
            </a:r>
            <a:r>
              <a:rPr lang="en-US" dirty="0" err="1"/>
              <a:t>thermofisher</a:t>
            </a:r>
            <a:r>
              <a:rPr lang="en-US" dirty="0"/>
              <a:t> blog</a:t>
            </a:r>
          </a:p>
          <a:p>
            <a:r>
              <a:rPr lang="en-US" dirty="0">
                <a:hlinkClick r:id="rId2"/>
              </a:rPr>
              <a:t>https://www.thermofisher.com/blog/microscopy/uc-san-diego-works-to-build-batteries-of-the-future/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3F1FE4-ED5A-5E42-BE19-358714256B31}"/>
              </a:ext>
            </a:extLst>
          </p:cNvPr>
          <p:cNvSpPr txBox="1"/>
          <p:nvPr/>
        </p:nvSpPr>
        <p:spPr>
          <a:xfrm>
            <a:off x="5233596" y="900275"/>
            <a:ext cx="6550191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Image of Whittingham, Goodenough, Yoshino</a:t>
            </a:r>
            <a:br>
              <a:rPr lang="en-US" dirty="0"/>
            </a:br>
            <a:r>
              <a:rPr lang="en-US" dirty="0"/>
              <a:t>cartoon drawing,</a:t>
            </a:r>
          </a:p>
          <a:p>
            <a:r>
              <a:rPr lang="en-US" sz="1000" dirty="0">
                <a:hlinkClick r:id="rId6"/>
              </a:rPr>
              <a:t>https://www.theguardian.com/science/2019/oct/09/nobel-prize-in-chemistry-awarded-for-work-on-lithium-ion-batteries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89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DD12-80A9-1C4F-8A79-6BF39A68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Lithium ion battery Whittingham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12733-E6C0-1347-B95C-54B196430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1289"/>
            <a:ext cx="11430000" cy="4809953"/>
          </a:xfrm>
        </p:spPr>
        <p:txBody>
          <a:bodyPr>
            <a:normAutofit/>
          </a:bodyPr>
          <a:lstStyle/>
          <a:p>
            <a:r>
              <a:rPr lang="en-US" dirty="0"/>
              <a:t>First to demonstrate the use of a </a:t>
            </a:r>
            <a:r>
              <a:rPr lang="en-US" dirty="0">
                <a:solidFill>
                  <a:srgbClr val="00B050"/>
                </a:solidFill>
              </a:rPr>
              <a:t>metal chalcogenide, MX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/>
              <a:t>, (compounds with element from group 16 of periodic table) at </a:t>
            </a:r>
            <a:r>
              <a:rPr lang="en-US" dirty="0">
                <a:solidFill>
                  <a:srgbClr val="00B050"/>
                </a:solidFill>
              </a:rPr>
              <a:t>cathode</a:t>
            </a:r>
          </a:p>
          <a:p>
            <a:r>
              <a:rPr lang="en-US" dirty="0">
                <a:solidFill>
                  <a:srgbClr val="FF0000"/>
                </a:solidFill>
              </a:rPr>
              <a:t>Anode lithium metal</a:t>
            </a:r>
            <a:r>
              <a:rPr lang="en-US" dirty="0"/>
              <a:t>, electrolyte LiPF</a:t>
            </a:r>
            <a:r>
              <a:rPr lang="en-US" baseline="-25000" dirty="0"/>
              <a:t>6</a:t>
            </a:r>
            <a:r>
              <a:rPr lang="en-US" dirty="0"/>
              <a:t> in propylene carbonate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large-scale commercialization</a:t>
            </a:r>
          </a:p>
          <a:p>
            <a:pPr lvl="1"/>
            <a:r>
              <a:rPr lang="en-US" dirty="0"/>
              <a:t>Lithium metal anode was an issue, flammable </a:t>
            </a:r>
          </a:p>
          <a:p>
            <a:pPr lvl="1"/>
            <a:r>
              <a:rPr lang="en-US" dirty="0"/>
              <a:t>TiS</a:t>
            </a:r>
            <a:r>
              <a:rPr lang="en-US" baseline="-25000" dirty="0"/>
              <a:t>2</a:t>
            </a:r>
            <a:r>
              <a:rPr lang="en-US" dirty="0"/>
              <a:t> cathode material reactive with air, expensive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8212A-8425-4843-8408-1B889AAB5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79" y="2792627"/>
            <a:ext cx="4916096" cy="1569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0B66D7-1771-2540-BFDB-16DA5FFA7817}"/>
              </a:ext>
            </a:extLst>
          </p:cNvPr>
          <p:cNvSpPr txBox="1"/>
          <p:nvPr/>
        </p:nvSpPr>
        <p:spPr>
          <a:xfrm>
            <a:off x="4707925" y="2829697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node reaction,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xidation (-3.0V)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8F93E-5835-E045-A345-C49E228FECB3}"/>
              </a:ext>
            </a:extLst>
          </p:cNvPr>
          <p:cNvSpPr txBox="1"/>
          <p:nvPr/>
        </p:nvSpPr>
        <p:spPr>
          <a:xfrm>
            <a:off x="4670855" y="3188044"/>
            <a:ext cx="281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/>
              <a:t>athode reaction, </a:t>
            </a:r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dirty="0"/>
              <a:t>eduction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D3F8D-FF86-014F-A37C-9A795947A5E3}"/>
              </a:ext>
            </a:extLst>
          </p:cNvPr>
          <p:cNvSpPr txBox="1"/>
          <p:nvPr/>
        </p:nvSpPr>
        <p:spPr>
          <a:xfrm>
            <a:off x="4720281" y="3991232"/>
            <a:ext cx="125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Ecell</a:t>
            </a:r>
            <a:r>
              <a:rPr lang="en-US" dirty="0"/>
              <a:t> ~ 2.5V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DA25C8-E4D1-B34F-9BE8-795B33B03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435" y="2458994"/>
            <a:ext cx="4038600" cy="228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C6D62F-CEBD-A645-B793-C05870B1BC80}"/>
              </a:ext>
            </a:extLst>
          </p:cNvPr>
          <p:cNvSpPr/>
          <p:nvPr/>
        </p:nvSpPr>
        <p:spPr>
          <a:xfrm>
            <a:off x="0" y="6581001"/>
            <a:ext cx="1117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>
                <a:latin typeface="inherit"/>
              </a:rPr>
              <a:t>Advanced information. </a:t>
            </a:r>
            <a:r>
              <a:rPr lang="en-US" sz="1200" dirty="0" err="1">
                <a:latin typeface="inherit"/>
              </a:rPr>
              <a:t>NobelPrize.org</a:t>
            </a:r>
            <a:r>
              <a:rPr lang="en-US" sz="1200" dirty="0">
                <a:latin typeface="inherit"/>
              </a:rPr>
              <a:t>. Nobel Media AB 2020. &lt;https://</a:t>
            </a:r>
            <a:r>
              <a:rPr lang="en-US" sz="1200" dirty="0" err="1">
                <a:latin typeface="inherit"/>
              </a:rPr>
              <a:t>www.nobelprize.org</a:t>
            </a:r>
            <a:r>
              <a:rPr lang="en-US" sz="1200" dirty="0">
                <a:latin typeface="inherit"/>
              </a:rPr>
              <a:t>/prizes/chemistry/2019/advanced-information/&gt;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57370C-4C1A-9943-A7CC-B0B1CAF026F9}"/>
              </a:ext>
            </a:extLst>
          </p:cNvPr>
          <p:cNvSpPr/>
          <p:nvPr/>
        </p:nvSpPr>
        <p:spPr>
          <a:xfrm>
            <a:off x="0" y="6267950"/>
            <a:ext cx="3621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https://www.nature.com/articles/d41586-019-02965-y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5A2C8-FD8D-BF40-97D7-4AB2FBAC2E5A}"/>
              </a:ext>
            </a:extLst>
          </p:cNvPr>
          <p:cNvSpPr txBox="1"/>
          <p:nvPr/>
        </p:nvSpPr>
        <p:spPr>
          <a:xfrm>
            <a:off x="6643869" y="4641448"/>
            <a:ext cx="567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Johan </a:t>
            </a:r>
            <a:r>
              <a:rPr lang="en-US" sz="1200" dirty="0" err="1"/>
              <a:t>Jarnestad</a:t>
            </a:r>
            <a:r>
              <a:rPr lang="en-US" sz="1200" dirty="0"/>
              <a:t>/The Royal Swedish Academy of Sciences, CC0,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9033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76DA-64C3-D74C-988B-673BA5B2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Lithium ion battery - Goodenough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E3984-580E-F346-87CB-703C205C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9028"/>
            <a:ext cx="10515600" cy="4351338"/>
          </a:xfrm>
        </p:spPr>
        <p:txBody>
          <a:bodyPr/>
          <a:lstStyle/>
          <a:p>
            <a:r>
              <a:rPr lang="en-US" dirty="0"/>
              <a:t>Built upon Whittingham’s work </a:t>
            </a:r>
            <a:r>
              <a:rPr lang="en-US" dirty="0">
                <a:solidFill>
                  <a:srgbClr val="FF0000"/>
                </a:solidFill>
              </a:rPr>
              <a:t>and improved the cathode </a:t>
            </a:r>
            <a:r>
              <a:rPr lang="en-US" dirty="0"/>
              <a:t>in 1980</a:t>
            </a:r>
          </a:p>
          <a:p>
            <a:r>
              <a:rPr lang="en-US" dirty="0"/>
              <a:t>Proposed use of </a:t>
            </a:r>
            <a:r>
              <a:rPr lang="en-US" dirty="0">
                <a:solidFill>
                  <a:srgbClr val="00B0F0"/>
                </a:solidFill>
              </a:rPr>
              <a:t>metal oxide </a:t>
            </a:r>
            <a:r>
              <a:rPr lang="en-US" dirty="0"/>
              <a:t>as the metal support – increased </a:t>
            </a:r>
            <a:r>
              <a:rPr lang="en-US" dirty="0" err="1"/>
              <a:t>E</a:t>
            </a:r>
            <a:r>
              <a:rPr lang="en-US" baseline="-25000" dirty="0" err="1"/>
              <a:t>cell</a:t>
            </a:r>
            <a:r>
              <a:rPr lang="en-US" dirty="0"/>
              <a:t> to 4V, electrolyte LiBF</a:t>
            </a:r>
            <a:r>
              <a:rPr lang="en-US" baseline="-25000" dirty="0"/>
              <a:t>4</a:t>
            </a:r>
            <a:r>
              <a:rPr lang="en-US" dirty="0"/>
              <a:t> in propylene carbonate</a:t>
            </a:r>
          </a:p>
          <a:p>
            <a:r>
              <a:rPr lang="en-US" dirty="0"/>
              <a:t>Metal oxide used CoO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Li cations associate and dissociate in layers of CoO</a:t>
            </a:r>
            <a:r>
              <a:rPr lang="en-US" baseline="-25000" dirty="0"/>
              <a:t>2</a:t>
            </a:r>
            <a:r>
              <a:rPr lang="en-US" dirty="0"/>
              <a:t> without </a:t>
            </a:r>
            <a:br>
              <a:rPr lang="en-US" dirty="0"/>
            </a:br>
            <a:r>
              <a:rPr lang="en-US" dirty="0"/>
              <a:t>much lattice expansion</a:t>
            </a:r>
          </a:p>
          <a:p>
            <a:r>
              <a:rPr lang="en-US" dirty="0"/>
              <a:t>Yielded a more powerful battery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3E7C6-67BB-A24F-91CD-46C7F0039C6E}"/>
              </a:ext>
            </a:extLst>
          </p:cNvPr>
          <p:cNvSpPr txBox="1"/>
          <p:nvPr/>
        </p:nvSpPr>
        <p:spPr>
          <a:xfrm>
            <a:off x="5832377" y="4304238"/>
            <a:ext cx="31278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Ered</a:t>
            </a:r>
            <a:r>
              <a:rPr lang="en-US" dirty="0"/>
              <a:t> = -3.0V, </a:t>
            </a:r>
            <a:r>
              <a:rPr lang="en-US" dirty="0">
                <a:solidFill>
                  <a:srgbClr val="FF0000"/>
                </a:solidFill>
              </a:rPr>
              <a:t>anode, oxidation</a:t>
            </a:r>
          </a:p>
          <a:p>
            <a:endParaRPr lang="en-US" sz="1000" dirty="0"/>
          </a:p>
          <a:p>
            <a:r>
              <a:rPr lang="en-US" dirty="0" err="1"/>
              <a:t>Ered</a:t>
            </a:r>
            <a:r>
              <a:rPr lang="en-US" dirty="0"/>
              <a:t> = 0.9V, </a:t>
            </a:r>
            <a:r>
              <a:rPr lang="en-US" dirty="0">
                <a:solidFill>
                  <a:srgbClr val="00B050"/>
                </a:solidFill>
              </a:rPr>
              <a:t>cathode, reduction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D4432-F90C-BA4D-AD0C-0DC432F4A4FE}"/>
              </a:ext>
            </a:extLst>
          </p:cNvPr>
          <p:cNvSpPr txBox="1"/>
          <p:nvPr/>
        </p:nvSpPr>
        <p:spPr>
          <a:xfrm>
            <a:off x="6366296" y="5382883"/>
            <a:ext cx="2582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Ecell</a:t>
            </a:r>
            <a:r>
              <a:rPr lang="en-US" dirty="0"/>
              <a:t> = </a:t>
            </a:r>
            <a:r>
              <a:rPr lang="en-US" dirty="0" err="1"/>
              <a:t>Ecat</a:t>
            </a:r>
            <a:r>
              <a:rPr lang="en-US" dirty="0"/>
              <a:t> – </a:t>
            </a:r>
            <a:r>
              <a:rPr lang="en-US" dirty="0" err="1"/>
              <a:t>Eanode</a:t>
            </a:r>
            <a:endParaRPr lang="en-US" dirty="0"/>
          </a:p>
          <a:p>
            <a:r>
              <a:rPr lang="en-US" dirty="0" err="1"/>
              <a:t>Ecell</a:t>
            </a:r>
            <a:r>
              <a:rPr lang="en-US" dirty="0"/>
              <a:t> = 0.9V –(-3.0V) = 4V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A90148-E0CF-6C4E-8896-0E94849C8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4" y="4278701"/>
            <a:ext cx="5704240" cy="1690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F000A5-265B-524D-BAD0-F0A67C23B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434" y="2206126"/>
            <a:ext cx="4000500" cy="2044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CFF475-58A1-2149-B73C-ED890DC8DF70}"/>
              </a:ext>
            </a:extLst>
          </p:cNvPr>
          <p:cNvSpPr/>
          <p:nvPr/>
        </p:nvSpPr>
        <p:spPr>
          <a:xfrm>
            <a:off x="0" y="6581001"/>
            <a:ext cx="1117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>
                <a:latin typeface="inherit"/>
              </a:rPr>
              <a:t>Advanced information. </a:t>
            </a:r>
            <a:r>
              <a:rPr lang="en-US" sz="1200" dirty="0" err="1">
                <a:latin typeface="inherit"/>
              </a:rPr>
              <a:t>NobelPrize.org</a:t>
            </a:r>
            <a:r>
              <a:rPr lang="en-US" sz="1200" dirty="0">
                <a:latin typeface="inherit"/>
              </a:rPr>
              <a:t>. Nobel Media AB 2020. &lt;https://</a:t>
            </a:r>
            <a:r>
              <a:rPr lang="en-US" sz="1200" dirty="0" err="1">
                <a:latin typeface="inherit"/>
              </a:rPr>
              <a:t>www.nobelprize.org</a:t>
            </a:r>
            <a:r>
              <a:rPr lang="en-US" sz="1200" dirty="0">
                <a:latin typeface="inherit"/>
              </a:rPr>
              <a:t>/prizes/chemistry/2019/advanced-information/&gt;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DDFF0-2E40-EF44-89FC-83CD630009A3}"/>
              </a:ext>
            </a:extLst>
          </p:cNvPr>
          <p:cNvSpPr txBox="1"/>
          <p:nvPr/>
        </p:nvSpPr>
        <p:spPr>
          <a:xfrm>
            <a:off x="7430947" y="4155311"/>
            <a:ext cx="4423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Jarnestad</a:t>
            </a:r>
            <a:r>
              <a:rPr lang="en-US" sz="1000" dirty="0"/>
              <a:t>/The Royal Swedish Academy of Sciences, CC0,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36765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FD8C-C8CB-3743-8484-45C6A986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Lithium ion battery – Yoshino 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98F632-13CF-6544-9264-B3053153E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58" y="2589086"/>
            <a:ext cx="4585451" cy="275547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F26D27-2EF6-4A48-A880-7B713191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473" y="2469651"/>
            <a:ext cx="3627063" cy="3387145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Improved the anode design by utilizing a carbon-based support to intercalate the lithium ions</a:t>
            </a:r>
          </a:p>
          <a:p>
            <a:pPr lvl="1"/>
            <a:r>
              <a:rPr lang="en-US" sz="2000" i="1" dirty="0"/>
              <a:t>Petroleum coke – carbon</a:t>
            </a:r>
          </a:p>
          <a:p>
            <a:pPr lvl="1"/>
            <a:r>
              <a:rPr lang="en-US" sz="2000" i="1" dirty="0"/>
              <a:t>Avoids a lithium metal anode</a:t>
            </a:r>
          </a:p>
          <a:p>
            <a:pPr lvl="1"/>
            <a:r>
              <a:rPr lang="en-US" sz="2000" i="1" dirty="0"/>
              <a:t>Safer</a:t>
            </a:r>
          </a:p>
          <a:p>
            <a:r>
              <a:rPr lang="en-US" sz="2400" dirty="0"/>
              <a:t>Allowed for battery to be commercialized</a:t>
            </a:r>
          </a:p>
          <a:p>
            <a:r>
              <a:rPr lang="en-US" sz="2400" dirty="0"/>
              <a:t>First patent in 1991 by Sony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4273DF-B50F-804D-9DFF-06A09B83C867}"/>
              </a:ext>
            </a:extLst>
          </p:cNvPr>
          <p:cNvSpPr/>
          <p:nvPr/>
        </p:nvSpPr>
        <p:spPr>
          <a:xfrm>
            <a:off x="0" y="6581001"/>
            <a:ext cx="1117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>
                <a:latin typeface="inherit"/>
              </a:rPr>
              <a:t>Advanced information. </a:t>
            </a:r>
            <a:r>
              <a:rPr lang="en-US" sz="1200" dirty="0" err="1">
                <a:latin typeface="inherit"/>
              </a:rPr>
              <a:t>NobelPrize.org</a:t>
            </a:r>
            <a:r>
              <a:rPr lang="en-US" sz="1200" dirty="0">
                <a:latin typeface="inherit"/>
              </a:rPr>
              <a:t>. Nobel Media AB 2020. &lt;https://</a:t>
            </a:r>
            <a:r>
              <a:rPr lang="en-US" sz="1200" dirty="0" err="1">
                <a:latin typeface="inherit"/>
              </a:rPr>
              <a:t>www.nobelprize.org</a:t>
            </a:r>
            <a:r>
              <a:rPr lang="en-US" sz="1200" dirty="0">
                <a:latin typeface="inherit"/>
              </a:rPr>
              <a:t>/prizes/chemistry/2019/advanced-information/&gt;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C3DFB-666D-C44A-8298-17ACB46AA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0" y="0"/>
            <a:ext cx="2794000" cy="208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889358-89F8-2F41-B404-C2AA0C6FEB43}"/>
              </a:ext>
            </a:extLst>
          </p:cNvPr>
          <p:cNvSpPr txBox="1"/>
          <p:nvPr/>
        </p:nvSpPr>
        <p:spPr>
          <a:xfrm>
            <a:off x="8881991" y="2060448"/>
            <a:ext cx="3310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https://en.wikipedia.org/wiki/Lithium-ion_battery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19545-835D-6846-8AF9-ABEEE9C83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97874"/>
            <a:ext cx="4145280" cy="12411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78E9C6-A553-7C48-BCB0-1C9BC45FFD02}"/>
              </a:ext>
            </a:extLst>
          </p:cNvPr>
          <p:cNvSpPr txBox="1"/>
          <p:nvPr/>
        </p:nvSpPr>
        <p:spPr>
          <a:xfrm>
            <a:off x="2720050" y="5000264"/>
            <a:ext cx="47564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Johan </a:t>
            </a:r>
            <a:r>
              <a:rPr lang="en-US" sz="1000" dirty="0" err="1"/>
              <a:t>Jarnestad</a:t>
            </a:r>
            <a:r>
              <a:rPr lang="en-US" sz="1000" dirty="0"/>
              <a:t>/The Royal Swedish Academy of Sciences, CC0, via Wikimedia Commons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FE4756-CBA0-0946-8AC3-E9C9B4FCCFAD}"/>
              </a:ext>
            </a:extLst>
          </p:cNvPr>
          <p:cNvSpPr txBox="1"/>
          <p:nvPr/>
        </p:nvSpPr>
        <p:spPr>
          <a:xfrm>
            <a:off x="6528270" y="2233914"/>
            <a:ext cx="5663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Claus </a:t>
            </a:r>
            <a:r>
              <a:rPr lang="en-US" sz="1000" dirty="0" err="1"/>
              <a:t>Ableiter</a:t>
            </a:r>
            <a:r>
              <a:rPr lang="en-US" sz="1000" dirty="0"/>
              <a:t>, CC BY-SA 4.0 &lt;https://</a:t>
            </a:r>
            <a:r>
              <a:rPr lang="en-US" sz="1000" dirty="0" err="1"/>
              <a:t>creativecommons.org</a:t>
            </a:r>
            <a:r>
              <a:rPr lang="en-US" sz="1000" dirty="0"/>
              <a:t>/licenses/by-</a:t>
            </a:r>
            <a:r>
              <a:rPr lang="en-US" sz="1000" dirty="0" err="1"/>
              <a:t>sa</a:t>
            </a:r>
            <a:r>
              <a:rPr lang="en-US" sz="1000" dirty="0"/>
              <a:t>/4.0&gt;,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15094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18272-CE14-964A-86BF-41E1ECC6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Lithium ion battery issues and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53525-E4DB-8C4B-A863-B8352731A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2" y="156436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Future</a:t>
            </a:r>
          </a:p>
          <a:p>
            <a:pPr lvl="1"/>
            <a:r>
              <a:rPr lang="en-US" dirty="0"/>
              <a:t>Lithium-air battery</a:t>
            </a:r>
          </a:p>
          <a:p>
            <a:pPr lvl="1"/>
            <a:r>
              <a:rPr lang="en-US" dirty="0"/>
              <a:t>Different metal oxides at the cathode</a:t>
            </a:r>
          </a:p>
          <a:p>
            <a:pPr lvl="1"/>
            <a:r>
              <a:rPr lang="en-US" dirty="0"/>
              <a:t>Replace Li with more benign, cheaper </a:t>
            </a:r>
            <a:br>
              <a:rPr lang="en-US" dirty="0"/>
            </a:br>
            <a:r>
              <a:rPr lang="en-US" dirty="0"/>
              <a:t>metal ions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Low temperature tolerance</a:t>
            </a:r>
          </a:p>
          <a:p>
            <a:pPr lvl="1"/>
            <a:r>
              <a:rPr lang="en-US" dirty="0"/>
              <a:t>Safety!</a:t>
            </a:r>
          </a:p>
          <a:p>
            <a:pPr lvl="1"/>
            <a:r>
              <a:rPr lang="en-US" dirty="0"/>
              <a:t>Special circuiting to prevent cell</a:t>
            </a:r>
            <a:br>
              <a:rPr lang="en-US" dirty="0"/>
            </a:br>
            <a:r>
              <a:rPr lang="en-US" dirty="0"/>
              <a:t>degradation and runaway reactions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847A1-326B-AE48-9E45-55AE10702587}"/>
              </a:ext>
            </a:extLst>
          </p:cNvPr>
          <p:cNvSpPr txBox="1"/>
          <p:nvPr/>
        </p:nvSpPr>
        <p:spPr>
          <a:xfrm>
            <a:off x="6555801" y="5296211"/>
            <a:ext cx="5197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https://cen.acs.org/articles/94/i45/Periodic-graphics-Li-ion-batteries.html?utm_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57EC6-76EA-0646-A3E2-1BD12BAEE2B7}"/>
              </a:ext>
            </a:extLst>
          </p:cNvPr>
          <p:cNvSpPr txBox="1"/>
          <p:nvPr/>
        </p:nvSpPr>
        <p:spPr>
          <a:xfrm>
            <a:off x="0" y="6237079"/>
            <a:ext cx="5418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https://www.annualreviews.org/doi/10.1146/annurev-chembioeng-061010-114116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6999B-DC3A-074D-BD26-180508FD14DD}"/>
              </a:ext>
            </a:extLst>
          </p:cNvPr>
          <p:cNvSpPr txBox="1"/>
          <p:nvPr/>
        </p:nvSpPr>
        <p:spPr>
          <a:xfrm>
            <a:off x="6153874" y="2391158"/>
            <a:ext cx="5727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hlinkClick r:id="rId4"/>
            </a:endParaRPr>
          </a:p>
          <a:p>
            <a:r>
              <a:rPr lang="en-US" sz="1200" dirty="0">
                <a:hlinkClick r:id="rId4"/>
              </a:rPr>
              <a:t>https://cen.acs.org/energy/energy-storage-/Periodic-Graphics-Metal-air-batteries/97/i42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6EA85-D6FB-D448-A849-292B598482EA}"/>
              </a:ext>
            </a:extLst>
          </p:cNvPr>
          <p:cNvSpPr txBox="1"/>
          <p:nvPr/>
        </p:nvSpPr>
        <p:spPr>
          <a:xfrm>
            <a:off x="7187878" y="4699322"/>
            <a:ext cx="4024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Lithium ion battery catch fire image from</a:t>
            </a:r>
            <a:br>
              <a:rPr lang="en-US" dirty="0"/>
            </a:br>
            <a:r>
              <a:rPr lang="en-US" dirty="0"/>
              <a:t>Andy </a:t>
            </a:r>
            <a:r>
              <a:rPr lang="en-US" dirty="0" err="1"/>
              <a:t>Brunning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42F97-C90D-D444-A13A-F91AD6CCCA8D}"/>
              </a:ext>
            </a:extLst>
          </p:cNvPr>
          <p:cNvSpPr txBox="1"/>
          <p:nvPr/>
        </p:nvSpPr>
        <p:spPr>
          <a:xfrm>
            <a:off x="6574420" y="1990846"/>
            <a:ext cx="3728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 air batteries present and future</a:t>
            </a:r>
          </a:p>
          <a:p>
            <a:r>
              <a:rPr lang="en-US" dirty="0"/>
              <a:t>Andy </a:t>
            </a:r>
            <a:r>
              <a:rPr lang="en-US" dirty="0" err="1"/>
              <a:t>Brunning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1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F010-B294-9E46-972A-00932550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F9A6D-156F-FB4B-A3D5-70DCAC8B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2" y="129808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Students should be able to:</a:t>
            </a:r>
          </a:p>
          <a:p>
            <a:pPr lvl="1"/>
            <a:r>
              <a:rPr lang="en-US" dirty="0"/>
              <a:t>Explain how batteries are used to store extra energy</a:t>
            </a:r>
          </a:p>
          <a:p>
            <a:pPr lvl="1"/>
            <a:r>
              <a:rPr lang="en-US" dirty="0"/>
              <a:t>Describe features of different types of electric vehicles</a:t>
            </a:r>
          </a:p>
          <a:p>
            <a:pPr lvl="1"/>
            <a:r>
              <a:rPr lang="en-US" dirty="0"/>
              <a:t>Recognize the differences between hybrid and all-electric vehicles</a:t>
            </a:r>
          </a:p>
          <a:p>
            <a:pPr lvl="1"/>
            <a:r>
              <a:rPr lang="en-US" dirty="0"/>
              <a:t>Assess the advantages and disadvantages of different electric vehicles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5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2130</Words>
  <Application>Microsoft Macintosh PowerPoint</Application>
  <PresentationFormat>Widescreen</PresentationFormat>
  <Paragraphs>204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inherit</vt:lpstr>
      <vt:lpstr>Office Theme</vt:lpstr>
      <vt:lpstr>An introduction to batteries!</vt:lpstr>
      <vt:lpstr>Learning Goals</vt:lpstr>
      <vt:lpstr>Lithium ion battery history</vt:lpstr>
      <vt:lpstr>Lithium ion battery – how it works </vt:lpstr>
      <vt:lpstr>Lithium ion battery Whittingham work</vt:lpstr>
      <vt:lpstr>Lithium ion battery - Goodenough work</vt:lpstr>
      <vt:lpstr>Lithium ion battery – Yoshino work</vt:lpstr>
      <vt:lpstr>Lithium ion battery issues and future</vt:lpstr>
      <vt:lpstr>Learning Goals</vt:lpstr>
      <vt:lpstr>Grid energy storage</vt:lpstr>
      <vt:lpstr>Electric vehicles – history, story</vt:lpstr>
      <vt:lpstr>Hybrid electric vehicles - HEV</vt:lpstr>
      <vt:lpstr>Plug-in hybrid electric vehicles (PHEV)</vt:lpstr>
      <vt:lpstr>All-electric vehicle (EV)</vt:lpstr>
      <vt:lpstr>Learning Goals</vt:lpstr>
      <vt:lpstr>Redox flow batteries (RFB)</vt:lpstr>
      <vt:lpstr>Redox flow batteries (RFB) -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O'Connor</dc:creator>
  <cp:lastModifiedBy>Abby O'Connor</cp:lastModifiedBy>
  <cp:revision>50</cp:revision>
  <dcterms:created xsi:type="dcterms:W3CDTF">2020-05-06T15:21:29Z</dcterms:created>
  <dcterms:modified xsi:type="dcterms:W3CDTF">2021-08-04T19:51:42Z</dcterms:modified>
</cp:coreProperties>
</file>