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61" r:id="rId3"/>
    <p:sldId id="278" r:id="rId4"/>
    <p:sldId id="282" r:id="rId5"/>
    <p:sldId id="285" r:id="rId6"/>
    <p:sldId id="283" r:id="rId7"/>
    <p:sldId id="273" r:id="rId8"/>
    <p:sldId id="28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44C2"/>
    <a:srgbClr val="E7D4E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0"/>
    <p:restoredTop sz="88511"/>
  </p:normalViewPr>
  <p:slideViewPr>
    <p:cSldViewPr snapToGrid="0">
      <p:cViewPr varScale="1">
        <p:scale>
          <a:sx n="62" d="100"/>
          <a:sy n="62" d="100"/>
        </p:scale>
        <p:origin x="7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D82A-B34F-0E4C-839E-8C59A0D8C0B6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5A495-BDC5-8D40-A623-04C4D5A55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40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5A495-BDC5-8D40-A623-04C4D5A550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92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5A495-BDC5-8D40-A623-04C4D5A550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68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7963D-622C-659D-3AB3-E9B7572CB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AACE98-1585-E282-7CF3-B3CB35826C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DEC15A-9809-9955-99E2-882AFEB46B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CE013-8C8B-1EAB-E828-47B730EE10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5A495-BDC5-8D40-A623-04C4D5A550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27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27239-437D-41D0-7DAE-FE2ED03B4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C7E18A-CB1E-3740-455D-970F893FC1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73D7C0-79A1-396F-7111-C00329FF0E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82AA5-C92A-6446-9243-2CF99037EC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5A495-BDC5-8D40-A623-04C4D5A550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27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739DA-EB2A-7EA8-F3F3-400575888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98E53C-8D23-5F91-7556-1A7C7F4D0B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7C359E-2570-F629-296B-17B765429D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CA47F-12E3-CEF8-FD27-3642B05690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5A495-BDC5-8D40-A623-04C4D5A550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5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499A8-398D-B367-7B47-3A1E39DDC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5EFFFB-DCA4-3FFC-A971-6267FD0755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B3131B-36BA-6183-5809-85EE368330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318DC-7ABD-4676-FABB-CF2DB50046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5A495-BDC5-8D40-A623-04C4D5A550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20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6996A-4B0E-AD13-85F9-D6FDA04E3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7CA709-0337-75DD-2572-42EEBB273C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7A85A4-55E8-C118-1973-016744EB8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551F6-FDC7-C844-5700-47EA3742E4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5A495-BDC5-8D40-A623-04C4D5A550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40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22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26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514" y="1825625"/>
            <a:ext cx="11654851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02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03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4" y="1825625"/>
            <a:ext cx="11654851" cy="4351338"/>
          </a:xfrm>
          <a:prstGeom prst="rect">
            <a:avLst/>
          </a:prstGeom>
        </p:spPr>
        <p:txBody>
          <a:bodyPr/>
          <a:lstStyle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7929" y="6356350"/>
            <a:ext cx="565438" cy="36512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fld id="{5529A250-FC36-714E-A642-DD6A0856C82D}" type="slidenum">
              <a:rPr lang="en-US" smtClean="0"/>
              <a:pPr/>
              <a:t>‹#›</a:t>
            </a:fld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E413F30-40D0-B3F9-A5D2-073220A3E585}"/>
              </a:ext>
            </a:extLst>
          </p:cNvPr>
          <p:cNvCxnSpPr/>
          <p:nvPr userDrawn="1"/>
        </p:nvCxnSpPr>
        <p:spPr>
          <a:xfrm>
            <a:off x="358514" y="1439056"/>
            <a:ext cx="10419414" cy="0"/>
          </a:xfrm>
          <a:prstGeom prst="line">
            <a:avLst/>
          </a:prstGeom>
          <a:ln w="381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FD232E-87BA-2E64-B31A-17F60B0D0DA1}"/>
              </a:ext>
            </a:extLst>
          </p:cNvPr>
          <p:cNvCxnSpPr>
            <a:cxnSpLocks/>
          </p:cNvCxnSpPr>
          <p:nvPr userDrawn="1"/>
        </p:nvCxnSpPr>
        <p:spPr>
          <a:xfrm>
            <a:off x="886293" y="1646238"/>
            <a:ext cx="10701104" cy="0"/>
          </a:xfrm>
          <a:prstGeom prst="line">
            <a:avLst/>
          </a:prstGeom>
          <a:ln w="381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2CDA1-9504-3207-882A-4C6DF5B76DC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58513" y="6356350"/>
            <a:ext cx="11089415" cy="365125"/>
          </a:xfrm>
        </p:spPr>
        <p:txBody>
          <a:bodyPr/>
          <a:lstStyle>
            <a:lvl1pPr algn="l">
              <a:defRPr sz="1800"/>
            </a:lvl1pPr>
          </a:lstStyle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2113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5" y="1825625"/>
            <a:ext cx="5737486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  <a:lvl2pPr>
              <a:lnSpc>
                <a:spcPct val="100000"/>
              </a:lnSpc>
              <a:spcBef>
                <a:spcPts val="600"/>
              </a:spcBef>
              <a:defRPr/>
            </a:lvl2pPr>
            <a:lvl3pPr>
              <a:lnSpc>
                <a:spcPct val="100000"/>
              </a:lnSpc>
              <a:spcBef>
                <a:spcPts val="600"/>
              </a:spcBef>
              <a:defRPr sz="2000"/>
            </a:lvl3pPr>
            <a:lvl4pPr>
              <a:lnSpc>
                <a:spcPct val="100000"/>
              </a:lnSpc>
              <a:spcBef>
                <a:spcPts val="600"/>
              </a:spcBef>
              <a:defRPr sz="2000"/>
            </a:lvl4pPr>
            <a:lvl5pPr>
              <a:lnSpc>
                <a:spcPct val="100000"/>
              </a:lnSpc>
              <a:spcBef>
                <a:spcPts val="600"/>
              </a:spcBef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7929" y="6356350"/>
            <a:ext cx="565438" cy="36512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529A250-FC36-714E-A642-DD6A0856C82D}" type="slidenum">
              <a:rPr lang="en-US" smtClean="0"/>
              <a:pPr/>
              <a:t>‹#›</a:t>
            </a:fld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E413F30-40D0-B3F9-A5D2-073220A3E585}"/>
              </a:ext>
            </a:extLst>
          </p:cNvPr>
          <p:cNvCxnSpPr/>
          <p:nvPr userDrawn="1"/>
        </p:nvCxnSpPr>
        <p:spPr>
          <a:xfrm>
            <a:off x="358514" y="1439056"/>
            <a:ext cx="10419414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FD232E-87BA-2E64-B31A-17F60B0D0DA1}"/>
              </a:ext>
            </a:extLst>
          </p:cNvPr>
          <p:cNvCxnSpPr>
            <a:cxnSpLocks/>
          </p:cNvCxnSpPr>
          <p:nvPr userDrawn="1"/>
        </p:nvCxnSpPr>
        <p:spPr>
          <a:xfrm>
            <a:off x="886293" y="1646238"/>
            <a:ext cx="10701104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2CDA1-9504-3207-882A-4C6DF5B76DC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58513" y="6356350"/>
            <a:ext cx="11089415" cy="365125"/>
          </a:xfrm>
        </p:spPr>
        <p:txBody>
          <a:bodyPr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Univers" panose="020B0503020202020204" pitchFamily="34" charset="0"/>
              </a:defRPr>
            </a:lvl1pPr>
          </a:lstStyle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18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5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0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6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27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4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29A250-FC36-714E-A642-DD6A0856C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9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514" y="1825625"/>
            <a:ext cx="116548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851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Univers" panose="020B0506020202050204" pitchFamily="34" charset="0"/>
                <a:ea typeface="Geneva" panose="020B05030304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7016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Univers" panose="020B0506020202050204" pitchFamily="34" charset="0"/>
                <a:ea typeface="Geneva" panose="020B0503030404040204" pitchFamily="34" charset="0"/>
              </a:defRPr>
            </a:lvl1pPr>
          </a:lstStyle>
          <a:p>
            <a:fld id="{5529A250-FC36-714E-A642-DD6A0856C8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02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Univers" panose="020B0506020202050204" pitchFamily="34" charset="0"/>
          <a:ea typeface="Geneva" panose="020B05030304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Univers" panose="020B0506020202050204" pitchFamily="34" charset="0"/>
          <a:ea typeface="Geneva" panose="020B05030304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Univers" panose="020B0506020202050204" pitchFamily="34" charset="0"/>
          <a:ea typeface="Geneva" panose="020B05030304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Univers" panose="020B0506020202050204" pitchFamily="34" charset="0"/>
          <a:ea typeface="Geneva" panose="020B05030304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Univers" panose="020B0506020202050204" pitchFamily="34" charset="0"/>
          <a:ea typeface="Geneva" panose="020B05030304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Univers" panose="020B0506020202050204" pitchFamily="34" charset="0"/>
          <a:ea typeface="Geneva" panose="020B05030304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dalyn.radlauer@sjs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reativecommons.org/licenses/" TargetMode="External"/><Relationship Id="rId4" Type="http://schemas.openxmlformats.org/officeDocument/2006/relationships/hyperlink" Target="http://www.ionicviper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DC9D9-B1DD-8089-D660-FF171E294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D71D7-2B43-0885-4C5E-88461FA5E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Name</a:t>
            </a:r>
          </a:p>
          <a:p>
            <a:r>
              <a:rPr lang="en-US" dirty="0"/>
              <a:t>Term CHEM 146</a:t>
            </a:r>
          </a:p>
          <a:p>
            <a:r>
              <a:rPr lang="en-US" dirty="0"/>
              <a:t>Presentation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12D9A8-9A8E-6BC5-2DCD-73BAF8CB1BD2}"/>
              </a:ext>
            </a:extLst>
          </p:cNvPr>
          <p:cNvSpPr txBox="1"/>
          <p:nvPr/>
        </p:nvSpPr>
        <p:spPr>
          <a:xfrm>
            <a:off x="123489" y="199033"/>
            <a:ext cx="119450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Created by Madalyn Radlauer, San Jose State University, </a:t>
            </a:r>
            <a:r>
              <a:rPr lang="en-US" u="sng" dirty="0">
                <a:hlinkClick r:id="rId3"/>
              </a:rPr>
              <a:t>madalyn.radlauer@sjsu.edu</a:t>
            </a:r>
            <a:r>
              <a:rPr lang="en-US" dirty="0"/>
              <a:t> and posted on </a:t>
            </a:r>
            <a:r>
              <a:rPr lang="en-US" dirty="0" err="1"/>
              <a:t>VIPEr</a:t>
            </a:r>
            <a:r>
              <a:rPr lang="en-US" dirty="0"/>
              <a:t> (</a:t>
            </a:r>
            <a:r>
              <a:rPr lang="en-US" u="sng" dirty="0">
                <a:hlinkClick r:id="rId4"/>
              </a:rPr>
              <a:t>www.ionicviper.org</a:t>
            </a:r>
            <a:r>
              <a:rPr lang="en-US" dirty="0"/>
              <a:t>) on 5/28/2026. Copyright Madalyn Radlauer 2026. This work is licensed under the Creative Commons BY-NC-SA License.  To view a copy of this license, visit </a:t>
            </a:r>
            <a:r>
              <a:rPr lang="en-US" u="sng" dirty="0">
                <a:hlinkClick r:id="rId5"/>
              </a:rPr>
              <a:t>http://creativecommons.org/licenses/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584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AA81D-E445-38A2-DEE1-E446AF4E6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Overview of proposed system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1686FDB0-7AC9-0D9F-152E-DB085A5E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15" y="1825625"/>
            <a:ext cx="5737486" cy="4351338"/>
          </a:xfrm>
        </p:spPr>
        <p:txBody>
          <a:bodyPr/>
          <a:lstStyle/>
          <a:p>
            <a:r>
              <a:rPr lang="en-US" dirty="0"/>
              <a:t>What is your research question? And what is your hypothesis regarding your results?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D27E5-C4A0-3669-B740-046E785F7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47929" y="6356350"/>
            <a:ext cx="565438" cy="365125"/>
          </a:xfrm>
        </p:spPr>
        <p:txBody>
          <a:bodyPr anchor="ctr">
            <a:normAutofit lnSpcReduction="10000"/>
          </a:bodyPr>
          <a:lstStyle/>
          <a:p>
            <a:fld id="{5529A250-FC36-714E-A642-DD6A0856C82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0" name="Footer Placeholder 39">
            <a:extLst>
              <a:ext uri="{FF2B5EF4-FFF2-40B4-BE49-F238E27FC236}">
                <a16:creationId xmlns:a16="http://schemas.microsoft.com/office/drawing/2014/main" id="{13321E00-4C40-F88F-1F2B-48642A3C202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58513" y="6356350"/>
            <a:ext cx="11089415" cy="365125"/>
          </a:xfrm>
        </p:spPr>
        <p:txBody>
          <a:bodyPr/>
          <a:lstStyle/>
          <a:p>
            <a:r>
              <a:rPr lang="en-US" dirty="0"/>
              <a:t>References – if needed</a:t>
            </a:r>
          </a:p>
        </p:txBody>
      </p:sp>
    </p:spTree>
    <p:extLst>
      <p:ext uri="{BB962C8B-B14F-4D97-AF65-F5344CB8AC3E}">
        <p14:creationId xmlns:p14="http://schemas.microsoft.com/office/powerpoint/2010/main" val="2990555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303E5-95D5-9606-8EAA-A53729131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60529-8A0B-1B88-0AC9-B146155B2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Previous work: Literature background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DA68D0AB-B890-5A5B-8D05-396272E39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15" y="1825625"/>
            <a:ext cx="5737486" cy="4351338"/>
          </a:xfrm>
        </p:spPr>
        <p:txBody>
          <a:bodyPr/>
          <a:lstStyle/>
          <a:p>
            <a:r>
              <a:rPr lang="en-US" dirty="0"/>
              <a:t>Discuss relevant literature. What precedent are you relying on? What similar things have been done before? What data were collected? What applications were proposed or attempted?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E0049-EE95-346E-0E3E-56610434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47929" y="6356350"/>
            <a:ext cx="565438" cy="365125"/>
          </a:xfrm>
        </p:spPr>
        <p:txBody>
          <a:bodyPr anchor="ctr">
            <a:normAutofit lnSpcReduction="10000"/>
          </a:bodyPr>
          <a:lstStyle/>
          <a:p>
            <a:fld id="{5529A250-FC36-714E-A642-DD6A0856C82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040235A5-DF0F-D565-2751-144CD1328D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58513" y="6356350"/>
            <a:ext cx="11089415" cy="365125"/>
          </a:xfrm>
        </p:spPr>
        <p:txBody>
          <a:bodyPr/>
          <a:lstStyle/>
          <a:p>
            <a:r>
              <a:rPr lang="en-US" dirty="0"/>
              <a:t>References – if needed</a:t>
            </a:r>
          </a:p>
        </p:txBody>
      </p:sp>
    </p:spTree>
    <p:extLst>
      <p:ext uri="{BB962C8B-B14F-4D97-AF65-F5344CB8AC3E}">
        <p14:creationId xmlns:p14="http://schemas.microsoft.com/office/powerpoint/2010/main" val="1999461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DC60-EFBA-E5A8-644F-75CE7385C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BFF7-F534-E513-2170-65C418AC9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Approach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38571593-2B12-5FDE-1A3F-96E67D8BC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15" y="1825625"/>
            <a:ext cx="5737486" cy="4351338"/>
          </a:xfrm>
        </p:spPr>
        <p:txBody>
          <a:bodyPr/>
          <a:lstStyle/>
          <a:p>
            <a:r>
              <a:rPr lang="en-US" dirty="0"/>
              <a:t>At this point, you have indicated a gap in the literature that you want to fill.</a:t>
            </a:r>
          </a:p>
          <a:p>
            <a:r>
              <a:rPr lang="en-US" dirty="0"/>
              <a:t>What experiments are you proposing? What data will you collect? What will those data teach you?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D4184-BAAB-CA5A-7C43-5EAA8CCFA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47929" y="6356350"/>
            <a:ext cx="565438" cy="365125"/>
          </a:xfrm>
        </p:spPr>
        <p:txBody>
          <a:bodyPr anchor="ctr">
            <a:normAutofit lnSpcReduction="10000"/>
          </a:bodyPr>
          <a:lstStyle/>
          <a:p>
            <a:fld id="{5529A250-FC36-714E-A642-DD6A0856C82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9D79C51-F606-F8F1-CE29-D5BAAD69686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58513" y="6356350"/>
            <a:ext cx="11089415" cy="365125"/>
          </a:xfrm>
        </p:spPr>
        <p:txBody>
          <a:bodyPr/>
          <a:lstStyle/>
          <a:p>
            <a:r>
              <a:rPr lang="en-US" dirty="0"/>
              <a:t>References – if needed</a:t>
            </a:r>
          </a:p>
        </p:txBody>
      </p:sp>
    </p:spTree>
    <p:extLst>
      <p:ext uri="{BB962C8B-B14F-4D97-AF65-F5344CB8AC3E}">
        <p14:creationId xmlns:p14="http://schemas.microsoft.com/office/powerpoint/2010/main" val="1844957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85252-8C6E-1D5F-8503-1D609DF93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2992B-7C5B-10D8-2F59-6346D860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Safety considerations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92D16571-D3DB-8182-EF61-7595F9234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15" y="1825625"/>
            <a:ext cx="5737486" cy="4351338"/>
          </a:xfrm>
        </p:spPr>
        <p:txBody>
          <a:bodyPr/>
          <a:lstStyle/>
          <a:p>
            <a:r>
              <a:rPr lang="en-US" dirty="0"/>
              <a:t>On this slide, you can talk about any of the hazards in your planned work – e.g. things from PubChem, or hazards associated with the various techniques you will use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1278E-86DC-E023-8E15-6B42308D9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47929" y="6356350"/>
            <a:ext cx="565438" cy="365125"/>
          </a:xfrm>
        </p:spPr>
        <p:txBody>
          <a:bodyPr anchor="ctr">
            <a:normAutofit lnSpcReduction="10000"/>
          </a:bodyPr>
          <a:lstStyle/>
          <a:p>
            <a:fld id="{5529A250-FC36-714E-A642-DD6A0856C82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F3519CA-46EC-57D9-6C2B-FC6E8ECFE37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58513" y="6356350"/>
            <a:ext cx="11089415" cy="365125"/>
          </a:xfrm>
        </p:spPr>
        <p:txBody>
          <a:bodyPr/>
          <a:lstStyle/>
          <a:p>
            <a:r>
              <a:rPr lang="en-US" dirty="0"/>
              <a:t>References – if needed</a:t>
            </a:r>
          </a:p>
        </p:txBody>
      </p:sp>
    </p:spTree>
    <p:extLst>
      <p:ext uri="{BB962C8B-B14F-4D97-AF65-F5344CB8AC3E}">
        <p14:creationId xmlns:p14="http://schemas.microsoft.com/office/powerpoint/2010/main" val="330501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A47B6-2247-B7E8-E1AA-71219C319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7ADFF-A4F7-6DD7-76BF-14B816667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Argument for this proposal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950554BF-E88F-9871-9CCF-2417F6A83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15" y="1825625"/>
            <a:ext cx="5737486" cy="4351338"/>
          </a:xfrm>
        </p:spPr>
        <p:txBody>
          <a:bodyPr/>
          <a:lstStyle/>
          <a:p>
            <a:r>
              <a:rPr lang="en-US" dirty="0"/>
              <a:t>Slides that make the argument for your proposed project including why should we fund this project in particular. Some possible arguments include the feasibility, novelty, and applications of the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8F3D87-E08C-FEE5-616D-988F7F60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47929" y="6356350"/>
            <a:ext cx="565438" cy="365125"/>
          </a:xfrm>
        </p:spPr>
        <p:txBody>
          <a:bodyPr anchor="ctr">
            <a:normAutofit lnSpcReduction="10000"/>
          </a:bodyPr>
          <a:lstStyle/>
          <a:p>
            <a:fld id="{5529A250-FC36-714E-A642-DD6A0856C82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5CD0003-2140-2F0F-F5A9-0D2A6A5F887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58513" y="6356350"/>
            <a:ext cx="11089415" cy="365125"/>
          </a:xfrm>
        </p:spPr>
        <p:txBody>
          <a:bodyPr/>
          <a:lstStyle/>
          <a:p>
            <a:r>
              <a:rPr lang="en-US" dirty="0"/>
              <a:t>References – if needed</a:t>
            </a:r>
          </a:p>
        </p:txBody>
      </p:sp>
    </p:spTree>
    <p:extLst>
      <p:ext uri="{BB962C8B-B14F-4D97-AF65-F5344CB8AC3E}">
        <p14:creationId xmlns:p14="http://schemas.microsoft.com/office/powerpoint/2010/main" val="3208541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8D4E-BD15-DBE9-4831-FBAA8E640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</p:spPr>
        <p:txBody>
          <a:bodyPr/>
          <a:lstStyle/>
          <a:p>
            <a:r>
              <a:rPr lang="en-US" dirty="0"/>
              <a:t>Project Timeline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423C0-1E07-3F96-0AFD-9D78F588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47929" y="6356350"/>
            <a:ext cx="565438" cy="365125"/>
          </a:xfrm>
        </p:spPr>
        <p:txBody>
          <a:bodyPr/>
          <a:lstStyle/>
          <a:p>
            <a:fld id="{5529A250-FC36-714E-A642-DD6A0856C82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D169BAC0-598A-13BC-4C05-6F60B46B792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References – if needed</a:t>
            </a: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B33E8774-7967-2190-3261-2E3D551B14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981115"/>
              </p:ext>
            </p:extLst>
          </p:nvPr>
        </p:nvGraphicFramePr>
        <p:xfrm>
          <a:off x="358775" y="1825625"/>
          <a:ext cx="11322942" cy="32004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726879">
                  <a:extLst>
                    <a:ext uri="{9D8B030D-6E8A-4147-A177-3AD203B41FA5}">
                      <a16:colId xmlns:a16="http://schemas.microsoft.com/office/drawing/2014/main" val="2257799917"/>
                    </a:ext>
                  </a:extLst>
                </a:gridCol>
                <a:gridCol w="9596063">
                  <a:extLst>
                    <a:ext uri="{9D8B030D-6E8A-4147-A177-3AD203B41FA5}">
                      <a16:colId xmlns:a16="http://schemas.microsoft.com/office/drawing/2014/main" val="12869499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Class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Goals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25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00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420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0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457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772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05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541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3FF3-29E9-6AD6-3371-D2A02209B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BFCD6-429C-A1F6-3EE1-500E1D256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515" y="320675"/>
            <a:ext cx="11654852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Proposal summary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09794322-6C0B-8EFB-C5CE-18D975F82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15" y="1825625"/>
            <a:ext cx="5737486" cy="4351338"/>
          </a:xfrm>
        </p:spPr>
        <p:txBody>
          <a:bodyPr/>
          <a:lstStyle/>
          <a:p>
            <a:r>
              <a:rPr lang="en-US" dirty="0"/>
              <a:t>Summary slide - this should not just have bullet points – include at least one image</a:t>
            </a:r>
          </a:p>
          <a:p>
            <a:r>
              <a:rPr lang="en-US" dirty="0"/>
              <a:t>This could, in fact, be completely made up of images with no text as you will be there to talk as through 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90CAF-B3EA-1BE3-7E32-0F086C56C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47929" y="6356350"/>
            <a:ext cx="565438" cy="365125"/>
          </a:xfrm>
        </p:spPr>
        <p:txBody>
          <a:bodyPr anchor="ctr">
            <a:normAutofit lnSpcReduction="10000"/>
          </a:bodyPr>
          <a:lstStyle/>
          <a:p>
            <a:fld id="{5529A250-FC36-714E-A642-DD6A0856C82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270C9E1-40B0-49E3-9647-EEC5031225D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358513" y="6356350"/>
            <a:ext cx="11089415" cy="365125"/>
          </a:xfrm>
        </p:spPr>
        <p:txBody>
          <a:bodyPr/>
          <a:lstStyle/>
          <a:p>
            <a:r>
              <a:rPr lang="en-US" dirty="0"/>
              <a:t>References – if needed</a:t>
            </a:r>
          </a:p>
        </p:txBody>
      </p:sp>
    </p:spTree>
    <p:extLst>
      <p:ext uri="{BB962C8B-B14F-4D97-AF65-F5344CB8AC3E}">
        <p14:creationId xmlns:p14="http://schemas.microsoft.com/office/powerpoint/2010/main" val="890972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910</TotalTime>
  <Words>334</Words>
  <Application>Microsoft Office PowerPoint</Application>
  <PresentationFormat>Widescreen</PresentationFormat>
  <Paragraphs>49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Gill Sans MT</vt:lpstr>
      <vt:lpstr>Univers</vt:lpstr>
      <vt:lpstr>Office 2013 - 2022 Theme</vt:lpstr>
      <vt:lpstr>Title</vt:lpstr>
      <vt:lpstr>Overview of proposed system</vt:lpstr>
      <vt:lpstr>Previous work: Literature background</vt:lpstr>
      <vt:lpstr>Approach</vt:lpstr>
      <vt:lpstr>Safety considerations</vt:lpstr>
      <vt:lpstr>Argument for this proposal</vt:lpstr>
      <vt:lpstr>Project Timeline</vt:lpstr>
      <vt:lpstr>Proposal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Kathleen Huynh</dc:creator>
  <cp:lastModifiedBy>Madalyn R Radlauer</cp:lastModifiedBy>
  <cp:revision>20</cp:revision>
  <dcterms:created xsi:type="dcterms:W3CDTF">2025-03-07T20:54:10Z</dcterms:created>
  <dcterms:modified xsi:type="dcterms:W3CDTF">2026-05-29T06:03:40Z</dcterms:modified>
</cp:coreProperties>
</file>