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notesMasterIdLst>
    <p:notesMasterId r:id="rId11"/>
  </p:notesMasterIdLst>
  <p:handoutMasterIdLst>
    <p:handoutMasterId r:id="rId12"/>
  </p:handoutMasterIdLst>
  <p:sldIdLst>
    <p:sldId id="256" r:id="rId2"/>
    <p:sldId id="409" r:id="rId3"/>
    <p:sldId id="413" r:id="rId4"/>
    <p:sldId id="412" r:id="rId5"/>
    <p:sldId id="414" r:id="rId6"/>
    <p:sldId id="416" r:id="rId7"/>
    <p:sldId id="417" r:id="rId8"/>
    <p:sldId id="418" r:id="rId9"/>
    <p:sldId id="419" r:id="rId10"/>
  </p:sldIdLst>
  <p:sldSz cx="9144000" cy="6858000" type="screen4x3"/>
  <p:notesSz cx="9309100" cy="7023100"/>
  <p:defaultTextStyle>
    <a:defPPr>
      <a:defRPr lang="en-US"/>
    </a:defPPr>
    <a:lvl1pPr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12">
          <p15:clr>
            <a:srgbClr val="A4A3A4"/>
          </p15:clr>
        </p15:guide>
        <p15:guide id="2"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2433"/>
    <a:srgbClr val="EFE7E7"/>
    <a:srgbClr val="DECBCB"/>
    <a:srgbClr val="FFFFFF"/>
    <a:srgbClr val="990000"/>
    <a:srgbClr val="009900"/>
    <a:srgbClr val="66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8276" autoAdjust="0"/>
  </p:normalViewPr>
  <p:slideViewPr>
    <p:cSldViewPr>
      <p:cViewPr>
        <p:scale>
          <a:sx n="100" d="100"/>
          <a:sy n="100" d="100"/>
        </p:scale>
        <p:origin x="-71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09" d="100"/>
          <a:sy n="109" d="100"/>
        </p:scale>
        <p:origin x="-354" y="-96"/>
      </p:cViewPr>
      <p:guideLst>
        <p:guide orient="horz" pos="2212"/>
        <p:guide pos="29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5273675" y="0"/>
            <a:ext cx="4033838" cy="350838"/>
          </a:xfrm>
          <a:prstGeom prst="rect">
            <a:avLst/>
          </a:prstGeom>
        </p:spPr>
        <p:txBody>
          <a:bodyPr vert="horz" lIns="91440" tIns="45720" rIns="91440" bIns="45720" rtlCol="0"/>
          <a:lstStyle>
            <a:lvl1pPr algn="r">
              <a:defRPr sz="1200"/>
            </a:lvl1pPr>
          </a:lstStyle>
          <a:p>
            <a:fld id="{86003F46-A9B3-4F5A-A931-726FCF5F9C1F}" type="datetimeFigureOut">
              <a:rPr lang="en-CA" smtClean="0"/>
              <a:pPr/>
              <a:t>20/07/2015</a:t>
            </a:fld>
            <a:endParaRPr lang="en-CA"/>
          </a:p>
        </p:txBody>
      </p:sp>
      <p:sp>
        <p:nvSpPr>
          <p:cNvPr id="4" name="Footer Placeholder 3"/>
          <p:cNvSpPr>
            <a:spLocks noGrp="1"/>
          </p:cNvSpPr>
          <p:nvPr>
            <p:ph type="ftr" sz="quarter" idx="2"/>
          </p:nvPr>
        </p:nvSpPr>
        <p:spPr>
          <a:xfrm>
            <a:off x="0" y="6670675"/>
            <a:ext cx="4033838" cy="3508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5273675" y="6670675"/>
            <a:ext cx="4033838" cy="350838"/>
          </a:xfrm>
          <a:prstGeom prst="rect">
            <a:avLst/>
          </a:prstGeom>
        </p:spPr>
        <p:txBody>
          <a:bodyPr vert="horz" lIns="91440" tIns="45720" rIns="91440" bIns="45720" rtlCol="0" anchor="b"/>
          <a:lstStyle>
            <a:lvl1pPr algn="r">
              <a:defRPr sz="1200"/>
            </a:lvl1pPr>
          </a:lstStyle>
          <a:p>
            <a:fld id="{E3D2E2C9-2C29-48BC-AC16-3E6DB12A3587}" type="slidenum">
              <a:rPr lang="en-CA" smtClean="0"/>
              <a:pPr/>
              <a:t>‹#›</a:t>
            </a:fld>
            <a:endParaRPr lang="en-CA"/>
          </a:p>
        </p:txBody>
      </p:sp>
    </p:spTree>
    <p:extLst>
      <p:ext uri="{BB962C8B-B14F-4D97-AF65-F5344CB8AC3E}">
        <p14:creationId xmlns:p14="http://schemas.microsoft.com/office/powerpoint/2010/main" xmlns="" val="4109633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3838"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73675" y="0"/>
            <a:ext cx="4033838" cy="350838"/>
          </a:xfrm>
          <a:prstGeom prst="rect">
            <a:avLst/>
          </a:prstGeom>
        </p:spPr>
        <p:txBody>
          <a:bodyPr vert="horz" lIns="91440" tIns="45720" rIns="91440" bIns="45720" rtlCol="0"/>
          <a:lstStyle>
            <a:lvl1pPr algn="r">
              <a:defRPr sz="1200"/>
            </a:lvl1pPr>
          </a:lstStyle>
          <a:p>
            <a:fld id="{EA756455-F3D9-47E5-A885-65C7AAF8B7B7}" type="datetimeFigureOut">
              <a:rPr lang="en-CA" smtClean="0"/>
              <a:pPr/>
              <a:t>20/07/2015</a:t>
            </a:fld>
            <a:endParaRPr lang="en-CA"/>
          </a:p>
        </p:txBody>
      </p:sp>
      <p:sp>
        <p:nvSpPr>
          <p:cNvPr id="4" name="Slide Image Placeholder 3"/>
          <p:cNvSpPr>
            <a:spLocks noGrp="1" noRot="1" noChangeAspect="1"/>
          </p:cNvSpPr>
          <p:nvPr>
            <p:ph type="sldImg" idx="2"/>
          </p:nvPr>
        </p:nvSpPr>
        <p:spPr>
          <a:xfrm>
            <a:off x="2898775" y="527050"/>
            <a:ext cx="3511550" cy="2633663"/>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35338"/>
            <a:ext cx="7448550" cy="3160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6670675"/>
            <a:ext cx="4033838" cy="350838"/>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73675" y="6670675"/>
            <a:ext cx="4033838" cy="350838"/>
          </a:xfrm>
          <a:prstGeom prst="rect">
            <a:avLst/>
          </a:prstGeom>
        </p:spPr>
        <p:txBody>
          <a:bodyPr vert="horz" lIns="91440" tIns="45720" rIns="91440" bIns="45720" rtlCol="0" anchor="b"/>
          <a:lstStyle>
            <a:lvl1pPr algn="r">
              <a:defRPr sz="1200"/>
            </a:lvl1pPr>
          </a:lstStyle>
          <a:p>
            <a:fld id="{98F7908D-3CF9-4299-A28F-9B78BAFCCA39}" type="slidenum">
              <a:rPr lang="en-CA" smtClean="0"/>
              <a:pPr/>
              <a:t>‹#›</a:t>
            </a:fld>
            <a:endParaRPr lang="en-CA"/>
          </a:p>
        </p:txBody>
      </p:sp>
    </p:spTree>
    <p:extLst>
      <p:ext uri="{BB962C8B-B14F-4D97-AF65-F5344CB8AC3E}">
        <p14:creationId xmlns:p14="http://schemas.microsoft.com/office/powerpoint/2010/main" xmlns="" val="1430727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reativecommons.org/about/licens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Kinesthetic Learning: Cyclic </a:t>
            </a:r>
            <a:r>
              <a:rPr lang="en-US" sz="1200" dirty="0" err="1" smtClean="0"/>
              <a:t>Voltammetry</a:t>
            </a:r>
            <a:r>
              <a:rPr lang="en-US" sz="1200" dirty="0" smtClean="0"/>
              <a:t> Mechanisms</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Created by Chip Nataro, Lafayette College (nataroc@lafayette.edu) and posted on VIPEr (www.ionicviper.org) on July 6, 2015, Copyright Chip Nataro 2015. This work is licensed under the Creative Commons Attribution Non-commercial Share Alike License. To view a copy of this license visit </a:t>
            </a:r>
            <a:r>
              <a:rPr lang="en-US" sz="1200" u="sng" kern="1200" dirty="0" smtClean="0">
                <a:solidFill>
                  <a:schemeClr val="tx1"/>
                </a:solidFill>
                <a:latin typeface="+mn-lt"/>
                <a:ea typeface="+mn-ea"/>
                <a:cs typeface="+mn-cs"/>
                <a:hlinkClick r:id="rId3"/>
              </a:rPr>
              <a:t>http://creativecommons.org/about/license/</a:t>
            </a:r>
            <a:r>
              <a:rPr lang="en-US" sz="1200" kern="1200" dirty="0" smtClean="0">
                <a:solidFill>
                  <a:schemeClr val="tx1"/>
                </a:solidFill>
                <a:latin typeface="+mn-lt"/>
                <a:ea typeface="+mn-ea"/>
                <a:cs typeface="+mn-cs"/>
              </a:rPr>
              <a:t>.</a:t>
            </a:r>
          </a:p>
          <a:p>
            <a:r>
              <a:rPr lang="en-US" sz="1200" kern="1200" dirty="0" smtClean="0">
                <a:solidFill>
                  <a:schemeClr val="tx1"/>
                </a:solidFill>
                <a:latin typeface="+mn-lt"/>
                <a:ea typeface="+mn-ea"/>
                <a:cs typeface="+mn-cs"/>
              </a:rPr>
              <a:t> </a:t>
            </a:r>
          </a:p>
          <a:p>
            <a:endParaRPr lang="en-CA"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1</a:t>
            </a:fld>
            <a:endParaRPr lang="en-CA"/>
          </a:p>
        </p:txBody>
      </p:sp>
    </p:spTree>
    <p:extLst>
      <p:ext uri="{BB962C8B-B14F-4D97-AF65-F5344CB8AC3E}">
        <p14:creationId xmlns:p14="http://schemas.microsoft.com/office/powerpoint/2010/main" xmlns="" val="120977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 6 people to stand in a line. Walk down the line shaking hands (use of a joy buzzer</a:t>
            </a:r>
            <a:r>
              <a:rPr lang="en-US" baseline="0" dirty="0" smtClean="0"/>
              <a:t> is highly recommended but not required</a:t>
            </a:r>
            <a:r>
              <a:rPr lang="en-US" dirty="0" smtClean="0"/>
              <a:t>). Turn around. Go back through the line and shake hands</a:t>
            </a:r>
            <a:r>
              <a:rPr lang="en-US" baseline="0" dirty="0" smtClean="0"/>
              <a:t> again.</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2</a:t>
            </a:fld>
            <a:endParaRPr lang="en-CA"/>
          </a:p>
        </p:txBody>
      </p:sp>
    </p:spTree>
    <p:extLst>
      <p:ext uri="{BB962C8B-B14F-4D97-AF65-F5344CB8AC3E}">
        <p14:creationId xmlns:p14="http://schemas.microsoft.com/office/powerpoint/2010/main" xmlns="" val="596516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Start at some potential (everyone in a line wondering what I am going to do)</a:t>
            </a:r>
          </a:p>
          <a:p>
            <a:r>
              <a:rPr lang="en-US" dirty="0" smtClean="0"/>
              <a:t>Change potential (walking through the line)</a:t>
            </a:r>
          </a:p>
          <a:p>
            <a:r>
              <a:rPr lang="en-US" dirty="0" smtClean="0"/>
              <a:t>Current change (people annoyed with me as they got buzzed)</a:t>
            </a:r>
          </a:p>
          <a:p>
            <a:r>
              <a:rPr lang="en-US" dirty="0" smtClean="0"/>
              <a:t>Switching potential (turn around)</a:t>
            </a:r>
          </a:p>
          <a:p>
            <a:r>
              <a:rPr lang="en-US" dirty="0" smtClean="0"/>
              <a:t>Scan</a:t>
            </a:r>
            <a:r>
              <a:rPr lang="en-US" baseline="0" dirty="0" smtClean="0"/>
              <a:t> potentials (walk through the line)</a:t>
            </a:r>
          </a:p>
          <a:p>
            <a:r>
              <a:rPr lang="en-US" baseline="0" dirty="0" smtClean="0"/>
              <a:t>Change current (apologize for joy buzzer and everyone is happy)</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3</a:t>
            </a:fld>
            <a:endParaRPr lang="en-CA"/>
          </a:p>
        </p:txBody>
      </p:sp>
    </p:spTree>
    <p:extLst>
      <p:ext uri="{BB962C8B-B14F-4D97-AF65-F5344CB8AC3E}">
        <p14:creationId xmlns:p14="http://schemas.microsoft.com/office/powerpoint/2010/main" xmlns="" val="1189641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 Get 6 people to stand in a line. Walk down the line shaking hands. Turn around. Go back through the line but have them put their hands behind their backs</a:t>
            </a:r>
            <a:r>
              <a:rPr lang="en-US" baseline="0" dirty="0" smtClean="0"/>
              <a:t>.</a:t>
            </a:r>
          </a:p>
          <a:p>
            <a:r>
              <a:rPr lang="en-US" baseline="0" dirty="0" smtClean="0"/>
              <a:t>Second option, have them grab their neighbor’s hand after I shake theirs.</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4</a:t>
            </a:fld>
            <a:endParaRPr lang="en-CA"/>
          </a:p>
        </p:txBody>
      </p:sp>
    </p:spTree>
    <p:extLst>
      <p:ext uri="{BB962C8B-B14F-4D97-AF65-F5344CB8AC3E}">
        <p14:creationId xmlns:p14="http://schemas.microsoft.com/office/powerpoint/2010/main" xmlns="" val="1025202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Insert Figure 4 from this </a:t>
            </a:r>
            <a:r>
              <a:rPr lang="en-US" dirty="0" smtClean="0"/>
              <a:t>paper (doi:10.1016/S0022-328X(03)00155-4)</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 means</a:t>
            </a:r>
            <a:r>
              <a:rPr lang="en-US" baseline="0" dirty="0" smtClean="0"/>
              <a:t> that the product is unknown.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Going through the line and shaking hands represents oxidation.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students in the line then make it so they can’t shake hands, perhaps by putting their hands behind their backs or linking hands with another student in line. This signifies the compound undergoing some kind of chemical reaction following oxidation and the resulting product is not electro-active.</a:t>
            </a:r>
            <a:endParaRPr lang="en-US" dirty="0" smtClean="0"/>
          </a:p>
        </p:txBody>
      </p:sp>
      <p:sp>
        <p:nvSpPr>
          <p:cNvPr id="4" name="Slide Number Placeholder 3"/>
          <p:cNvSpPr>
            <a:spLocks noGrp="1"/>
          </p:cNvSpPr>
          <p:nvPr>
            <p:ph type="sldNum" sz="quarter" idx="10"/>
          </p:nvPr>
        </p:nvSpPr>
        <p:spPr/>
        <p:txBody>
          <a:bodyPr/>
          <a:lstStyle/>
          <a:p>
            <a:fld id="{98F7908D-3CF9-4299-A28F-9B78BAFCCA39}"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 Get 6 people to stand in a line. Walk down the line shaking hands. Turn around. Go back through the line but have the middle two join hands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6</a:t>
            </a:fld>
            <a:endParaRPr lang="en-CA"/>
          </a:p>
        </p:txBody>
      </p:sp>
    </p:spTree>
    <p:extLst>
      <p:ext uri="{BB962C8B-B14F-4D97-AF65-F5344CB8AC3E}">
        <p14:creationId xmlns:p14="http://schemas.microsoft.com/office/powerpoint/2010/main" xmlns="" val="1350490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Insert Figure 1 </a:t>
            </a:r>
            <a:r>
              <a:rPr lang="en-US" dirty="0" smtClean="0"/>
              <a:t>from this paper (doi:10.1016/S0022-328X(03)00155-4)</a:t>
            </a:r>
          </a:p>
          <a:p>
            <a:r>
              <a:rPr lang="en-US" dirty="0" smtClean="0"/>
              <a:t>Again, the ? represents an</a:t>
            </a:r>
            <a:r>
              <a:rPr lang="en-US" baseline="0" dirty="0" smtClean="0"/>
              <a:t> unknown chemical species.</a:t>
            </a:r>
          </a:p>
          <a:p>
            <a:r>
              <a:rPr lang="en-US" baseline="0" dirty="0" smtClean="0"/>
              <a:t>Go through the line quickly and shake hands in both directions. This represents a fast scan rate which is quicker than a chemical reaction can occur after oxidation.</a:t>
            </a:r>
          </a:p>
          <a:p>
            <a:r>
              <a:rPr lang="en-US" baseline="0" dirty="0" smtClean="0"/>
              <a:t>The second time, go through the line slowly. Have some of the students do something (put their hands behind their backs or grab the hands of other students) so that they are unable to shake hands on the return pass. This indicates that the chemical reaction after oxidation is slow, so only some of the species are able to react.</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 – Get 6 people to stand in a line. Walk down the line shaking hands. Turn around. Go back through the line high five people instead</a:t>
            </a:r>
            <a:r>
              <a:rPr lang="en-US" baseline="0" dirty="0" smtClean="0"/>
              <a:t>. Having a significant height difference between the molecules and the potential </a:t>
            </a:r>
            <a:r>
              <a:rPr lang="en-US" baseline="0" smtClean="0"/>
              <a:t>can help here.</a:t>
            </a:r>
            <a:endParaRPr lang="en-US" dirty="0"/>
          </a:p>
        </p:txBody>
      </p:sp>
      <p:sp>
        <p:nvSpPr>
          <p:cNvPr id="4" name="Slide Number Placeholder 3"/>
          <p:cNvSpPr>
            <a:spLocks noGrp="1"/>
          </p:cNvSpPr>
          <p:nvPr>
            <p:ph type="sldNum" sz="quarter" idx="10"/>
          </p:nvPr>
        </p:nvSpPr>
        <p:spPr/>
        <p:txBody>
          <a:bodyPr/>
          <a:lstStyle/>
          <a:p>
            <a:fld id="{98F7908D-3CF9-4299-A28F-9B78BAFCCA39}" type="slidenum">
              <a:rPr lang="en-CA" smtClean="0"/>
              <a:pPr/>
              <a:t>8</a:t>
            </a:fld>
            <a:endParaRPr lang="en-CA"/>
          </a:p>
        </p:txBody>
      </p:sp>
    </p:spTree>
    <p:extLst>
      <p:ext uri="{BB962C8B-B14F-4D97-AF65-F5344CB8AC3E}">
        <p14:creationId xmlns:p14="http://schemas.microsoft.com/office/powerpoint/2010/main" xmlns="" val="783368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Insert Figure 2 from this </a:t>
            </a:r>
            <a:r>
              <a:rPr lang="en-US" dirty="0" smtClean="0"/>
              <a:t>paper (doi:</a:t>
            </a:r>
            <a:r>
              <a:rPr lang="en-US" sz="1200" kern="1200" baseline="0" dirty="0" smtClean="0">
                <a:solidFill>
                  <a:schemeClr val="tx1"/>
                </a:solidFill>
                <a:latin typeface="+mn-lt"/>
                <a:ea typeface="+mn-ea"/>
                <a:cs typeface="+mn-cs"/>
              </a:rPr>
              <a:t>10.1021/om050074p)</a:t>
            </a:r>
          </a:p>
          <a:p>
            <a:r>
              <a:rPr lang="en-US" sz="1200" kern="1200" baseline="0" dirty="0" smtClean="0">
                <a:solidFill>
                  <a:schemeClr val="tx1"/>
                </a:solidFill>
                <a:latin typeface="+mn-lt"/>
                <a:ea typeface="+mn-ea"/>
                <a:cs typeface="+mn-cs"/>
              </a:rPr>
              <a:t>Pass through the students shaking hands. After shaking hands the students raise their hands in the air. On the return pass, you high five the students. This represents the compound being oxidized and going to a new species that is </a:t>
            </a:r>
            <a:r>
              <a:rPr lang="en-US" sz="1200" kern="1200" baseline="0" dirty="0" err="1" smtClean="0">
                <a:solidFill>
                  <a:schemeClr val="tx1"/>
                </a:solidFill>
                <a:latin typeface="+mn-lt"/>
                <a:ea typeface="+mn-ea"/>
                <a:cs typeface="+mn-cs"/>
              </a:rPr>
              <a:t>electroactive</a:t>
            </a:r>
            <a:r>
              <a:rPr lang="en-US" sz="1200" kern="1200" baseline="0" dirty="0" smtClean="0">
                <a:solidFill>
                  <a:schemeClr val="tx1"/>
                </a:solidFill>
                <a:latin typeface="+mn-lt"/>
                <a:ea typeface="+mn-ea"/>
                <a:cs typeface="+mn-cs"/>
              </a:rPr>
              <a:t>. It is </a:t>
            </a:r>
            <a:r>
              <a:rPr lang="en-US" sz="1200" kern="1200" baseline="0" smtClean="0">
                <a:solidFill>
                  <a:schemeClr val="tx1"/>
                </a:solidFill>
                <a:latin typeface="+mn-lt"/>
                <a:ea typeface="+mn-ea"/>
                <a:cs typeface="+mn-cs"/>
              </a:rPr>
              <a:t>just different.</a:t>
            </a:r>
            <a:endParaRPr lang="en-US" dirty="0" smtClean="0"/>
          </a:p>
        </p:txBody>
      </p:sp>
      <p:sp>
        <p:nvSpPr>
          <p:cNvPr id="4" name="Slide Number Placeholder 3"/>
          <p:cNvSpPr>
            <a:spLocks noGrp="1"/>
          </p:cNvSpPr>
          <p:nvPr>
            <p:ph type="sldNum" sz="quarter" idx="10"/>
          </p:nvPr>
        </p:nvSpPr>
        <p:spPr/>
        <p:txBody>
          <a:bodyPr/>
          <a:lstStyle/>
          <a:p>
            <a:fld id="{98F7908D-3CF9-4299-A28F-9B78BAFCCA39}" type="slidenum">
              <a:rPr lang="en-CA" smtClean="0"/>
              <a:pPr/>
              <a:t>9</a:t>
            </a:fld>
            <a:endParaRPr lang="en-CA"/>
          </a:p>
        </p:txBody>
      </p:sp>
    </p:spTree>
    <p:extLst>
      <p:ext uri="{BB962C8B-B14F-4D97-AF65-F5344CB8AC3E}">
        <p14:creationId xmlns:p14="http://schemas.microsoft.com/office/powerpoint/2010/main" xmlns="" val="1102520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3187700" y="268288"/>
            <a:ext cx="5668963" cy="3900487"/>
          </a:xfrm>
          <a:prstGeom prst="rect">
            <a:avLst/>
          </a:prstGeom>
          <a:solidFill>
            <a:srgbClr val="822433"/>
          </a:solidFill>
          <a:ln/>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endParaRPr/>
          </a:p>
        </p:txBody>
      </p:sp>
      <p:sp>
        <p:nvSpPr>
          <p:cNvPr id="5" name="Rectangle 4"/>
          <p:cNvSpPr/>
          <p:nvPr/>
        </p:nvSpPr>
        <p:spPr>
          <a:xfrm>
            <a:off x="217488" y="268288"/>
            <a:ext cx="184150" cy="6399212"/>
          </a:xfrm>
          <a:prstGeom prst="rect">
            <a:avLst/>
          </a:prstGeom>
          <a:solidFill>
            <a:srgbClr val="8224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3292697" y="373528"/>
            <a:ext cx="5458968" cy="3652371"/>
          </a:xfrm>
        </p:spPr>
        <p:txBody>
          <a:bodyPr rtlCol="0">
            <a:normAutofit/>
          </a:bodyPr>
          <a:lstStyle>
            <a:lvl1pPr algn="l" defTabSz="914400" rtl="0" eaLnBrk="1" latinLnBrk="0" hangingPunct="1">
              <a:spcBef>
                <a:spcPct val="0"/>
              </a:spcBef>
              <a:buNone/>
              <a:defRPr sz="4600" kern="1200">
                <a:solidFill>
                  <a:schemeClr val="bg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3187699" y="4279900"/>
            <a:ext cx="5668963" cy="621792"/>
          </a:xfrm>
        </p:spPr>
        <p:txBody>
          <a:bodyPr rtlCol="0">
            <a:normAutofit/>
          </a:bodyPr>
          <a:lstStyle>
            <a:lvl1pPr marL="0" indent="0" algn="l" defTabSz="914400" rtl="0" eaLnBrk="1" latinLnBrk="0" hangingPunct="1">
              <a:spcBef>
                <a:spcPts val="0"/>
              </a:spcBef>
              <a:buClr>
                <a:schemeClr val="accent1"/>
              </a:buClr>
              <a:buSzPct val="100000"/>
              <a:buFont typeface="Wingdings 2" pitchFamily="18" charset="2"/>
              <a:buNone/>
              <a:defRPr sz="1800" b="1" kern="1200">
                <a:solidFill>
                  <a:schemeClr val="accent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5"/>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a:xfrm>
            <a:off x="7199313" y="6356350"/>
            <a:ext cx="1752600" cy="365125"/>
          </a:xfrm>
          <a:prstGeom prst="rect">
            <a:avLst/>
          </a:prstGeom>
        </p:spPr>
        <p:txBody>
          <a:bodyPr/>
          <a:lstStyle>
            <a:lvl1pPr>
              <a:defRPr/>
            </a:lvl1pPr>
          </a:lstStyle>
          <a:p>
            <a:pPr>
              <a:defRPr/>
            </a:pPr>
            <a:fld id="{0EB6C876-A3B7-4A38-844D-25AD043FF7F6}" type="datetimeFigureOut">
              <a:rPr lang="en-US"/>
              <a:pPr>
                <a:defRPr/>
              </a:pPr>
              <a:t>7/20/2015</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11" name="Slide Number Placeholder 6"/>
          <p:cNvSpPr>
            <a:spLocks noGrp="1"/>
          </p:cNvSpPr>
          <p:nvPr>
            <p:ph type="sldNum" sz="quarter" idx="17"/>
          </p:nvPr>
        </p:nvSpPr>
        <p:spPr>
          <a:xfrm>
            <a:off x="8256588" y="360363"/>
            <a:ext cx="506412" cy="365125"/>
          </a:xfrm>
          <a:prstGeom prst="rect">
            <a:avLst/>
          </a:prstGeom>
        </p:spPr>
        <p:txBody>
          <a:bodyPr/>
          <a:lstStyle>
            <a:lvl1pPr>
              <a:defRPr/>
            </a:lvl1pPr>
          </a:lstStyle>
          <a:p>
            <a:pPr>
              <a:defRPr/>
            </a:pPr>
            <a:fld id="{8A70B223-A837-4649-BF20-12584911E50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165100" y="6364816"/>
            <a:ext cx="8777288" cy="365125"/>
          </a:xfrm>
          <a:prstGeom prst="rect">
            <a:avLst/>
          </a:prstGeom>
          <a:solidFill>
            <a:srgbClr val="8224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 name="Rectangle 3"/>
          <p:cNvSpPr/>
          <p:nvPr/>
        </p:nvSpPr>
        <p:spPr>
          <a:xfrm>
            <a:off x="8720670" y="194733"/>
            <a:ext cx="222249" cy="6178551"/>
          </a:xfrm>
          <a:prstGeom prst="rect">
            <a:avLst/>
          </a:prstGeom>
          <a:solidFill>
            <a:srgbClr val="8224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160232" y="206375"/>
            <a:ext cx="8560438" cy="673100"/>
          </a:xfrm>
        </p:spPr>
        <p:txBody>
          <a:bodyPr anchor="ctr"/>
          <a:lstStyle>
            <a:lvl1pPr>
              <a:defRPr b="1" i="0" u="none" baseline="0">
                <a:solidFill>
                  <a:srgbClr val="822433"/>
                </a:solidFill>
              </a:defRPr>
            </a:lvl1pPr>
          </a:lstStyle>
          <a:p>
            <a:r>
              <a:rPr lang="en-US" dirty="0" smtClean="0"/>
              <a:t>Click to edit Master title style</a:t>
            </a:r>
            <a:endParaRPr dirty="0"/>
          </a:p>
        </p:txBody>
      </p:sp>
      <p:sp>
        <p:nvSpPr>
          <p:cNvPr id="3" name="Content Placeholder 2"/>
          <p:cNvSpPr>
            <a:spLocks noGrp="1"/>
          </p:cNvSpPr>
          <p:nvPr>
            <p:ph idx="1"/>
          </p:nvPr>
        </p:nvSpPr>
        <p:spPr>
          <a:xfrm>
            <a:off x="165100" y="914400"/>
            <a:ext cx="8445500" cy="5325533"/>
          </a:xfrm>
        </p:spPr>
        <p:txBody>
          <a:bodyPr/>
          <a:lstStyle>
            <a:lvl1pPr marL="342900" indent="-342900">
              <a:buClr>
                <a:srgbClr val="822433"/>
              </a:buClr>
              <a:defRPr sz="2800">
                <a:solidFill>
                  <a:schemeClr val="tx1"/>
                </a:solidFill>
                <a:latin typeface="Whitney-Semibold" panose="02000603040000020004" pitchFamily="2" charset="0"/>
              </a:defRPr>
            </a:lvl1pPr>
            <a:lvl2pPr marL="628650" indent="-285750">
              <a:buClr>
                <a:schemeClr val="accent1"/>
              </a:buClr>
              <a:defRPr sz="2400">
                <a:solidFill>
                  <a:schemeClr val="tx1">
                    <a:lumMod val="85000"/>
                    <a:lumOff val="15000"/>
                  </a:schemeClr>
                </a:solidFill>
                <a:latin typeface="Whitney-Semibold" panose="02000603040000020004" pitchFamily="2" charset="0"/>
              </a:defRPr>
            </a:lvl2pPr>
            <a:lvl3pPr marL="857250" indent="-228600">
              <a:buClr>
                <a:schemeClr val="accent3">
                  <a:lumMod val="75000"/>
                </a:schemeClr>
              </a:buClr>
              <a:defRPr sz="2000">
                <a:solidFill>
                  <a:schemeClr val="tx1">
                    <a:lumMod val="75000"/>
                    <a:lumOff val="25000"/>
                  </a:schemeClr>
                </a:solidFill>
                <a:latin typeface="Whitney-Semibold" panose="02000603040000020004" pitchFamily="2" charset="0"/>
              </a:defRPr>
            </a:lvl3pPr>
            <a:lvl4pPr marL="1143000" indent="-228600">
              <a:buClr>
                <a:schemeClr val="accent3"/>
              </a:buClr>
              <a:defRPr sz="2000">
                <a:solidFill>
                  <a:schemeClr val="tx1">
                    <a:lumMod val="65000"/>
                    <a:lumOff val="35000"/>
                  </a:schemeClr>
                </a:solidFill>
                <a:latin typeface="Whitney-Semibold" panose="02000603040000020004" pitchFamily="2" charset="0"/>
              </a:defRPr>
            </a:lvl4pPr>
            <a:lvl5pPr marL="1371600" indent="-228600">
              <a:buClr>
                <a:schemeClr val="accent4"/>
              </a:buClr>
              <a:defRPr sz="2000">
                <a:solidFill>
                  <a:schemeClr val="tx1">
                    <a:lumMod val="65000"/>
                    <a:lumOff val="35000"/>
                  </a:schemeClr>
                </a:solidFill>
                <a:latin typeface="Whitney-Semibold" panose="02000603040000020004" pitchFamily="2"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8" name="Slide Number Placeholder 5"/>
          <p:cNvSpPr txBox="1">
            <a:spLocks/>
          </p:cNvSpPr>
          <p:nvPr userDrawn="1"/>
        </p:nvSpPr>
        <p:spPr>
          <a:xfrm>
            <a:off x="6172200" y="6364140"/>
            <a:ext cx="2528888" cy="365125"/>
          </a:xfrm>
          <a:prstGeom prst="rect">
            <a:avLst/>
          </a:prstGeom>
        </p:spPr>
        <p:txBody>
          <a:bodyPr anchor="ctr"/>
          <a:lstStyle>
            <a:defPPr>
              <a:defRPr lang="en-US"/>
            </a:defPPr>
            <a:lvl1pPr marL="0" algn="r" defTabSz="914400" rtl="0" eaLnBrk="1" fontAlgn="base" latinLnBrk="0" hangingPunct="1">
              <a:spcBef>
                <a:spcPct val="0"/>
              </a:spcBef>
              <a:spcAft>
                <a:spcPct val="0"/>
              </a:spcAft>
              <a:defRPr sz="1400" b="1" kern="1200" smtClean="0">
                <a:solidFill>
                  <a:schemeClr val="tx2">
                    <a:lumMod val="60000"/>
                    <a:lumOff val="40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a:lstStyle>
          <a:p>
            <a:pPr algn="r">
              <a:defRPr/>
            </a:pPr>
            <a:r>
              <a:rPr lang="en-US" sz="1200" i="1" dirty="0" smtClean="0">
                <a:solidFill>
                  <a:schemeClr val="bg1"/>
                </a:solidFill>
              </a:rPr>
              <a:t>Slide </a:t>
            </a:r>
            <a:fld id="{5515B91E-B323-4A41-88DB-9BB949175353}" type="slidenum">
              <a:rPr lang="en-US" sz="1200" i="1" smtClean="0">
                <a:solidFill>
                  <a:schemeClr val="bg1"/>
                </a:solidFill>
              </a:rPr>
              <a:pPr algn="r">
                <a:defRPr/>
              </a:pPr>
              <a:t>‹#›</a:t>
            </a:fld>
            <a:endParaRPr lang="en-US" sz="1200" i="1" dirty="0">
              <a:solidFill>
                <a:schemeClr val="bg1"/>
              </a:solidFill>
            </a:endParaRPr>
          </a:p>
        </p:txBody>
      </p:sp>
      <p:sp>
        <p:nvSpPr>
          <p:cNvPr id="10" name="Slide Number Placeholder 5"/>
          <p:cNvSpPr txBox="1">
            <a:spLocks/>
          </p:cNvSpPr>
          <p:nvPr userDrawn="1"/>
        </p:nvSpPr>
        <p:spPr>
          <a:xfrm>
            <a:off x="165100" y="6364140"/>
            <a:ext cx="2044700" cy="365125"/>
          </a:xfrm>
          <a:prstGeom prst="rect">
            <a:avLst/>
          </a:prstGeom>
        </p:spPr>
        <p:txBody>
          <a:bodyPr anchor="ctr"/>
          <a:lstStyle>
            <a:defPPr>
              <a:defRPr lang="en-US"/>
            </a:defPPr>
            <a:lvl1pPr marL="0" algn="r" defTabSz="914400" rtl="0" eaLnBrk="1" fontAlgn="base" latinLnBrk="0" hangingPunct="1">
              <a:spcBef>
                <a:spcPct val="0"/>
              </a:spcBef>
              <a:spcAft>
                <a:spcPct val="0"/>
              </a:spcAft>
              <a:defRPr sz="1400" b="1" kern="1200" smtClean="0">
                <a:solidFill>
                  <a:schemeClr val="tx2">
                    <a:lumMod val="60000"/>
                    <a:lumOff val="40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a:lstStyle>
          <a:p>
            <a:pPr algn="l">
              <a:defRPr/>
            </a:pPr>
            <a:r>
              <a:rPr lang="en-US" sz="1200" i="1" dirty="0" smtClean="0">
                <a:solidFill>
                  <a:schemeClr val="bg1"/>
                </a:solidFill>
              </a:rPr>
              <a:t>VIPEr Workshop 2015 – B2GS1: Electrochemistry</a:t>
            </a:r>
            <a:endParaRPr lang="en-US" sz="1200" i="1" dirty="0">
              <a:solidFill>
                <a:schemeClr val="bg1"/>
              </a:solidFill>
            </a:endParaRPr>
          </a:p>
        </p:txBody>
      </p:sp>
      <p:sp>
        <p:nvSpPr>
          <p:cNvPr id="11" name="Slide Number Placeholder 5"/>
          <p:cNvSpPr txBox="1">
            <a:spLocks/>
          </p:cNvSpPr>
          <p:nvPr userDrawn="1"/>
        </p:nvSpPr>
        <p:spPr>
          <a:xfrm>
            <a:off x="3352800" y="6364139"/>
            <a:ext cx="2438400" cy="365125"/>
          </a:xfrm>
          <a:prstGeom prst="rect">
            <a:avLst/>
          </a:prstGeom>
        </p:spPr>
        <p:txBody>
          <a:bodyPr anchor="ctr"/>
          <a:lstStyle>
            <a:defPPr>
              <a:defRPr lang="en-US"/>
            </a:defPPr>
            <a:lvl1pPr marL="0" algn="r" defTabSz="914400" rtl="0" eaLnBrk="1" fontAlgn="base" latinLnBrk="0" hangingPunct="1">
              <a:spcBef>
                <a:spcPct val="0"/>
              </a:spcBef>
              <a:spcAft>
                <a:spcPct val="0"/>
              </a:spcAft>
              <a:defRPr sz="1400" b="1" kern="1200" smtClean="0">
                <a:solidFill>
                  <a:schemeClr val="tx2">
                    <a:lumMod val="60000"/>
                    <a:lumOff val="40000"/>
                  </a:schemeClr>
                </a:solidFill>
                <a:latin typeface="+mn-lt"/>
                <a:ea typeface="+mn-ea"/>
                <a:cs typeface="+mn-cs"/>
              </a:defRPr>
            </a:lvl1pPr>
            <a:lvl2pPr marL="4572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a:lstStyle>
          <a:p>
            <a:pPr algn="ctr">
              <a:defRPr/>
            </a:pPr>
            <a:r>
              <a:rPr lang="en-US" sz="1200" i="1" dirty="0" smtClean="0">
                <a:solidFill>
                  <a:schemeClr val="bg1"/>
                </a:solidFill>
              </a:rPr>
              <a:t>Lafayette College – Nataro</a:t>
            </a:r>
            <a:endParaRPr lang="en-US" sz="1200" i="1" dirty="0">
              <a:solidFill>
                <a:schemeClr val="bg1"/>
              </a:solidFill>
            </a:endParaRPr>
          </a:p>
        </p:txBody>
      </p:sp>
      <p:cxnSp>
        <p:nvCxnSpPr>
          <p:cNvPr id="6" name="Straight Connector 5"/>
          <p:cNvCxnSpPr/>
          <p:nvPr userDrawn="1"/>
        </p:nvCxnSpPr>
        <p:spPr>
          <a:xfrm>
            <a:off x="165100" y="866775"/>
            <a:ext cx="8666694" cy="0"/>
          </a:xfrm>
          <a:prstGeom prst="line">
            <a:avLst/>
          </a:prstGeom>
          <a:ln>
            <a:solidFill>
              <a:srgbClr val="822433"/>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5" name="Rectangle 4"/>
          <p:cNvSpPr/>
          <p:nvPr/>
        </p:nvSpPr>
        <p:spPr>
          <a:xfrm>
            <a:off x="3187700" y="268288"/>
            <a:ext cx="5668963" cy="25606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5"/>
          <p:cNvSpPr/>
          <p:nvPr/>
        </p:nvSpPr>
        <p:spPr>
          <a:xfrm>
            <a:off x="268288" y="268288"/>
            <a:ext cx="184150" cy="3886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3200400" y="2877671"/>
            <a:ext cx="5646867" cy="1280160"/>
          </a:xfrm>
        </p:spPr>
        <p:txBody>
          <a:bodyPr rtlCol="0">
            <a:normAutofit/>
          </a:bodyPr>
          <a:lstStyle>
            <a:lvl1pPr>
              <a:buNone/>
              <a:defRPr/>
            </a:lvl1pPr>
          </a:lstStyle>
          <a:p>
            <a:pPr lvl="0"/>
            <a:r>
              <a:rPr lang="en-US" noProof="0" smtClean="0"/>
              <a:t>Click icon to add picture</a:t>
            </a:r>
            <a:endParaRPr noProof="0"/>
          </a:p>
        </p:txBody>
      </p:sp>
      <p:sp>
        <p:nvSpPr>
          <p:cNvPr id="7" name="Date Placeholder 3"/>
          <p:cNvSpPr>
            <a:spLocks noGrp="1"/>
          </p:cNvSpPr>
          <p:nvPr>
            <p:ph type="dt" sz="half" idx="14"/>
          </p:nvPr>
        </p:nvSpPr>
        <p:spPr>
          <a:xfrm>
            <a:off x="3276600" y="390525"/>
            <a:ext cx="5499100" cy="365125"/>
          </a:xfrm>
          <a:prstGeom prst="rect">
            <a:avLst/>
          </a:prstGeom>
        </p:spPr>
        <p:txBody>
          <a:bodyPr/>
          <a:lstStyle>
            <a:lvl1pPr>
              <a:defRPr sz="2200" b="0" baseline="0" smtClean="0">
                <a:solidFill>
                  <a:schemeClr val="bg1"/>
                </a:solidFill>
              </a:defRPr>
            </a:lvl1pPr>
          </a:lstStyle>
          <a:p>
            <a:pPr>
              <a:defRPr/>
            </a:pPr>
            <a:fld id="{A201F11F-2E29-4E62-B01A-34618B6BC5BB}" type="datetimeFigureOut">
              <a:rPr lang="en-US"/>
              <a:pPr>
                <a:defRPr/>
              </a:pPr>
              <a:t>7/20/2015</a:t>
            </a:fld>
            <a:endParaRPr lang="en-US"/>
          </a:p>
        </p:txBody>
      </p:sp>
      <p:sp>
        <p:nvSpPr>
          <p:cNvPr id="8" name="Footer Placeholder 4"/>
          <p:cNvSpPr>
            <a:spLocks noGrp="1"/>
          </p:cNvSpPr>
          <p:nvPr>
            <p:ph type="ftr" sz="quarter" idx="15"/>
          </p:nvPr>
        </p:nvSpPr>
        <p:spPr>
          <a:xfrm>
            <a:off x="3213100" y="6356350"/>
            <a:ext cx="4735513" cy="365125"/>
          </a:xfrm>
        </p:spPr>
        <p:txBody>
          <a:bodyPr/>
          <a:lstStyle>
            <a:lvl1pPr>
              <a:defRPr/>
            </a:lvl1pPr>
          </a:lstStyle>
          <a:p>
            <a:pPr>
              <a:defRPr/>
            </a:pPr>
            <a:endParaRPr lang="en-US"/>
          </a:p>
        </p:txBody>
      </p:sp>
      <p:sp>
        <p:nvSpPr>
          <p:cNvPr id="10" name="Slide Number Placeholder 5"/>
          <p:cNvSpPr>
            <a:spLocks noGrp="1"/>
          </p:cNvSpPr>
          <p:nvPr>
            <p:ph type="sldNum" sz="quarter" idx="16"/>
          </p:nvPr>
        </p:nvSpPr>
        <p:spPr>
          <a:xfrm>
            <a:off x="8266113" y="6356350"/>
            <a:ext cx="685800" cy="365125"/>
          </a:xfrm>
          <a:prstGeom prst="rect">
            <a:avLst/>
          </a:prstGeom>
        </p:spPr>
        <p:txBody>
          <a:bodyPr/>
          <a:lstStyle>
            <a:lvl1pPr marL="0" algn="r" defTabSz="914400" rtl="0" eaLnBrk="1" latinLnBrk="0" hangingPunct="1">
              <a:defRPr sz="1100" b="1" kern="1200" smtClean="0">
                <a:solidFill>
                  <a:schemeClr val="tx2">
                    <a:lumMod val="60000"/>
                    <a:lumOff val="40000"/>
                  </a:schemeClr>
                </a:solidFill>
                <a:latin typeface="+mn-lt"/>
                <a:ea typeface="+mn-ea"/>
                <a:cs typeface="+mn-cs"/>
              </a:defRPr>
            </a:lvl1pPr>
          </a:lstStyle>
          <a:p>
            <a:pPr>
              <a:defRPr/>
            </a:pPr>
            <a:fld id="{B425CBDB-A896-404C-B6E3-6AA28117730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5" name="Rectangle 4"/>
          <p:cNvSpPr/>
          <p:nvPr/>
        </p:nvSpPr>
        <p:spPr>
          <a:xfrm>
            <a:off x="269875" y="268288"/>
            <a:ext cx="1646238"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Picture Placeholder 8"/>
          <p:cNvSpPr>
            <a:spLocks noGrp="1"/>
          </p:cNvSpPr>
          <p:nvPr>
            <p:ph type="pic" sz="quarter" idx="13"/>
          </p:nvPr>
        </p:nvSpPr>
        <p:spPr>
          <a:xfrm>
            <a:off x="269875" y="1976718"/>
            <a:ext cx="1645920" cy="4625788"/>
          </a:xfrm>
        </p:spPr>
        <p:txBody>
          <a:bodyPr rtlCol="0">
            <a:normAutofit/>
          </a:bodyPr>
          <a:lstStyle>
            <a:lvl1pPr>
              <a:buNone/>
              <a:defRPr/>
            </a:lvl1pPr>
          </a:lstStyle>
          <a:p>
            <a:pPr lvl="0"/>
            <a:r>
              <a:rPr lang="en-US" noProof="0" smtClean="0"/>
              <a:t>Click icon to add picture</a:t>
            </a:r>
            <a:endParaRPr noProof="0"/>
          </a:p>
        </p:txBody>
      </p:sp>
      <p:sp>
        <p:nvSpPr>
          <p:cNvPr id="6" name="Date Placeholder 3"/>
          <p:cNvSpPr>
            <a:spLocks noGrp="1"/>
          </p:cNvSpPr>
          <p:nvPr>
            <p:ph type="dt" sz="half" idx="14"/>
          </p:nvPr>
        </p:nvSpPr>
        <p:spPr>
          <a:xfrm>
            <a:off x="7212013" y="6356350"/>
            <a:ext cx="1752600" cy="365125"/>
          </a:xfrm>
          <a:prstGeom prst="rect">
            <a:avLst/>
          </a:prstGeom>
        </p:spPr>
        <p:txBody>
          <a:bodyPr/>
          <a:lstStyle>
            <a:lvl1pPr>
              <a:defRPr/>
            </a:lvl1pPr>
          </a:lstStyle>
          <a:p>
            <a:pPr>
              <a:defRPr/>
            </a:pPr>
            <a:fld id="{167DFD81-FC60-4E38-942A-21074986AD61}" type="datetimeFigureOut">
              <a:rPr lang="en-US"/>
              <a:pPr>
                <a:defRPr/>
              </a:pPr>
              <a:t>7/20/2015</a:t>
            </a:fld>
            <a:endParaRPr lang="en-US"/>
          </a:p>
        </p:txBody>
      </p:sp>
      <p:sp>
        <p:nvSpPr>
          <p:cNvPr id="7" name="Footer Placeholder 4"/>
          <p:cNvSpPr>
            <a:spLocks noGrp="1"/>
          </p:cNvSpPr>
          <p:nvPr>
            <p:ph type="ftr" sz="quarter" idx="15"/>
          </p:nvPr>
        </p:nvSpPr>
        <p:spPr>
          <a:xfrm>
            <a:off x="2178050" y="6356350"/>
            <a:ext cx="4927600" cy="365125"/>
          </a:xfrm>
        </p:spPr>
        <p:txBody>
          <a:bodyPr/>
          <a:lstStyle>
            <a:lvl1pPr>
              <a:defRPr/>
            </a:lvl1pPr>
          </a:lstStyle>
          <a:p>
            <a:pPr>
              <a:defRPr/>
            </a:pPr>
            <a:endParaRPr lang="en-US"/>
          </a:p>
        </p:txBody>
      </p:sp>
      <p:sp>
        <p:nvSpPr>
          <p:cNvPr id="8" name="Slide Number Placeholder 5"/>
          <p:cNvSpPr>
            <a:spLocks noGrp="1"/>
          </p:cNvSpPr>
          <p:nvPr>
            <p:ph type="sldNum" sz="quarter" idx="16"/>
          </p:nvPr>
        </p:nvSpPr>
        <p:spPr>
          <a:xfrm>
            <a:off x="331788" y="360363"/>
            <a:ext cx="506412" cy="365125"/>
          </a:xfrm>
          <a:prstGeom prst="rect">
            <a:avLst/>
          </a:prstGeom>
        </p:spPr>
        <p:txBody>
          <a:bodyPr/>
          <a:lstStyle>
            <a:lvl1pPr>
              <a:defRPr/>
            </a:lvl1pPr>
          </a:lstStyle>
          <a:p>
            <a:pPr>
              <a:defRPr/>
            </a:pPr>
            <a:fld id="{456FEEDE-7CC8-421D-8D26-88D8BACC782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7759700" y="268288"/>
            <a:ext cx="1098550"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2209801" y="3429000"/>
            <a:ext cx="4966446" cy="1398494"/>
          </a:xfrm>
        </p:spPr>
        <p:txBody>
          <a:bodyPr/>
          <a:lstStyle>
            <a:lvl1pPr algn="r">
              <a:defRPr sz="4600" b="0" cap="none" baseline="0"/>
            </a:lvl1pPr>
          </a:lstStyle>
          <a:p>
            <a:r>
              <a:rPr lang="en-US" smtClean="0"/>
              <a:t>Click to edit Master title style</a:t>
            </a:r>
            <a:endParaRPr dirty="0"/>
          </a:p>
        </p:txBody>
      </p:sp>
      <p:sp>
        <p:nvSpPr>
          <p:cNvPr id="3" name="Text Placeholder 2"/>
          <p:cNvSpPr>
            <a:spLocks noGrp="1"/>
          </p:cNvSpPr>
          <p:nvPr>
            <p:ph type="body" idx="1"/>
          </p:nvPr>
        </p:nvSpPr>
        <p:spPr>
          <a:xfrm>
            <a:off x="2209801"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a:xfrm>
            <a:off x="5562600" y="6356350"/>
            <a:ext cx="1622425" cy="365125"/>
          </a:xfrm>
          <a:prstGeom prst="rect">
            <a:avLst/>
          </a:prstGeom>
        </p:spPr>
        <p:txBody>
          <a:bodyPr/>
          <a:lstStyle>
            <a:lvl1pPr>
              <a:defRPr/>
            </a:lvl1pPr>
          </a:lstStyle>
          <a:p>
            <a:pPr>
              <a:defRPr/>
            </a:pPr>
            <a:fld id="{87E3121B-2862-4DEC-A99B-C1D3C40D50CF}" type="datetimeFigureOut">
              <a:rPr lang="en-US"/>
              <a:pPr>
                <a:defRPr/>
              </a:pPr>
              <a:t>7/20/2015</a:t>
            </a:fld>
            <a:endParaRPr lang="en-US"/>
          </a:p>
        </p:txBody>
      </p:sp>
      <p:sp>
        <p:nvSpPr>
          <p:cNvPr id="6" name="Footer Placeholder 4"/>
          <p:cNvSpPr>
            <a:spLocks noGrp="1"/>
          </p:cNvSpPr>
          <p:nvPr>
            <p:ph type="ftr" sz="quarter" idx="11"/>
          </p:nvPr>
        </p:nvSpPr>
        <p:spPr>
          <a:xfrm>
            <a:off x="174625" y="6356350"/>
            <a:ext cx="5311775" cy="365125"/>
          </a:xfr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8256588" y="360363"/>
            <a:ext cx="506412" cy="365125"/>
          </a:xfrm>
          <a:prstGeom prst="rect">
            <a:avLst/>
          </a:prstGeom>
        </p:spPr>
        <p:txBody>
          <a:bodyPr/>
          <a:lstStyle>
            <a:lvl1pPr>
              <a:defRPr/>
            </a:lvl1pPr>
          </a:lstStyle>
          <a:p>
            <a:pPr>
              <a:defRPr/>
            </a:pPr>
            <a:fld id="{15CD20CD-5E9C-47BD-BA75-CAF64CE0C2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5" name="Rectangle 4"/>
          <p:cNvSpPr/>
          <p:nvPr/>
        </p:nvSpPr>
        <p:spPr>
          <a:xfrm>
            <a:off x="269875" y="4773613"/>
            <a:ext cx="2971800" cy="1844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720354" y="3429001"/>
            <a:ext cx="4966446" cy="1398494"/>
          </a:xfrm>
        </p:spPr>
        <p:txBody>
          <a:bodyPr/>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ormAutofit/>
          </a:bodyPr>
          <a:lstStyle>
            <a:lvl1pPr marL="0" indent="0" algn="r">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Picture Placeholder 8"/>
          <p:cNvSpPr>
            <a:spLocks noGrp="1"/>
          </p:cNvSpPr>
          <p:nvPr>
            <p:ph type="pic" sz="quarter" idx="13"/>
          </p:nvPr>
        </p:nvSpPr>
        <p:spPr>
          <a:xfrm>
            <a:off x="269874" y="268288"/>
            <a:ext cx="2971800" cy="4438650"/>
          </a:xfrm>
        </p:spPr>
        <p:txBody>
          <a:bodyPr rtlCol="0">
            <a:normAutofit/>
          </a:bodyPr>
          <a:lstStyle>
            <a:lvl1pPr>
              <a:buNone/>
              <a:defRPr/>
            </a:lvl1pPr>
          </a:lstStyle>
          <a:p>
            <a:pPr lvl="0"/>
            <a:r>
              <a:rPr lang="en-US" noProof="0" smtClean="0"/>
              <a:t>Click icon to add picture</a:t>
            </a:r>
            <a:endParaRPr noProof="0"/>
          </a:p>
        </p:txBody>
      </p:sp>
      <p:sp>
        <p:nvSpPr>
          <p:cNvPr id="6" name="Slide Number Placeholder 5"/>
          <p:cNvSpPr>
            <a:spLocks noGrp="1"/>
          </p:cNvSpPr>
          <p:nvPr>
            <p:ph type="sldNum" sz="quarter" idx="14"/>
          </p:nvPr>
        </p:nvSpPr>
        <p:spPr>
          <a:xfrm>
            <a:off x="350838" y="6105525"/>
            <a:ext cx="506412" cy="365125"/>
          </a:xfrm>
          <a:prstGeom prst="rect">
            <a:avLst/>
          </a:prstGeom>
        </p:spPr>
        <p:txBody>
          <a:bodyPr/>
          <a:lstStyle>
            <a:lvl1pPr>
              <a:defRPr/>
            </a:lvl1pPr>
          </a:lstStyle>
          <a:p>
            <a:pPr>
              <a:defRPr/>
            </a:pPr>
            <a:fld id="{2B71D3C6-A8A6-4F1A-B1E9-51A20BA9E8E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a:xfrm>
            <a:off x="7199313" y="6356350"/>
            <a:ext cx="1752600" cy="365125"/>
          </a:xfrm>
          <a:prstGeom prst="rect">
            <a:avLst/>
          </a:prstGeom>
        </p:spPr>
        <p:txBody>
          <a:bodyPr/>
          <a:lstStyle>
            <a:lvl1pPr>
              <a:defRPr/>
            </a:lvl1pPr>
          </a:lstStyle>
          <a:p>
            <a:pPr>
              <a:defRPr/>
            </a:pPr>
            <a:fld id="{24BF07C7-9191-4FAC-876E-9422767F4909}" type="datetimeFigureOut">
              <a:rPr lang="en-US"/>
              <a:pPr>
                <a:defRPr/>
              </a:pPr>
              <a:t>7/20/2015</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a:xfrm>
            <a:off x="8256588" y="360363"/>
            <a:ext cx="506412" cy="365125"/>
          </a:xfrm>
          <a:prstGeom prst="rect">
            <a:avLst/>
          </a:prstGeom>
        </p:spPr>
        <p:txBody>
          <a:bodyPr/>
          <a:lstStyle>
            <a:lvl1pPr>
              <a:defRPr/>
            </a:lvl1pPr>
          </a:lstStyle>
          <a:p>
            <a:pPr>
              <a:defRPr/>
            </a:pPr>
            <a:fld id="{D2E7A5D6-510C-4278-A283-5949448440A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6"/>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6"/>
          <p:cNvSpPr>
            <a:spLocks noGrp="1"/>
          </p:cNvSpPr>
          <p:nvPr>
            <p:ph type="dt" sz="half" idx="10"/>
          </p:nvPr>
        </p:nvSpPr>
        <p:spPr>
          <a:xfrm>
            <a:off x="7199313" y="6356350"/>
            <a:ext cx="1752600" cy="365125"/>
          </a:xfrm>
          <a:prstGeom prst="rect">
            <a:avLst/>
          </a:prstGeom>
        </p:spPr>
        <p:txBody>
          <a:bodyPr/>
          <a:lstStyle>
            <a:lvl1pPr>
              <a:defRPr/>
            </a:lvl1pPr>
          </a:lstStyle>
          <a:p>
            <a:pPr>
              <a:defRPr/>
            </a:pPr>
            <a:fld id="{C63308CA-108D-4F0D-A6A0-6A21D0F70DC3}" type="datetimeFigureOut">
              <a:rPr lang="en-US"/>
              <a:pPr>
                <a:defRPr/>
              </a:pPr>
              <a:t>7/20/2015</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a:xfrm>
            <a:off x="8256588" y="360363"/>
            <a:ext cx="506412" cy="365125"/>
          </a:xfrm>
          <a:prstGeom prst="rect">
            <a:avLst/>
          </a:prstGeom>
        </p:spPr>
        <p:txBody>
          <a:bodyPr/>
          <a:lstStyle>
            <a:lvl1pPr>
              <a:defRPr/>
            </a:lvl1pPr>
          </a:lstStyle>
          <a:p>
            <a:pPr>
              <a:defRPr/>
            </a:pPr>
            <a:fld id="{46B42EE4-0810-4996-942F-E93DD540B49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Rectangle 4"/>
          <p:cNvSpPr/>
          <p:nvPr/>
        </p:nvSpPr>
        <p:spPr>
          <a:xfrm>
            <a:off x="8148638" y="268288"/>
            <a:ext cx="719137" cy="16462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a:xfrm>
            <a:off x="7199313" y="6356350"/>
            <a:ext cx="1752600" cy="365125"/>
          </a:xfrm>
          <a:prstGeom prst="rect">
            <a:avLst/>
          </a:prstGeom>
        </p:spPr>
        <p:txBody>
          <a:bodyPr/>
          <a:lstStyle>
            <a:lvl1pPr>
              <a:defRPr/>
            </a:lvl1pPr>
          </a:lstStyle>
          <a:p>
            <a:pPr>
              <a:defRPr/>
            </a:pPr>
            <a:fld id="{9A399AFB-9020-40AE-889E-4273E749BF9C}" type="datetimeFigureOut">
              <a:rPr lang="en-US"/>
              <a:pPr>
                <a:defRPr/>
              </a:pPr>
              <a:t>7/20/2015</a:t>
            </a:fld>
            <a:endParaRPr lang="en-US"/>
          </a:p>
        </p:txBody>
      </p:sp>
      <p:sp>
        <p:nvSpPr>
          <p:cNvPr id="7" name="Footer Placeholder 5"/>
          <p:cNvSpPr>
            <a:spLocks noGrp="1"/>
          </p:cNvSpPr>
          <p:nvPr>
            <p:ph type="ftr" sz="quarter" idx="15"/>
          </p:nvPr>
        </p:nvSpPr>
        <p:spPr/>
        <p:txBody>
          <a:bodyPr/>
          <a:lstStyle>
            <a:lvl1pPr>
              <a:defRPr/>
            </a:lvl1pPr>
          </a:lstStyle>
          <a:p>
            <a:pPr>
              <a:defRPr/>
            </a:pPr>
            <a:endParaRPr lang="en-US"/>
          </a:p>
        </p:txBody>
      </p:sp>
      <p:sp>
        <p:nvSpPr>
          <p:cNvPr id="8" name="Slide Number Placeholder 6"/>
          <p:cNvSpPr>
            <a:spLocks noGrp="1"/>
          </p:cNvSpPr>
          <p:nvPr>
            <p:ph type="sldNum" sz="quarter" idx="16"/>
          </p:nvPr>
        </p:nvSpPr>
        <p:spPr>
          <a:xfrm>
            <a:off x="8256588" y="360363"/>
            <a:ext cx="506412" cy="365125"/>
          </a:xfrm>
          <a:prstGeom prst="rect">
            <a:avLst/>
          </a:prstGeom>
        </p:spPr>
        <p:txBody>
          <a:bodyPr/>
          <a:lstStyle>
            <a:lvl1pPr>
              <a:defRPr/>
            </a:lvl1pPr>
          </a:lstStyle>
          <a:p>
            <a:pPr>
              <a:defRPr/>
            </a:pPr>
            <a:fld id="{3F9ADF1A-E5E5-414E-8EF6-7CC566D5B9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14400"/>
            <a:ext cx="650875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2209800"/>
            <a:ext cx="6508750" cy="3916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74625" y="6356350"/>
            <a:ext cx="828675"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accent2"/>
                </a:solidFill>
                <a:latin typeface="+mn-lt"/>
                <a:ea typeface="+mn-ea"/>
                <a:cs typeface="+mn-cs"/>
              </a:defRPr>
            </a:lvl1pPr>
          </a:lstStyle>
          <a:p>
            <a:pPr>
              <a:defRPr/>
            </a:pPr>
            <a:r>
              <a:rPr lang="en-US" dirty="0" smtClean="0"/>
              <a:t>CSC 2014</a:t>
            </a:r>
            <a:endParaRPr lang="en-US" dirty="0"/>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Lst>
  <p:timing>
    <p:tnLst>
      <p:par>
        <p:cTn id="1" dur="indefinite" restart="never" nodeType="tmRoot"/>
      </p:par>
    </p:tnLst>
  </p:timing>
  <p:txStyles>
    <p:titleStyle>
      <a:lvl1pPr algn="l" rtl="0" eaLnBrk="1" fontAlgn="base" hangingPunct="1">
        <a:spcBef>
          <a:spcPct val="0"/>
        </a:spcBef>
        <a:spcAft>
          <a:spcPct val="0"/>
        </a:spcAft>
        <a:defRPr sz="3600" kern="1200">
          <a:solidFill>
            <a:schemeClr val="accent1"/>
          </a:solidFill>
          <a:latin typeface="+mj-lt"/>
          <a:ea typeface="ＭＳ Ｐゴシック" pitchFamily="-72" charset="-128"/>
          <a:cs typeface="ＭＳ Ｐゴシック" pitchFamily="-72" charset="-128"/>
        </a:defRPr>
      </a:lvl1pPr>
      <a:lvl2pPr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2pPr>
      <a:lvl3pPr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3pPr>
      <a:lvl4pPr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4pPr>
      <a:lvl5pPr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5pPr>
      <a:lvl6pPr marL="457200"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6pPr>
      <a:lvl7pPr marL="914400"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7pPr>
      <a:lvl8pPr marL="1371600"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8pPr>
      <a:lvl9pPr marL="1828800" algn="l" rtl="0" eaLnBrk="1" fontAlgn="base" hangingPunct="1">
        <a:spcBef>
          <a:spcPct val="0"/>
        </a:spcBef>
        <a:spcAft>
          <a:spcPct val="0"/>
        </a:spcAft>
        <a:defRPr sz="3600">
          <a:solidFill>
            <a:schemeClr val="accent1"/>
          </a:solidFill>
          <a:latin typeface="Century Gothic" pitchFamily="-72" charset="0"/>
          <a:ea typeface="ＭＳ Ｐゴシック" pitchFamily="-72" charset="-128"/>
          <a:cs typeface="ＭＳ Ｐゴシック" pitchFamily="-72" charset="-128"/>
        </a:defRPr>
      </a:lvl9pPr>
    </p:titleStyle>
    <p:bodyStyle>
      <a:lvl1pPr marL="228600" indent="-228600" algn="l" rtl="0" eaLnBrk="1" fontAlgn="base" hangingPunct="1">
        <a:spcBef>
          <a:spcPts val="1800"/>
        </a:spcBef>
        <a:spcAft>
          <a:spcPct val="0"/>
        </a:spcAft>
        <a:buClr>
          <a:schemeClr val="accent1"/>
        </a:buClr>
        <a:buSzPct val="100000"/>
        <a:buFont typeface="Wingdings 2" pitchFamily="-72" charset="2"/>
        <a:buChar char="¡"/>
        <a:defRPr sz="2000" kern="1200">
          <a:solidFill>
            <a:schemeClr val="tx2"/>
          </a:solidFill>
          <a:latin typeface="+mn-lt"/>
          <a:ea typeface="ＭＳ Ｐゴシック" pitchFamily="-72" charset="-128"/>
          <a:cs typeface="ＭＳ Ｐゴシック" pitchFamily="-72" charset="-128"/>
        </a:defRPr>
      </a:lvl1pPr>
      <a:lvl2pPr marL="457200" indent="-228600" algn="l" rtl="0" eaLnBrk="1" fontAlgn="base" hangingPunct="1">
        <a:spcBef>
          <a:spcPts val="600"/>
        </a:spcBef>
        <a:spcAft>
          <a:spcPct val="0"/>
        </a:spcAft>
        <a:buClr>
          <a:srgbClr val="4D0000"/>
        </a:buClr>
        <a:buSzPct val="100000"/>
        <a:buFont typeface="Wingdings 2" pitchFamily="-72" charset="2"/>
        <a:buChar char="¡"/>
        <a:defRPr kern="1200">
          <a:solidFill>
            <a:schemeClr val="tx2"/>
          </a:solidFill>
          <a:latin typeface="+mn-lt"/>
          <a:ea typeface="ＭＳ Ｐゴシック" pitchFamily="-72" charset="-128"/>
          <a:cs typeface="+mn-cs"/>
        </a:defRPr>
      </a:lvl2pPr>
      <a:lvl3pPr marL="685800" indent="-228600" algn="l" rtl="0" eaLnBrk="1" fontAlgn="base" hangingPunct="1">
        <a:spcBef>
          <a:spcPts val="600"/>
        </a:spcBef>
        <a:spcAft>
          <a:spcPct val="0"/>
        </a:spcAft>
        <a:buClr>
          <a:schemeClr val="accent1"/>
        </a:buClr>
        <a:buSzPct val="100000"/>
        <a:buFont typeface="Wingdings 2" pitchFamily="-72" charset="2"/>
        <a:buChar char="¡"/>
        <a:defRPr kern="1200">
          <a:solidFill>
            <a:schemeClr val="tx2"/>
          </a:solidFill>
          <a:latin typeface="+mn-lt"/>
          <a:ea typeface="ＭＳ Ｐゴシック" pitchFamily="-72" charset="-128"/>
          <a:cs typeface="+mn-cs"/>
        </a:defRPr>
      </a:lvl3pPr>
      <a:lvl4pPr marL="914400" indent="-228600" algn="l" rtl="0" eaLnBrk="1" fontAlgn="base" hangingPunct="1">
        <a:spcBef>
          <a:spcPts val="600"/>
        </a:spcBef>
        <a:spcAft>
          <a:spcPct val="0"/>
        </a:spcAft>
        <a:buClr>
          <a:srgbClr val="4D0000"/>
        </a:buClr>
        <a:buSzPct val="100000"/>
        <a:buFont typeface="Wingdings 2" pitchFamily="-72" charset="2"/>
        <a:buChar char="¡"/>
        <a:defRPr kern="1200">
          <a:solidFill>
            <a:schemeClr val="tx2"/>
          </a:solidFill>
          <a:latin typeface="+mn-lt"/>
          <a:ea typeface="ＭＳ Ｐゴシック" pitchFamily="-72" charset="-128"/>
          <a:cs typeface="+mn-cs"/>
        </a:defRPr>
      </a:lvl4pPr>
      <a:lvl5pPr marL="1143000" indent="-228600" algn="l" rtl="0" eaLnBrk="1" fontAlgn="base" hangingPunct="1">
        <a:spcBef>
          <a:spcPts val="600"/>
        </a:spcBef>
        <a:spcAft>
          <a:spcPct val="0"/>
        </a:spcAft>
        <a:buClr>
          <a:schemeClr val="accent1"/>
        </a:buClr>
        <a:buSzPct val="100000"/>
        <a:buFont typeface="Wingdings 2" pitchFamily="-72" charset="2"/>
        <a:buChar char="¡"/>
        <a:defRPr kern="1200">
          <a:solidFill>
            <a:schemeClr val="tx2"/>
          </a:solidFill>
          <a:latin typeface="+mn-lt"/>
          <a:ea typeface="ＭＳ Ｐゴシック" pitchFamily="-72"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273050"/>
            <a:ext cx="5458968" cy="3416299"/>
          </a:xfrm>
        </p:spPr>
        <p:txBody>
          <a:bodyPr>
            <a:normAutofit/>
          </a:bodyPr>
          <a:lstStyle/>
          <a:p>
            <a:r>
              <a:rPr lang="en-US" sz="3600" dirty="0" smtClean="0"/>
              <a:t>Kinesthetic Learning: Cyclic </a:t>
            </a:r>
            <a:r>
              <a:rPr lang="en-US" sz="3600" dirty="0" err="1" smtClean="0"/>
              <a:t>Voltammetry</a:t>
            </a:r>
            <a:r>
              <a:rPr lang="en-US" sz="3600" dirty="0" smtClean="0"/>
              <a:t> Mechanisms</a:t>
            </a:r>
            <a:endParaRPr lang="en-CA" sz="3600" dirty="0"/>
          </a:p>
        </p:txBody>
      </p:sp>
      <p:sp>
        <p:nvSpPr>
          <p:cNvPr id="3" name="Subtitle 2"/>
          <p:cNvSpPr>
            <a:spLocks noGrp="1"/>
          </p:cNvSpPr>
          <p:nvPr>
            <p:ph type="subTitle" idx="1"/>
          </p:nvPr>
        </p:nvSpPr>
        <p:spPr>
          <a:xfrm>
            <a:off x="455894" y="4572000"/>
            <a:ext cx="8478556" cy="457200"/>
          </a:xfrm>
        </p:spPr>
        <p:txBody>
          <a:bodyPr>
            <a:noAutofit/>
          </a:bodyPr>
          <a:lstStyle/>
          <a:p>
            <a:r>
              <a:rPr lang="en-US" dirty="0" smtClean="0">
                <a:solidFill>
                  <a:srgbClr val="822433"/>
                </a:solidFill>
              </a:rPr>
              <a:t>-Chip Nataro</a:t>
            </a:r>
          </a:p>
        </p:txBody>
      </p:sp>
      <p:sp>
        <p:nvSpPr>
          <p:cNvPr id="5" name="Subtitle 2"/>
          <p:cNvSpPr txBox="1">
            <a:spLocks/>
          </p:cNvSpPr>
          <p:nvPr/>
        </p:nvSpPr>
        <p:spPr bwMode="auto">
          <a:xfrm>
            <a:off x="391657" y="5343144"/>
            <a:ext cx="6085343" cy="1307592"/>
          </a:xfrm>
          <a:prstGeom prst="rect">
            <a:avLst/>
          </a:prstGeom>
          <a:solidFill>
            <a:srgbClr val="822433"/>
          </a:solidFill>
          <a:ln>
            <a:solidFill>
              <a:srgbClr val="822433"/>
            </a:solid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normAutofit/>
          </a:bodyPr>
          <a:lstStyle>
            <a:lvl1pPr marL="0" indent="0" algn="l" defTabSz="914400" rtl="0" eaLnBrk="1" fontAlgn="base" latinLnBrk="0" hangingPunct="1">
              <a:spcBef>
                <a:spcPts val="0"/>
              </a:spcBef>
              <a:spcAft>
                <a:spcPct val="0"/>
              </a:spcAft>
              <a:buClr>
                <a:schemeClr val="accent1"/>
              </a:buClr>
              <a:buSzPct val="100000"/>
              <a:buFont typeface="Wingdings 2" pitchFamily="18" charset="2"/>
              <a:buNone/>
              <a:defRPr sz="1800" b="1" kern="1200">
                <a:solidFill>
                  <a:schemeClr val="accent1"/>
                </a:solidFill>
                <a:latin typeface="+mn-lt"/>
                <a:ea typeface="+mn-ea"/>
                <a:cs typeface="+mn-cs"/>
              </a:defRPr>
            </a:lvl1pPr>
            <a:lvl2pPr marL="457200" indent="0" algn="ctr" rtl="0" eaLnBrk="1" fontAlgn="base" hangingPunct="1">
              <a:spcBef>
                <a:spcPts val="600"/>
              </a:spcBef>
              <a:spcAft>
                <a:spcPct val="0"/>
              </a:spcAft>
              <a:buClr>
                <a:srgbClr val="4D0000"/>
              </a:buClr>
              <a:buSzPct val="100000"/>
              <a:buFont typeface="Wingdings 2" pitchFamily="-72" charset="2"/>
              <a:buNone/>
              <a:defRPr kern="1200">
                <a:solidFill>
                  <a:schemeClr val="tx1">
                    <a:tint val="75000"/>
                  </a:schemeClr>
                </a:solidFill>
                <a:latin typeface="+mn-lt"/>
                <a:ea typeface="ＭＳ Ｐゴシック" pitchFamily="-72" charset="-128"/>
                <a:cs typeface="+mn-cs"/>
              </a:defRPr>
            </a:lvl2pPr>
            <a:lvl3pPr marL="914400" indent="0" algn="ctr" rtl="0" eaLnBrk="1" fontAlgn="base" hangingPunct="1">
              <a:spcBef>
                <a:spcPts val="600"/>
              </a:spcBef>
              <a:spcAft>
                <a:spcPct val="0"/>
              </a:spcAft>
              <a:buClr>
                <a:schemeClr val="accent1"/>
              </a:buClr>
              <a:buSzPct val="100000"/>
              <a:buFont typeface="Wingdings 2" pitchFamily="-72" charset="2"/>
              <a:buNone/>
              <a:defRPr kern="1200">
                <a:solidFill>
                  <a:schemeClr val="tx1">
                    <a:tint val="75000"/>
                  </a:schemeClr>
                </a:solidFill>
                <a:latin typeface="+mn-lt"/>
                <a:ea typeface="ＭＳ Ｐゴシック" pitchFamily="-72" charset="-128"/>
                <a:cs typeface="+mn-cs"/>
              </a:defRPr>
            </a:lvl3pPr>
            <a:lvl4pPr marL="1371600" indent="0" algn="ctr" rtl="0" eaLnBrk="1" fontAlgn="base" hangingPunct="1">
              <a:spcBef>
                <a:spcPts val="600"/>
              </a:spcBef>
              <a:spcAft>
                <a:spcPct val="0"/>
              </a:spcAft>
              <a:buClr>
                <a:srgbClr val="4D0000"/>
              </a:buClr>
              <a:buSzPct val="100000"/>
              <a:buFont typeface="Wingdings 2" pitchFamily="-72" charset="2"/>
              <a:buNone/>
              <a:defRPr kern="1200">
                <a:solidFill>
                  <a:schemeClr val="tx1">
                    <a:tint val="75000"/>
                  </a:schemeClr>
                </a:solidFill>
                <a:latin typeface="+mn-lt"/>
                <a:ea typeface="ＭＳ Ｐゴシック" pitchFamily="-72" charset="-128"/>
                <a:cs typeface="+mn-cs"/>
              </a:defRPr>
            </a:lvl4pPr>
            <a:lvl5pPr marL="1828800" indent="0" algn="ctr" rtl="0" eaLnBrk="1" fontAlgn="base" hangingPunct="1">
              <a:spcBef>
                <a:spcPts val="600"/>
              </a:spcBef>
              <a:spcAft>
                <a:spcPct val="0"/>
              </a:spcAft>
              <a:buClr>
                <a:schemeClr val="accent1"/>
              </a:buClr>
              <a:buSzPct val="100000"/>
              <a:buFont typeface="Wingdings 2" pitchFamily="-72" charset="2"/>
              <a:buNone/>
              <a:defRPr kern="1200">
                <a:solidFill>
                  <a:schemeClr val="tx1">
                    <a:tint val="75000"/>
                  </a:schemeClr>
                </a:solidFill>
                <a:latin typeface="+mn-lt"/>
                <a:ea typeface="ＭＳ Ｐゴシック" pitchFamily="-72"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20000"/>
              </a:lnSpc>
            </a:pPr>
            <a:r>
              <a:rPr lang="en-US" dirty="0" smtClean="0">
                <a:solidFill>
                  <a:schemeClr val="bg1"/>
                </a:solidFill>
              </a:rPr>
              <a:t>Department of Chemistry</a:t>
            </a:r>
            <a:endParaRPr lang="en-US" dirty="0">
              <a:solidFill>
                <a:schemeClr val="bg1"/>
              </a:solidFill>
            </a:endParaRPr>
          </a:p>
          <a:p>
            <a:r>
              <a:rPr lang="en-US" dirty="0" smtClean="0">
                <a:solidFill>
                  <a:schemeClr val="bg1"/>
                </a:solidFill>
              </a:rPr>
              <a:t>Lafayette College</a:t>
            </a:r>
            <a:endParaRPr lang="en-US" dirty="0">
              <a:solidFill>
                <a:schemeClr val="bg1"/>
              </a:solidFill>
            </a:endParaRPr>
          </a:p>
        </p:txBody>
      </p:sp>
      <p:sp>
        <p:nvSpPr>
          <p:cNvPr id="8" name="Subtitle 2"/>
          <p:cNvSpPr txBox="1">
            <a:spLocks/>
          </p:cNvSpPr>
          <p:nvPr/>
        </p:nvSpPr>
        <p:spPr bwMode="auto">
          <a:xfrm>
            <a:off x="522225" y="304799"/>
            <a:ext cx="2525775" cy="274320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0" indent="0" algn="l" defTabSz="914400" rtl="0" eaLnBrk="1" fontAlgn="base" latinLnBrk="0" hangingPunct="1">
              <a:spcBef>
                <a:spcPts val="0"/>
              </a:spcBef>
              <a:spcAft>
                <a:spcPct val="0"/>
              </a:spcAft>
              <a:buClr>
                <a:schemeClr val="accent1"/>
              </a:buClr>
              <a:buSzPct val="100000"/>
              <a:buFont typeface="Wingdings 2" pitchFamily="18" charset="2"/>
              <a:buNone/>
              <a:defRPr sz="1800" b="1" kern="1200">
                <a:solidFill>
                  <a:schemeClr val="accent1"/>
                </a:solidFill>
                <a:latin typeface="+mn-lt"/>
                <a:ea typeface="+mn-ea"/>
                <a:cs typeface="+mn-cs"/>
              </a:defRPr>
            </a:lvl1pPr>
            <a:lvl2pPr marL="457200" indent="0" algn="ctr" rtl="0" eaLnBrk="1" fontAlgn="base" hangingPunct="1">
              <a:spcBef>
                <a:spcPts val="600"/>
              </a:spcBef>
              <a:spcAft>
                <a:spcPct val="0"/>
              </a:spcAft>
              <a:buClr>
                <a:srgbClr val="4D0000"/>
              </a:buClr>
              <a:buSzPct val="100000"/>
              <a:buFont typeface="Wingdings 2" pitchFamily="-72" charset="2"/>
              <a:buNone/>
              <a:defRPr kern="1200">
                <a:solidFill>
                  <a:schemeClr val="tx1">
                    <a:tint val="75000"/>
                  </a:schemeClr>
                </a:solidFill>
                <a:latin typeface="+mn-lt"/>
                <a:ea typeface="ＭＳ Ｐゴシック" pitchFamily="-72" charset="-128"/>
                <a:cs typeface="+mn-cs"/>
              </a:defRPr>
            </a:lvl2pPr>
            <a:lvl3pPr marL="914400" indent="0" algn="ctr" rtl="0" eaLnBrk="1" fontAlgn="base" hangingPunct="1">
              <a:spcBef>
                <a:spcPts val="600"/>
              </a:spcBef>
              <a:spcAft>
                <a:spcPct val="0"/>
              </a:spcAft>
              <a:buClr>
                <a:schemeClr val="accent1"/>
              </a:buClr>
              <a:buSzPct val="100000"/>
              <a:buFont typeface="Wingdings 2" pitchFamily="-72" charset="2"/>
              <a:buNone/>
              <a:defRPr kern="1200">
                <a:solidFill>
                  <a:schemeClr val="tx1">
                    <a:tint val="75000"/>
                  </a:schemeClr>
                </a:solidFill>
                <a:latin typeface="+mn-lt"/>
                <a:ea typeface="ＭＳ Ｐゴシック" pitchFamily="-72" charset="-128"/>
                <a:cs typeface="+mn-cs"/>
              </a:defRPr>
            </a:lvl3pPr>
            <a:lvl4pPr marL="1371600" indent="0" algn="ctr" rtl="0" eaLnBrk="1" fontAlgn="base" hangingPunct="1">
              <a:spcBef>
                <a:spcPts val="600"/>
              </a:spcBef>
              <a:spcAft>
                <a:spcPct val="0"/>
              </a:spcAft>
              <a:buClr>
                <a:srgbClr val="4D0000"/>
              </a:buClr>
              <a:buSzPct val="100000"/>
              <a:buFont typeface="Wingdings 2" pitchFamily="-72" charset="2"/>
              <a:buNone/>
              <a:defRPr kern="1200">
                <a:solidFill>
                  <a:schemeClr val="tx1">
                    <a:tint val="75000"/>
                  </a:schemeClr>
                </a:solidFill>
                <a:latin typeface="+mn-lt"/>
                <a:ea typeface="ＭＳ Ｐゴシック" pitchFamily="-72" charset="-128"/>
                <a:cs typeface="+mn-cs"/>
              </a:defRPr>
            </a:lvl4pPr>
            <a:lvl5pPr marL="1828800" indent="0" algn="ctr" rtl="0" eaLnBrk="1" fontAlgn="base" hangingPunct="1">
              <a:spcBef>
                <a:spcPts val="600"/>
              </a:spcBef>
              <a:spcAft>
                <a:spcPct val="0"/>
              </a:spcAft>
              <a:buClr>
                <a:schemeClr val="accent1"/>
              </a:buClr>
              <a:buSzPct val="100000"/>
              <a:buFont typeface="Wingdings 2" pitchFamily="-72" charset="2"/>
              <a:buNone/>
              <a:defRPr kern="1200">
                <a:solidFill>
                  <a:schemeClr val="tx1">
                    <a:tint val="75000"/>
                  </a:schemeClr>
                </a:solidFill>
                <a:latin typeface="+mn-lt"/>
                <a:ea typeface="ＭＳ Ｐゴシック" pitchFamily="-72"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20000"/>
              </a:lnSpc>
            </a:pPr>
            <a:endParaRPr lang="en-US" sz="2800" b="0" dirty="0" smtClean="0"/>
          </a:p>
          <a:p>
            <a:pPr>
              <a:lnSpc>
                <a:spcPct val="120000"/>
              </a:lnSpc>
            </a:pPr>
            <a:endParaRPr lang="en-US" sz="2800" b="0" dirty="0" smtClean="0"/>
          </a:p>
          <a:p>
            <a:pPr>
              <a:lnSpc>
                <a:spcPct val="120000"/>
              </a:lnSpc>
            </a:pPr>
            <a:endParaRPr lang="en-US" sz="2800" dirty="0"/>
          </a:p>
        </p:txBody>
      </p:sp>
    </p:spTree>
    <p:extLst>
      <p:ext uri="{BB962C8B-B14F-4D97-AF65-F5344CB8AC3E}">
        <p14:creationId xmlns:p14="http://schemas.microsoft.com/office/powerpoint/2010/main" xmlns="" val="2005006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Electrochemical Mechanisms</a:t>
            </a:r>
            <a:endParaRPr lang="en-US" dirty="0"/>
          </a:p>
        </p:txBody>
      </p:sp>
      <p:sp>
        <p:nvSpPr>
          <p:cNvPr id="3" name="Content Placeholder 2"/>
          <p:cNvSpPr>
            <a:spLocks noGrp="1"/>
          </p:cNvSpPr>
          <p:nvPr>
            <p:ph idx="1"/>
          </p:nvPr>
        </p:nvSpPr>
        <p:spPr/>
        <p:txBody>
          <a:bodyPr/>
          <a:lstStyle/>
          <a:p>
            <a:r>
              <a:rPr lang="en-US" dirty="0" smtClean="0">
                <a:latin typeface="+mn-lt"/>
              </a:rPr>
              <a:t>Chemically and electrochemically reversible</a:t>
            </a:r>
          </a:p>
          <a:p>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a:t>
            </a:r>
            <a:r>
              <a:rPr lang="en-US" dirty="0" err="1" smtClean="0"/>
              <a:t>Voltammogram</a:t>
            </a:r>
            <a:endParaRPr lang="en-US" dirty="0"/>
          </a:p>
        </p:txBody>
      </p:sp>
      <p:sp>
        <p:nvSpPr>
          <p:cNvPr id="4" name="TextBox 3"/>
          <p:cNvSpPr txBox="1"/>
          <p:nvPr/>
        </p:nvSpPr>
        <p:spPr>
          <a:xfrm>
            <a:off x="2590800" y="5440156"/>
            <a:ext cx="633507" cy="369332"/>
          </a:xfrm>
          <a:prstGeom prst="rect">
            <a:avLst/>
          </a:prstGeom>
          <a:noFill/>
        </p:spPr>
        <p:txBody>
          <a:bodyPr wrap="none" rtlCol="0">
            <a:spAutoFit/>
          </a:bodyPr>
          <a:lstStyle/>
          <a:p>
            <a:r>
              <a:rPr lang="en-US" dirty="0" smtClean="0">
                <a:latin typeface="+mn-lt"/>
              </a:rPr>
              <a:t>0.00</a:t>
            </a:r>
            <a:endParaRPr lang="en-US" dirty="0">
              <a:latin typeface="+mn-lt"/>
            </a:endParaRPr>
          </a:p>
        </p:txBody>
      </p:sp>
      <p:sp>
        <p:nvSpPr>
          <p:cNvPr id="5" name="TextBox 4"/>
          <p:cNvSpPr txBox="1"/>
          <p:nvPr/>
        </p:nvSpPr>
        <p:spPr>
          <a:xfrm>
            <a:off x="3429000" y="5440156"/>
            <a:ext cx="708848" cy="369332"/>
          </a:xfrm>
          <a:prstGeom prst="rect">
            <a:avLst/>
          </a:prstGeom>
          <a:noFill/>
        </p:spPr>
        <p:txBody>
          <a:bodyPr wrap="none" rtlCol="0">
            <a:spAutoFit/>
          </a:bodyPr>
          <a:lstStyle/>
          <a:p>
            <a:r>
              <a:rPr lang="en-US" dirty="0" smtClean="0">
                <a:latin typeface="+mn-lt"/>
              </a:rPr>
              <a:t>-0.10</a:t>
            </a:r>
            <a:endParaRPr lang="en-US" dirty="0">
              <a:latin typeface="+mn-lt"/>
            </a:endParaRPr>
          </a:p>
        </p:txBody>
      </p:sp>
      <p:sp>
        <p:nvSpPr>
          <p:cNvPr id="6" name="TextBox 5"/>
          <p:cNvSpPr txBox="1"/>
          <p:nvPr/>
        </p:nvSpPr>
        <p:spPr>
          <a:xfrm>
            <a:off x="4320352" y="5428488"/>
            <a:ext cx="708848" cy="369332"/>
          </a:xfrm>
          <a:prstGeom prst="rect">
            <a:avLst/>
          </a:prstGeom>
          <a:noFill/>
        </p:spPr>
        <p:txBody>
          <a:bodyPr wrap="none" rtlCol="0">
            <a:spAutoFit/>
          </a:bodyPr>
          <a:lstStyle/>
          <a:p>
            <a:r>
              <a:rPr lang="en-US" dirty="0" smtClean="0">
                <a:latin typeface="+mn-lt"/>
              </a:rPr>
              <a:t>-0.20</a:t>
            </a:r>
            <a:endParaRPr lang="en-US" dirty="0">
              <a:latin typeface="+mn-lt"/>
            </a:endParaRPr>
          </a:p>
        </p:txBody>
      </p:sp>
      <p:sp>
        <p:nvSpPr>
          <p:cNvPr id="7" name="TextBox 6"/>
          <p:cNvSpPr txBox="1"/>
          <p:nvPr/>
        </p:nvSpPr>
        <p:spPr>
          <a:xfrm>
            <a:off x="5181600" y="5428488"/>
            <a:ext cx="708848" cy="369332"/>
          </a:xfrm>
          <a:prstGeom prst="rect">
            <a:avLst/>
          </a:prstGeom>
          <a:noFill/>
        </p:spPr>
        <p:txBody>
          <a:bodyPr wrap="none" rtlCol="0">
            <a:spAutoFit/>
          </a:bodyPr>
          <a:lstStyle/>
          <a:p>
            <a:r>
              <a:rPr lang="en-US" dirty="0" smtClean="0">
                <a:latin typeface="+mn-lt"/>
              </a:rPr>
              <a:t>-0.30</a:t>
            </a:r>
            <a:endParaRPr lang="en-US" dirty="0">
              <a:latin typeface="+mn-lt"/>
            </a:endParaRPr>
          </a:p>
        </p:txBody>
      </p:sp>
      <p:sp>
        <p:nvSpPr>
          <p:cNvPr id="8" name="TextBox 7"/>
          <p:cNvSpPr txBox="1"/>
          <p:nvPr/>
        </p:nvSpPr>
        <p:spPr>
          <a:xfrm>
            <a:off x="1676400" y="5440156"/>
            <a:ext cx="633507" cy="369332"/>
          </a:xfrm>
          <a:prstGeom prst="rect">
            <a:avLst/>
          </a:prstGeom>
          <a:noFill/>
        </p:spPr>
        <p:txBody>
          <a:bodyPr wrap="none" rtlCol="0">
            <a:spAutoFit/>
          </a:bodyPr>
          <a:lstStyle/>
          <a:p>
            <a:r>
              <a:rPr lang="en-US" dirty="0" smtClean="0">
                <a:latin typeface="+mn-lt"/>
              </a:rPr>
              <a:t>0.10</a:t>
            </a:r>
            <a:endParaRPr lang="en-US" dirty="0">
              <a:latin typeface="+mn-lt"/>
            </a:endParaRPr>
          </a:p>
        </p:txBody>
      </p:sp>
      <p:sp>
        <p:nvSpPr>
          <p:cNvPr id="9" name="TextBox 8"/>
          <p:cNvSpPr txBox="1"/>
          <p:nvPr/>
        </p:nvSpPr>
        <p:spPr>
          <a:xfrm>
            <a:off x="814293" y="5428488"/>
            <a:ext cx="633507" cy="369332"/>
          </a:xfrm>
          <a:prstGeom prst="rect">
            <a:avLst/>
          </a:prstGeom>
          <a:noFill/>
        </p:spPr>
        <p:txBody>
          <a:bodyPr wrap="none" rtlCol="0">
            <a:spAutoFit/>
          </a:bodyPr>
          <a:lstStyle/>
          <a:p>
            <a:r>
              <a:rPr lang="en-US" dirty="0" smtClean="0">
                <a:latin typeface="+mn-lt"/>
              </a:rPr>
              <a:t>0.20</a:t>
            </a:r>
            <a:endParaRPr lang="en-US" dirty="0">
              <a:latin typeface="+mn-lt"/>
            </a:endParaRPr>
          </a:p>
        </p:txBody>
      </p:sp>
      <p:sp>
        <p:nvSpPr>
          <p:cNvPr id="10" name="TextBox 9"/>
          <p:cNvSpPr txBox="1"/>
          <p:nvPr/>
        </p:nvSpPr>
        <p:spPr>
          <a:xfrm>
            <a:off x="6096000" y="5428488"/>
            <a:ext cx="708848" cy="369332"/>
          </a:xfrm>
          <a:prstGeom prst="rect">
            <a:avLst/>
          </a:prstGeom>
          <a:noFill/>
        </p:spPr>
        <p:txBody>
          <a:bodyPr wrap="none" rtlCol="0">
            <a:spAutoFit/>
          </a:bodyPr>
          <a:lstStyle/>
          <a:p>
            <a:r>
              <a:rPr lang="en-US" dirty="0" smtClean="0">
                <a:latin typeface="+mn-lt"/>
              </a:rPr>
              <a:t>-0.40</a:t>
            </a:r>
            <a:endParaRPr lang="en-US" dirty="0">
              <a:latin typeface="+mn-lt"/>
            </a:endParaRPr>
          </a:p>
        </p:txBody>
      </p:sp>
      <p:sp>
        <p:nvSpPr>
          <p:cNvPr id="11" name="TextBox 10"/>
          <p:cNvSpPr txBox="1"/>
          <p:nvPr/>
        </p:nvSpPr>
        <p:spPr>
          <a:xfrm>
            <a:off x="6987352" y="5428488"/>
            <a:ext cx="708848" cy="369332"/>
          </a:xfrm>
          <a:prstGeom prst="rect">
            <a:avLst/>
          </a:prstGeom>
          <a:noFill/>
        </p:spPr>
        <p:txBody>
          <a:bodyPr wrap="none" rtlCol="0">
            <a:spAutoFit/>
          </a:bodyPr>
          <a:lstStyle/>
          <a:p>
            <a:r>
              <a:rPr lang="en-US" dirty="0" smtClean="0">
                <a:latin typeface="+mn-lt"/>
              </a:rPr>
              <a:t>-0.50</a:t>
            </a:r>
            <a:endParaRPr lang="en-US" dirty="0">
              <a:latin typeface="+mn-lt"/>
            </a:endParaRPr>
          </a:p>
        </p:txBody>
      </p:sp>
      <p:sp>
        <p:nvSpPr>
          <p:cNvPr id="12" name="TextBox 11"/>
          <p:cNvSpPr txBox="1"/>
          <p:nvPr/>
        </p:nvSpPr>
        <p:spPr>
          <a:xfrm>
            <a:off x="7848600" y="5428488"/>
            <a:ext cx="708848" cy="369332"/>
          </a:xfrm>
          <a:prstGeom prst="rect">
            <a:avLst/>
          </a:prstGeom>
          <a:noFill/>
        </p:spPr>
        <p:txBody>
          <a:bodyPr wrap="none" rtlCol="0">
            <a:spAutoFit/>
          </a:bodyPr>
          <a:lstStyle/>
          <a:p>
            <a:r>
              <a:rPr lang="en-US" dirty="0" smtClean="0">
                <a:latin typeface="+mn-lt"/>
              </a:rPr>
              <a:t>-0.60</a:t>
            </a:r>
            <a:endParaRPr lang="en-US" dirty="0">
              <a:latin typeface="+mn-lt"/>
            </a:endParaRPr>
          </a:p>
        </p:txBody>
      </p:sp>
      <p:sp>
        <p:nvSpPr>
          <p:cNvPr id="13" name="TextBox 12"/>
          <p:cNvSpPr txBox="1"/>
          <p:nvPr/>
        </p:nvSpPr>
        <p:spPr>
          <a:xfrm>
            <a:off x="3153039" y="5885688"/>
            <a:ext cx="2912977" cy="400110"/>
          </a:xfrm>
          <a:prstGeom prst="rect">
            <a:avLst/>
          </a:prstGeom>
          <a:noFill/>
        </p:spPr>
        <p:txBody>
          <a:bodyPr wrap="none" rtlCol="0">
            <a:spAutoFit/>
          </a:bodyPr>
          <a:lstStyle/>
          <a:p>
            <a:r>
              <a:rPr lang="en-US" sz="2000" dirty="0" smtClean="0">
                <a:latin typeface="+mn-lt"/>
              </a:rPr>
              <a:t>Potential (V vs. FcH</a:t>
            </a:r>
            <a:r>
              <a:rPr lang="en-US" sz="2000" baseline="30000" dirty="0" smtClean="0">
                <a:latin typeface="+mn-lt"/>
              </a:rPr>
              <a:t>0/+</a:t>
            </a:r>
            <a:r>
              <a:rPr lang="en-US" sz="2000" dirty="0" smtClean="0">
                <a:latin typeface="+mn-lt"/>
              </a:rPr>
              <a:t>)</a:t>
            </a:r>
            <a:endParaRPr lang="en-US" sz="2000" dirty="0">
              <a:latin typeface="+mn-lt"/>
            </a:endParaRPr>
          </a:p>
        </p:txBody>
      </p:sp>
      <p:pic>
        <p:nvPicPr>
          <p:cNvPr id="14" name="Picture 6"/>
          <p:cNvPicPr>
            <a:picLocks noChangeAspect="1" noChangeArrowheads="1"/>
          </p:cNvPicPr>
          <p:nvPr/>
        </p:nvPicPr>
        <p:blipFill>
          <a:blip r:embed="rId4" cstate="print"/>
          <a:srcRect/>
          <a:stretch>
            <a:fillRect/>
          </a:stretch>
        </p:blipFill>
        <p:spPr bwMode="auto">
          <a:xfrm>
            <a:off x="627993" y="914400"/>
            <a:ext cx="7709557" cy="4590288"/>
          </a:xfrm>
          <a:prstGeom prst="rect">
            <a:avLst/>
          </a:prstGeom>
          <a:noFill/>
          <a:ln w="9525">
            <a:noFill/>
            <a:miter lim="800000"/>
            <a:headEnd/>
            <a:tailEnd/>
          </a:ln>
          <a:effectLst/>
        </p:spPr>
      </p:pic>
      <p:graphicFrame>
        <p:nvGraphicFramePr>
          <p:cNvPr id="24" name="Table 23"/>
          <p:cNvGraphicFramePr>
            <a:graphicFrameLocks noGrp="1"/>
          </p:cNvGraphicFramePr>
          <p:nvPr/>
        </p:nvGraphicFramePr>
        <p:xfrm>
          <a:off x="4756150" y="3313998"/>
          <a:ext cx="685800" cy="304800"/>
        </p:xfrm>
        <a:graphic>
          <a:graphicData uri="http://schemas.openxmlformats.org/drawingml/2006/table">
            <a:tbl>
              <a:tblPr firstRow="1" bandRow="1">
                <a:tableStyleId>{5C22544A-7EE6-4342-B048-85BDC9FD1C3A}</a:tableStyleId>
              </a:tblPr>
              <a:tblGrid>
                <a:gridCol w="685800"/>
              </a:tblGrid>
              <a:tr h="228600">
                <a:tc>
                  <a:txBody>
                    <a:bodyPr/>
                    <a:lstStyle/>
                    <a:p>
                      <a:pPr algn="ctr"/>
                      <a:r>
                        <a:rPr lang="en-US" sz="1400" b="0" dirty="0" smtClean="0">
                          <a:solidFill>
                            <a:schemeClr val="tx1"/>
                          </a:solidFill>
                          <a:latin typeface="+mn-lt"/>
                        </a:rPr>
                        <a:t>1 </a:t>
                      </a:r>
                      <a:r>
                        <a:rPr lang="en-US" sz="1400" b="0" dirty="0" err="1" smtClean="0">
                          <a:solidFill>
                            <a:schemeClr val="tx1"/>
                          </a:solidFill>
                          <a:latin typeface="Symbol" pitchFamily="18" charset="2"/>
                        </a:rPr>
                        <a:t>m</a:t>
                      </a:r>
                      <a:r>
                        <a:rPr lang="en-US" sz="1400" b="0" dirty="0" err="1" smtClean="0">
                          <a:solidFill>
                            <a:schemeClr val="tx1"/>
                          </a:solidFill>
                          <a:latin typeface="+mn-lt"/>
                        </a:rPr>
                        <a:t>A</a:t>
                      </a:r>
                      <a:endParaRPr lang="en-US" sz="1400" b="0" dirty="0">
                        <a:solidFill>
                          <a:schemeClr val="tx1"/>
                        </a:solidFill>
                        <a:latin typeface="+mn-lt"/>
                      </a:endParaRPr>
                    </a:p>
                  </a:txBody>
                  <a:tcPr anchor="ctr">
                    <a:solidFill>
                      <a:schemeClr val="bg1"/>
                    </a:solidFill>
                  </a:tcPr>
                </a:tc>
              </a:tr>
            </a:tbl>
          </a:graphicData>
        </a:graphic>
      </p:graphicFrame>
      <p:graphicFrame>
        <p:nvGraphicFramePr>
          <p:cNvPr id="25" name="Table 24"/>
          <p:cNvGraphicFramePr>
            <a:graphicFrameLocks noGrp="1"/>
          </p:cNvGraphicFramePr>
          <p:nvPr/>
        </p:nvGraphicFramePr>
        <p:xfrm>
          <a:off x="8032750" y="1828800"/>
          <a:ext cx="304800" cy="304800"/>
        </p:xfrm>
        <a:graphic>
          <a:graphicData uri="http://schemas.openxmlformats.org/drawingml/2006/table">
            <a:tbl>
              <a:tblPr firstRow="1" bandRow="1">
                <a:tableStyleId>{5C22544A-7EE6-4342-B048-85BDC9FD1C3A}</a:tableStyleId>
              </a:tblPr>
              <a:tblGrid>
                <a:gridCol w="304800"/>
              </a:tblGrid>
              <a:tr h="228600">
                <a:tc>
                  <a:txBody>
                    <a:bodyPr/>
                    <a:lstStyle/>
                    <a:p>
                      <a:pPr algn="ctr"/>
                      <a:r>
                        <a:rPr lang="en-US" sz="1400" b="1" dirty="0" err="1" smtClean="0">
                          <a:solidFill>
                            <a:schemeClr val="tx1"/>
                          </a:solidFill>
                        </a:rPr>
                        <a:t>i</a:t>
                      </a:r>
                      <a:r>
                        <a:rPr lang="en-US" sz="1400" b="1" baseline="-25000" dirty="0" err="1" smtClean="0">
                          <a:solidFill>
                            <a:schemeClr val="tx1"/>
                          </a:solidFill>
                        </a:rPr>
                        <a:t>c</a:t>
                      </a:r>
                      <a:endParaRPr lang="en-US" sz="1400" b="1" baseline="-25000" dirty="0">
                        <a:solidFill>
                          <a:schemeClr val="tx1"/>
                        </a:solidFill>
                      </a:endParaRPr>
                    </a:p>
                  </a:txBody>
                  <a:tcPr anchor="ctr">
                    <a:solidFill>
                      <a:schemeClr val="bg1"/>
                    </a:solidFill>
                  </a:tcPr>
                </a:tc>
              </a:tr>
            </a:tbl>
          </a:graphicData>
        </a:graphic>
      </p:graphicFrame>
      <p:graphicFrame>
        <p:nvGraphicFramePr>
          <p:cNvPr id="26" name="Table 25"/>
          <p:cNvGraphicFramePr>
            <a:graphicFrameLocks noGrp="1"/>
          </p:cNvGraphicFramePr>
          <p:nvPr/>
        </p:nvGraphicFramePr>
        <p:xfrm>
          <a:off x="8032750" y="2247198"/>
          <a:ext cx="304800" cy="406400"/>
        </p:xfrm>
        <a:graphic>
          <a:graphicData uri="http://schemas.openxmlformats.org/drawingml/2006/table">
            <a:tbl>
              <a:tblPr firstRow="1" bandRow="1">
                <a:tableStyleId>{5C22544A-7EE6-4342-B048-85BDC9FD1C3A}</a:tableStyleId>
              </a:tblPr>
              <a:tblGrid>
                <a:gridCol w="304800"/>
              </a:tblGrid>
              <a:tr h="381000">
                <a:tc>
                  <a:txBody>
                    <a:bodyPr/>
                    <a:lstStyle/>
                    <a:p>
                      <a:pPr algn="ctr"/>
                      <a:r>
                        <a:rPr lang="en-US" sz="1400" b="1" baseline="0" dirty="0" err="1" smtClean="0">
                          <a:solidFill>
                            <a:schemeClr val="tx1"/>
                          </a:solidFill>
                        </a:rPr>
                        <a:t>i</a:t>
                      </a:r>
                      <a:r>
                        <a:rPr lang="en-US" sz="1400" b="1" baseline="-25000" dirty="0" err="1" smtClean="0">
                          <a:solidFill>
                            <a:schemeClr val="tx1"/>
                          </a:solidFill>
                        </a:rPr>
                        <a:t>a</a:t>
                      </a:r>
                      <a:endParaRPr lang="en-US" sz="1400" b="1" baseline="-25000" dirty="0" smtClean="0">
                        <a:solidFill>
                          <a:schemeClr val="tx1"/>
                        </a:solidFill>
                      </a:endParaRPr>
                    </a:p>
                    <a:p>
                      <a:pPr algn="ctr"/>
                      <a:endParaRPr lang="en-US" sz="1000" b="1" baseline="-25000" dirty="0">
                        <a:solidFill>
                          <a:schemeClr val="tx1"/>
                        </a:solidFill>
                      </a:endParaRPr>
                    </a:p>
                  </a:txBody>
                  <a:tcPr anchor="ctr">
                    <a:solidFill>
                      <a:schemeClr val="bg1"/>
                    </a:solidFill>
                  </a:tcPr>
                </a:tc>
              </a:tr>
            </a:tbl>
          </a:graphicData>
        </a:graphic>
      </p:graphicFrame>
      <p:graphicFrame>
        <p:nvGraphicFramePr>
          <p:cNvPr id="27" name="Object 2"/>
          <p:cNvGraphicFramePr>
            <a:graphicFrameLocks noChangeAspect="1"/>
          </p:cNvGraphicFramePr>
          <p:nvPr/>
        </p:nvGraphicFramePr>
        <p:xfrm>
          <a:off x="5791200" y="2901950"/>
          <a:ext cx="1654175" cy="1971675"/>
        </p:xfrm>
        <a:graphic>
          <a:graphicData uri="http://schemas.openxmlformats.org/presentationml/2006/ole">
            <p:oleObj spid="_x0000_s2049" name="MDLDrawObject Class" r:id="rId5" imgW="1247744" imgH="1485810" progId="MDLDrawOLE.MDLDrawObject.1">
              <p:embed/>
            </p:oleObj>
          </a:graphicData>
        </a:graphic>
      </p:graphicFrame>
      <p:graphicFrame>
        <p:nvGraphicFramePr>
          <p:cNvPr id="28" name="Object 4"/>
          <p:cNvGraphicFramePr>
            <a:graphicFrameLocks noChangeAspect="1"/>
          </p:cNvGraphicFramePr>
          <p:nvPr/>
        </p:nvGraphicFramePr>
        <p:xfrm>
          <a:off x="336550" y="1255713"/>
          <a:ext cx="1654175" cy="1908175"/>
        </p:xfrm>
        <a:graphic>
          <a:graphicData uri="http://schemas.openxmlformats.org/presentationml/2006/ole">
            <p:oleObj spid="_x0000_s2050" name="MDLDrawObject Class" r:id="rId6" imgW="1247744" imgH="1438290" progId="MDLDrawOLE.MDLDrawObject.1">
              <p:embed/>
            </p:oleObj>
          </a:graphicData>
        </a:graphic>
      </p:graphicFrame>
      <p:sp>
        <p:nvSpPr>
          <p:cNvPr id="30" name="Rectangle 29"/>
          <p:cNvSpPr/>
          <p:nvPr/>
        </p:nvSpPr>
        <p:spPr>
          <a:xfrm>
            <a:off x="6356350" y="2399598"/>
            <a:ext cx="914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8"/>
                                        </p:tgtEl>
                                        <p:attrNameLst>
                                          <p:attrName>style.visibility</p:attrName>
                                        </p:attrNameLst>
                                      </p:cBhvr>
                                      <p:to>
                                        <p:strVal val="visible"/>
                                      </p:to>
                                    </p:set>
                                  </p:childTnLst>
                                </p:cTn>
                              </p:par>
                              <p:par>
                                <p:cTn id="15" presetID="1" presetClass="exit" presetSubtype="0" fill="hold" nodeType="withEffect">
                                  <p:stCondLst>
                                    <p:cond delay="0"/>
                                  </p:stCondLst>
                                  <p:childTnLst>
                                    <p:set>
                                      <p:cBhvr>
                                        <p:cTn id="16" dur="1" fill="hold">
                                          <p:stCondLst>
                                            <p:cond delay="0"/>
                                          </p:stCondLst>
                                        </p:cTn>
                                        <p:tgtEl>
                                          <p:spTgt spid="28"/>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Electrochemical Mechanisms</a:t>
            </a:r>
            <a:endParaRPr lang="en-US" dirty="0"/>
          </a:p>
        </p:txBody>
      </p:sp>
      <p:sp>
        <p:nvSpPr>
          <p:cNvPr id="3" name="Content Placeholder 2"/>
          <p:cNvSpPr>
            <a:spLocks noGrp="1"/>
          </p:cNvSpPr>
          <p:nvPr>
            <p:ph idx="1"/>
          </p:nvPr>
        </p:nvSpPr>
        <p:spPr/>
        <p:txBody>
          <a:bodyPr/>
          <a:lstStyle/>
          <a:p>
            <a:r>
              <a:rPr lang="en-US" dirty="0" smtClean="0">
                <a:latin typeface="+mn-lt"/>
              </a:rPr>
              <a:t>Chemically and electrochemically reversible</a:t>
            </a:r>
          </a:p>
          <a:p>
            <a:endParaRPr lang="en-US" dirty="0" smtClean="0">
              <a:latin typeface="+mn-lt"/>
            </a:endParaRPr>
          </a:p>
          <a:p>
            <a:r>
              <a:rPr lang="en-US" dirty="0" smtClean="0">
                <a:latin typeface="+mn-lt"/>
              </a:rPr>
              <a:t>Chemically irreversible</a:t>
            </a:r>
          </a:p>
          <a:p>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a:t>
            </a:r>
            <a:r>
              <a:rPr lang="en-US" dirty="0" err="1" smtClean="0"/>
              <a:t>Voltammogram</a:t>
            </a:r>
            <a:endParaRPr lang="en-US" dirty="0"/>
          </a:p>
        </p:txBody>
      </p:sp>
      <p:sp>
        <p:nvSpPr>
          <p:cNvPr id="5" name="TextBox 4"/>
          <p:cNvSpPr txBox="1"/>
          <p:nvPr/>
        </p:nvSpPr>
        <p:spPr>
          <a:xfrm>
            <a:off x="1852475" y="6096000"/>
            <a:ext cx="5573962" cy="215444"/>
          </a:xfrm>
          <a:prstGeom prst="rect">
            <a:avLst/>
          </a:prstGeom>
          <a:noFill/>
        </p:spPr>
        <p:txBody>
          <a:bodyPr wrap="none" rtlCol="0">
            <a:spAutoFit/>
          </a:bodyPr>
          <a:lstStyle/>
          <a:p>
            <a:r>
              <a:rPr lang="en-US" sz="800" dirty="0" smtClean="0">
                <a:latin typeface="+mn-lt"/>
              </a:rPr>
              <a:t>C. Nataro, A.N. Campbell, M.A. Ferguson, C.D. </a:t>
            </a:r>
            <a:r>
              <a:rPr lang="en-US" sz="800" dirty="0" err="1" smtClean="0">
                <a:latin typeface="+mn-lt"/>
              </a:rPr>
              <a:t>Incarvito</a:t>
            </a:r>
            <a:r>
              <a:rPr lang="en-US" sz="800" dirty="0" smtClean="0">
                <a:latin typeface="+mn-lt"/>
              </a:rPr>
              <a:t>, A.L. Rheingold, </a:t>
            </a:r>
            <a:r>
              <a:rPr lang="en-US" sz="800" i="1" dirty="0" smtClean="0">
                <a:latin typeface="+mn-lt"/>
              </a:rPr>
              <a:t>J. </a:t>
            </a:r>
            <a:r>
              <a:rPr lang="en-US" sz="800" i="1" dirty="0" err="1" smtClean="0">
                <a:latin typeface="+mn-lt"/>
              </a:rPr>
              <a:t>Organomet</a:t>
            </a:r>
            <a:r>
              <a:rPr lang="en-US" sz="800" i="1" dirty="0" smtClean="0">
                <a:latin typeface="+mn-lt"/>
              </a:rPr>
              <a:t>. Chem. </a:t>
            </a:r>
            <a:r>
              <a:rPr lang="en-US" sz="800" b="1" dirty="0" smtClean="0">
                <a:latin typeface="+mn-lt"/>
              </a:rPr>
              <a:t>2003</a:t>
            </a:r>
            <a:r>
              <a:rPr lang="en-US" sz="800" dirty="0" smtClean="0">
                <a:latin typeface="+mn-lt"/>
              </a:rPr>
              <a:t>, </a:t>
            </a:r>
            <a:r>
              <a:rPr lang="en-US" sz="800" i="1" dirty="0" smtClean="0">
                <a:latin typeface="+mn-lt"/>
              </a:rPr>
              <a:t>673</a:t>
            </a:r>
            <a:r>
              <a:rPr lang="en-US" sz="800" dirty="0" smtClean="0">
                <a:latin typeface="+mn-lt"/>
              </a:rPr>
              <a:t>, 47.</a:t>
            </a:r>
            <a:endParaRPr lang="en-US" sz="800" dirty="0">
              <a:latin typeface="+mn-lt"/>
            </a:endParaRPr>
          </a:p>
        </p:txBody>
      </p:sp>
      <p:graphicFrame>
        <p:nvGraphicFramePr>
          <p:cNvPr id="147459" name="Object 3"/>
          <p:cNvGraphicFramePr>
            <a:graphicFrameLocks noChangeAspect="1"/>
          </p:cNvGraphicFramePr>
          <p:nvPr/>
        </p:nvGraphicFramePr>
        <p:xfrm>
          <a:off x="5638800" y="2209800"/>
          <a:ext cx="1796802" cy="1435100"/>
        </p:xfrm>
        <a:graphic>
          <a:graphicData uri="http://schemas.openxmlformats.org/presentationml/2006/ole">
            <p:oleObj spid="_x0000_s3073" name="MDLDrawObject Class" r:id="rId4" imgW="1838255" imgH="1466910" progId="MDLDrawOLE.MDLDrawObject.1">
              <p:embed/>
            </p:oleObj>
          </a:graphicData>
        </a:graphic>
      </p:graphicFrame>
      <p:sp>
        <p:nvSpPr>
          <p:cNvPr id="9" name="TextBox 8"/>
          <p:cNvSpPr txBox="1"/>
          <p:nvPr/>
        </p:nvSpPr>
        <p:spPr>
          <a:xfrm>
            <a:off x="1219200" y="1295400"/>
            <a:ext cx="729687" cy="1200329"/>
          </a:xfrm>
          <a:prstGeom prst="rect">
            <a:avLst/>
          </a:prstGeom>
          <a:noFill/>
        </p:spPr>
        <p:txBody>
          <a:bodyPr wrap="none" rtlCol="0">
            <a:spAutoFit/>
          </a:bodyPr>
          <a:lstStyle/>
          <a:p>
            <a:r>
              <a:rPr lang="en-US" sz="7200" dirty="0" smtClean="0">
                <a:latin typeface="+mn-lt"/>
              </a:rPr>
              <a:t>?</a:t>
            </a:r>
            <a:endParaRPr lang="en-US" sz="72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74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Electrochemical Mechanisms</a:t>
            </a:r>
            <a:endParaRPr lang="en-US" dirty="0"/>
          </a:p>
        </p:txBody>
      </p:sp>
      <p:sp>
        <p:nvSpPr>
          <p:cNvPr id="3" name="Content Placeholder 2"/>
          <p:cNvSpPr>
            <a:spLocks noGrp="1"/>
          </p:cNvSpPr>
          <p:nvPr>
            <p:ph idx="1"/>
          </p:nvPr>
        </p:nvSpPr>
        <p:spPr/>
        <p:txBody>
          <a:bodyPr/>
          <a:lstStyle/>
          <a:p>
            <a:r>
              <a:rPr lang="en-US" dirty="0" smtClean="0">
                <a:latin typeface="+mn-lt"/>
              </a:rPr>
              <a:t>Chemically and electrochemically reversible</a:t>
            </a:r>
          </a:p>
          <a:p>
            <a:endParaRPr lang="en-US" dirty="0" smtClean="0">
              <a:latin typeface="+mn-lt"/>
            </a:endParaRPr>
          </a:p>
          <a:p>
            <a:r>
              <a:rPr lang="en-US" dirty="0" smtClean="0">
                <a:latin typeface="+mn-lt"/>
              </a:rPr>
              <a:t>Chemically irreversible</a:t>
            </a:r>
          </a:p>
          <a:p>
            <a:endParaRPr lang="en-US" dirty="0" smtClean="0">
              <a:latin typeface="+mn-lt"/>
            </a:endParaRPr>
          </a:p>
          <a:p>
            <a:r>
              <a:rPr lang="en-US" dirty="0" smtClean="0">
                <a:latin typeface="+mn-lt"/>
              </a:rPr>
              <a:t>Chemically reversible</a:t>
            </a:r>
          </a:p>
          <a:p>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a:t>
            </a:r>
            <a:r>
              <a:rPr lang="en-US" dirty="0" err="1" smtClean="0"/>
              <a:t>Voltammograms</a:t>
            </a:r>
            <a:endParaRPr lang="en-US" dirty="0"/>
          </a:p>
        </p:txBody>
      </p:sp>
      <p:sp>
        <p:nvSpPr>
          <p:cNvPr id="5" name="TextBox 4"/>
          <p:cNvSpPr txBox="1"/>
          <p:nvPr/>
        </p:nvSpPr>
        <p:spPr>
          <a:xfrm>
            <a:off x="1852475" y="6172200"/>
            <a:ext cx="5234125" cy="215444"/>
          </a:xfrm>
          <a:prstGeom prst="rect">
            <a:avLst/>
          </a:prstGeom>
          <a:noFill/>
        </p:spPr>
        <p:txBody>
          <a:bodyPr wrap="none" rtlCol="0">
            <a:spAutoFit/>
          </a:bodyPr>
          <a:lstStyle/>
          <a:p>
            <a:r>
              <a:rPr lang="en-US" sz="800" dirty="0" smtClean="0"/>
              <a:t>C. Nataro, A.N. Campbell, M.A. Ferguson, C.D. </a:t>
            </a:r>
            <a:r>
              <a:rPr lang="en-US" sz="800" dirty="0" err="1" smtClean="0"/>
              <a:t>Incarvito</a:t>
            </a:r>
            <a:r>
              <a:rPr lang="en-US" sz="800" dirty="0" smtClean="0"/>
              <a:t>, A.L. Rheingold, </a:t>
            </a:r>
            <a:r>
              <a:rPr lang="en-US" sz="800" i="1" dirty="0" smtClean="0"/>
              <a:t>J. </a:t>
            </a:r>
            <a:r>
              <a:rPr lang="en-US" sz="800" i="1" dirty="0" err="1" smtClean="0"/>
              <a:t>Organomet</a:t>
            </a:r>
            <a:r>
              <a:rPr lang="en-US" sz="800" i="1" dirty="0" smtClean="0"/>
              <a:t>. Chem. </a:t>
            </a:r>
            <a:r>
              <a:rPr lang="en-US" sz="800" b="1" dirty="0" smtClean="0"/>
              <a:t>2003</a:t>
            </a:r>
            <a:r>
              <a:rPr lang="en-US" sz="800" dirty="0" smtClean="0"/>
              <a:t>, </a:t>
            </a:r>
            <a:r>
              <a:rPr lang="en-US" sz="800" i="1" dirty="0" smtClean="0"/>
              <a:t>673</a:t>
            </a:r>
            <a:r>
              <a:rPr lang="en-US" sz="800" dirty="0" smtClean="0"/>
              <a:t>, 47.</a:t>
            </a:r>
            <a:endParaRPr lang="en-US" sz="800" dirty="0"/>
          </a:p>
        </p:txBody>
      </p:sp>
      <p:graphicFrame>
        <p:nvGraphicFramePr>
          <p:cNvPr id="148483" name="Object 3"/>
          <p:cNvGraphicFramePr>
            <a:graphicFrameLocks noChangeAspect="1"/>
          </p:cNvGraphicFramePr>
          <p:nvPr/>
        </p:nvGraphicFramePr>
        <p:xfrm>
          <a:off x="4495800" y="4191000"/>
          <a:ext cx="1797050" cy="1435100"/>
        </p:xfrm>
        <a:graphic>
          <a:graphicData uri="http://schemas.openxmlformats.org/presentationml/2006/ole">
            <p:oleObj spid="_x0000_s4097" name="MDLDrawObject Class" r:id="rId4" imgW="1838255" imgH="1466910" progId="MDLDrawOLE.MDLDrawObject.1">
              <p:embed/>
            </p:oleObj>
          </a:graphicData>
        </a:graphic>
      </p:graphicFrame>
      <p:graphicFrame>
        <p:nvGraphicFramePr>
          <p:cNvPr id="148484" name="Object 4"/>
          <p:cNvGraphicFramePr>
            <a:graphicFrameLocks noChangeAspect="1"/>
          </p:cNvGraphicFramePr>
          <p:nvPr/>
        </p:nvGraphicFramePr>
        <p:xfrm>
          <a:off x="1066800" y="3124200"/>
          <a:ext cx="1797050" cy="1435100"/>
        </p:xfrm>
        <a:graphic>
          <a:graphicData uri="http://schemas.openxmlformats.org/presentationml/2006/ole">
            <p:oleObj spid="_x0000_s4098" name="MDLDrawObject Class" r:id="rId5" imgW="1838255" imgH="1466910" progId="MDLDrawOLE.MDLDrawObject.1">
              <p:embed/>
            </p:oleObj>
          </a:graphicData>
        </a:graphic>
      </p:graphicFrame>
      <p:cxnSp>
        <p:nvCxnSpPr>
          <p:cNvPr id="9" name="Straight Arrow Connector 8"/>
          <p:cNvCxnSpPr/>
          <p:nvPr/>
        </p:nvCxnSpPr>
        <p:spPr>
          <a:xfrm flipH="1">
            <a:off x="762000" y="3886200"/>
            <a:ext cx="609600" cy="0"/>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76200" y="3295471"/>
            <a:ext cx="729687" cy="1200329"/>
          </a:xfrm>
          <a:prstGeom prst="rect">
            <a:avLst/>
          </a:prstGeom>
          <a:noFill/>
        </p:spPr>
        <p:txBody>
          <a:bodyPr wrap="none" rtlCol="0">
            <a:spAutoFit/>
          </a:bodyPr>
          <a:lstStyle/>
          <a:p>
            <a:r>
              <a:rPr lang="en-US" sz="7200" dirty="0" smtClean="0">
                <a:latin typeface="+mn-lt"/>
              </a:rPr>
              <a:t>?</a:t>
            </a:r>
            <a:endParaRPr lang="en-US" sz="72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84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4848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Electrochemical Mechanisms</a:t>
            </a:r>
            <a:endParaRPr lang="en-US" dirty="0"/>
          </a:p>
        </p:txBody>
      </p:sp>
      <p:sp>
        <p:nvSpPr>
          <p:cNvPr id="3" name="Content Placeholder 2"/>
          <p:cNvSpPr>
            <a:spLocks noGrp="1"/>
          </p:cNvSpPr>
          <p:nvPr>
            <p:ph idx="1"/>
          </p:nvPr>
        </p:nvSpPr>
        <p:spPr>
          <a:xfrm>
            <a:off x="160232" y="1326038"/>
            <a:ext cx="8445500" cy="5325533"/>
          </a:xfrm>
        </p:spPr>
        <p:txBody>
          <a:bodyPr/>
          <a:lstStyle/>
          <a:p>
            <a:r>
              <a:rPr lang="en-US" dirty="0" smtClean="0">
                <a:latin typeface="+mn-lt"/>
              </a:rPr>
              <a:t>Chemically and electrochemically reversible</a:t>
            </a:r>
          </a:p>
          <a:p>
            <a:endParaRPr lang="en-US" dirty="0" smtClean="0">
              <a:latin typeface="+mn-lt"/>
            </a:endParaRPr>
          </a:p>
          <a:p>
            <a:r>
              <a:rPr lang="en-US" dirty="0" smtClean="0">
                <a:latin typeface="+mn-lt"/>
              </a:rPr>
              <a:t>Chemically irreversible</a:t>
            </a:r>
          </a:p>
          <a:p>
            <a:endParaRPr lang="en-US" dirty="0" smtClean="0">
              <a:latin typeface="+mn-lt"/>
            </a:endParaRPr>
          </a:p>
          <a:p>
            <a:r>
              <a:rPr lang="en-US" dirty="0" smtClean="0">
                <a:latin typeface="+mn-lt"/>
              </a:rPr>
              <a:t>Chemically reversible</a:t>
            </a:r>
          </a:p>
          <a:p>
            <a:endParaRPr lang="en-US" dirty="0" smtClean="0">
              <a:latin typeface="+mn-lt"/>
            </a:endParaRPr>
          </a:p>
          <a:p>
            <a:r>
              <a:rPr lang="en-US" dirty="0" smtClean="0">
                <a:latin typeface="+mn-lt"/>
              </a:rPr>
              <a:t>Quasi-reversible</a:t>
            </a:r>
          </a:p>
          <a:p>
            <a:endParaRPr lang="en-US"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Cyclic </a:t>
            </a:r>
            <a:r>
              <a:rPr lang="en-US" dirty="0" err="1" smtClean="0"/>
              <a:t>Voltammogram</a:t>
            </a:r>
            <a:endParaRPr lang="en-US" dirty="0"/>
          </a:p>
        </p:txBody>
      </p:sp>
      <p:sp>
        <p:nvSpPr>
          <p:cNvPr id="6" name="TextBox 5"/>
          <p:cNvSpPr txBox="1"/>
          <p:nvPr/>
        </p:nvSpPr>
        <p:spPr>
          <a:xfrm>
            <a:off x="1600200" y="6172200"/>
            <a:ext cx="5891356" cy="215444"/>
          </a:xfrm>
          <a:prstGeom prst="rect">
            <a:avLst/>
          </a:prstGeom>
          <a:noFill/>
        </p:spPr>
        <p:txBody>
          <a:bodyPr wrap="none" rtlCol="0">
            <a:spAutoFit/>
          </a:bodyPr>
          <a:lstStyle/>
          <a:p>
            <a:r>
              <a:rPr lang="en-US" sz="800" dirty="0" smtClean="0">
                <a:latin typeface="+mn-lt"/>
              </a:rPr>
              <a:t>F.N. Blanco, L.E. </a:t>
            </a:r>
            <a:r>
              <a:rPr lang="en-US" sz="800" dirty="0" err="1" smtClean="0">
                <a:latin typeface="+mn-lt"/>
              </a:rPr>
              <a:t>Hagopian</a:t>
            </a:r>
            <a:r>
              <a:rPr lang="en-US" sz="800" dirty="0" smtClean="0">
                <a:latin typeface="+mn-lt"/>
              </a:rPr>
              <a:t>, W.R. McNamara, J.A. </a:t>
            </a:r>
            <a:r>
              <a:rPr lang="en-US" sz="800" dirty="0" err="1" smtClean="0">
                <a:latin typeface="+mn-lt"/>
              </a:rPr>
              <a:t>Golen</a:t>
            </a:r>
            <a:r>
              <a:rPr lang="en-US" sz="800" dirty="0" smtClean="0">
                <a:latin typeface="+mn-lt"/>
              </a:rPr>
              <a:t>, A.L. Rheingold, C. Nataro, </a:t>
            </a:r>
            <a:r>
              <a:rPr lang="en-US" sz="800" i="1" dirty="0" err="1" smtClean="0">
                <a:latin typeface="+mn-lt"/>
              </a:rPr>
              <a:t>Organometallics</a:t>
            </a:r>
            <a:r>
              <a:rPr lang="en-US" sz="800" i="1" dirty="0" smtClean="0">
                <a:latin typeface="+mn-lt"/>
              </a:rPr>
              <a:t> </a:t>
            </a:r>
            <a:r>
              <a:rPr lang="en-US" sz="800" b="1" dirty="0" smtClean="0">
                <a:latin typeface="+mn-lt"/>
              </a:rPr>
              <a:t>2006</a:t>
            </a:r>
            <a:r>
              <a:rPr lang="en-US" sz="800" dirty="0" smtClean="0">
                <a:latin typeface="+mn-lt"/>
              </a:rPr>
              <a:t>, </a:t>
            </a:r>
            <a:r>
              <a:rPr lang="en-US" sz="800" i="1" dirty="0" smtClean="0">
                <a:latin typeface="+mn-lt"/>
              </a:rPr>
              <a:t>25</a:t>
            </a:r>
            <a:r>
              <a:rPr lang="en-US" sz="800" dirty="0" smtClean="0">
                <a:latin typeface="+mn-lt"/>
              </a:rPr>
              <a:t>, 4292.</a:t>
            </a:r>
            <a:endParaRPr lang="en-US" sz="800" dirty="0">
              <a:latin typeface="+mn-lt"/>
            </a:endParaRPr>
          </a:p>
        </p:txBody>
      </p:sp>
      <p:graphicFrame>
        <p:nvGraphicFramePr>
          <p:cNvPr id="149508" name="Object 4"/>
          <p:cNvGraphicFramePr>
            <a:graphicFrameLocks noChangeAspect="1"/>
          </p:cNvGraphicFramePr>
          <p:nvPr/>
        </p:nvGraphicFramePr>
        <p:xfrm>
          <a:off x="5773738" y="3354388"/>
          <a:ext cx="1833562" cy="1584325"/>
        </p:xfrm>
        <a:graphic>
          <a:graphicData uri="http://schemas.openxmlformats.org/presentationml/2006/ole">
            <p:oleObj spid="_x0000_s5121" name="MDLDrawObject Class" r:id="rId4" imgW="1876343" imgH="1619190" progId="MDLDrawOLE.MDLDrawObject.1">
              <p:embed/>
            </p:oleObj>
          </a:graphicData>
        </a:graphic>
      </p:graphicFrame>
      <p:graphicFrame>
        <p:nvGraphicFramePr>
          <p:cNvPr id="149509" name="Object 5"/>
          <p:cNvGraphicFramePr>
            <a:graphicFrameLocks noChangeAspect="1"/>
          </p:cNvGraphicFramePr>
          <p:nvPr/>
        </p:nvGraphicFramePr>
        <p:xfrm>
          <a:off x="204788" y="1439863"/>
          <a:ext cx="2187575" cy="1601787"/>
        </p:xfrm>
        <a:graphic>
          <a:graphicData uri="http://schemas.openxmlformats.org/presentationml/2006/ole">
            <p:oleObj spid="_x0000_s5122" name="MDLDrawObject Class" r:id="rId5" imgW="2238322" imgH="1638360" progId="MDLDrawOLE.MDLDrawObject.1">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4950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495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lazaWSM">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majorFont>
      <a:minorFont>
        <a:latin typeface="Century Gothic"/>
        <a:ea typeface=""/>
        <a:cs typeface=""/>
        <a:font script="Jpan" typeface="メイリオ"/>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11756</TotalTime>
  <Words>738</Words>
  <Application>Microsoft Office PowerPoint</Application>
  <PresentationFormat>On-screen Show (4:3)</PresentationFormat>
  <Paragraphs>80</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PlazaWSM</vt:lpstr>
      <vt:lpstr>MDLDrawObject Class</vt:lpstr>
      <vt:lpstr>Kinesthetic Learning: Cyclic Voltammetry Mechanisms</vt:lpstr>
      <vt:lpstr>Electrochemical Mechanisms</vt:lpstr>
      <vt:lpstr>Cyclic Voltammogram</vt:lpstr>
      <vt:lpstr>Electrochemical Mechanisms</vt:lpstr>
      <vt:lpstr>Cyclic Voltammogram</vt:lpstr>
      <vt:lpstr>Electrochemical Mechanisms</vt:lpstr>
      <vt:lpstr>Cyclic Voltammograms</vt:lpstr>
      <vt:lpstr>Electrochemical Mechanisms</vt:lpstr>
      <vt:lpstr>Cyclic Voltammogram</vt:lpstr>
    </vt:vector>
  </TitlesOfParts>
  <Company>UBC Okanagan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Chip Nataro</dc:creator>
  <cp:lastModifiedBy>Chip Nataro</cp:lastModifiedBy>
  <cp:revision>783</cp:revision>
  <dcterms:created xsi:type="dcterms:W3CDTF">2014-05-20T22:48:11Z</dcterms:created>
  <dcterms:modified xsi:type="dcterms:W3CDTF">2015-07-20T14:56:25Z</dcterms:modified>
</cp:coreProperties>
</file>