
<file path=[Content_Types].xml><?xml version="1.0" encoding="utf-8"?>
<Types xmlns="http://schemas.openxmlformats.org/package/2006/content-types">
  <Default Extension="xml" ContentType="application/xml"/>
  <Default Extension="jpeg" ContentType="image/jpeg"/>
  <Default Extension="jpg" ContentType="image/jpeg"/>
  <Default Extension="emf" ContentType="image/x-emf"/>
  <Default Extension="rels" ContentType="application/vnd.openxmlformats-package.relationships+xm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4" autoAdjust="0"/>
    <p:restoredTop sz="74874" autoAdjust="0"/>
  </p:normalViewPr>
  <p:slideViewPr>
    <p:cSldViewPr snapToGrid="0" snapToObjects="1" showGuides="1">
      <p:cViewPr varScale="1">
        <p:scale>
          <a:sx n="73" d="100"/>
          <a:sy n="73" d="100"/>
        </p:scale>
        <p:origin x="-2560" y="-96"/>
      </p:cViewPr>
      <p:guideLst>
        <p:guide orient="horz" pos="3984"/>
        <p:guide pos="2880"/>
      </p:guideLst>
    </p:cSldViewPr>
  </p:slideViewPr>
  <p:outlineViewPr>
    <p:cViewPr>
      <p:scale>
        <a:sx n="33" d="100"/>
        <a:sy n="33" d="100"/>
      </p:scale>
      <p:origin x="0" y="0"/>
    </p:cViewPr>
  </p:outlineViewPr>
  <p:notesTextViewPr>
    <p:cViewPr>
      <p:scale>
        <a:sx n="155" d="100"/>
        <a:sy n="155"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A812D0-7D51-7149-97BB-61D7741665B2}" type="datetimeFigureOut">
              <a:rPr lang="en-US" smtClean="0"/>
              <a:t>7/17/14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B886AE-3664-3B43-985E-A02A08B888A1}" type="slidenum">
              <a:rPr lang="en-US" smtClean="0"/>
              <a:t>‹#›</a:t>
            </a:fld>
            <a:endParaRPr lang="en-US"/>
          </a:p>
        </p:txBody>
      </p:sp>
    </p:spTree>
    <p:extLst>
      <p:ext uri="{BB962C8B-B14F-4D97-AF65-F5344CB8AC3E}">
        <p14:creationId xmlns:p14="http://schemas.microsoft.com/office/powerpoint/2010/main" val="107034996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pdb.org" TargetMode="External"/><Relationship Id="rId4" Type="http://schemas.openxmlformats.org/officeDocument/2006/relationships/hyperlink" Target="http://www.pdb.org/pdb/staticHelp.do?p=help/viewers/ligandExplorer_viewer.html" TargetMode="External"/><Relationship Id="rId5" Type="http://schemas.openxmlformats.org/officeDocument/2006/relationships/hyperlink" Target="https://www.ionicviper.org/five-slides-about/metals-biological-systems-who-how-and-why" TargetMode="External"/><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These five </a:t>
            </a:r>
            <a:r>
              <a:rPr lang="en-US" sz="1200" kern="1200" dirty="0" smtClean="0">
                <a:solidFill>
                  <a:schemeClr val="tx1"/>
                </a:solidFill>
                <a:effectLst/>
                <a:latin typeface="+mn-lt"/>
                <a:ea typeface="+mn-ea"/>
                <a:cs typeface="+mn-cs"/>
              </a:rPr>
              <a:t>slides </a:t>
            </a:r>
            <a:r>
              <a:rPr lang="en-US" sz="1200" kern="1200" dirty="0" smtClean="0">
                <a:solidFill>
                  <a:schemeClr val="tx1"/>
                </a:solidFill>
                <a:effectLst/>
                <a:latin typeface="+mn-lt"/>
                <a:ea typeface="+mn-ea"/>
                <a:cs typeface="+mn-cs"/>
              </a:rPr>
              <a:t>explore </a:t>
            </a:r>
            <a:r>
              <a:rPr lang="en-US" sz="1200" kern="1200" dirty="0" smtClean="0">
                <a:solidFill>
                  <a:schemeClr val="tx1"/>
                </a:solidFill>
                <a:effectLst/>
                <a:latin typeface="+mn-lt"/>
                <a:ea typeface="+mn-ea"/>
                <a:cs typeface="+mn-cs"/>
              </a:rPr>
              <a:t>the unusual synergy of an enzyme and a metal ion never before found to have a positive biological impact.  The result was surprising indeed, so I thought it worth the trouble to report this to the wider inorganic community.</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4B886AE-3664-3B43-985E-A02A08B888A1}" type="slidenum">
              <a:rPr lang="en-US" smtClean="0"/>
              <a:t>1</a:t>
            </a:fld>
            <a:endParaRPr lang="en-US"/>
          </a:p>
        </p:txBody>
      </p:sp>
    </p:spTree>
    <p:extLst>
      <p:ext uri="{BB962C8B-B14F-4D97-AF65-F5344CB8AC3E}">
        <p14:creationId xmlns:p14="http://schemas.microsoft.com/office/powerpoint/2010/main" val="619825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As a person who has studied cadmium ion toxicology, and how chelating agents </a:t>
            </a:r>
            <a:r>
              <a:rPr lang="en-US" sz="1200" kern="1200" dirty="0" smtClean="0">
                <a:solidFill>
                  <a:schemeClr val="tx1"/>
                </a:solidFill>
                <a:effectLst/>
                <a:latin typeface="+mn-lt"/>
                <a:ea typeface="+mn-ea"/>
                <a:cs typeface="+mn-cs"/>
              </a:rPr>
              <a:t>rescue cells from cadmium </a:t>
            </a:r>
            <a:r>
              <a:rPr lang="en-US" sz="1200" kern="1200" dirty="0" smtClean="0">
                <a:solidFill>
                  <a:schemeClr val="tx1"/>
                </a:solidFill>
                <a:effectLst/>
                <a:latin typeface="+mn-lt"/>
                <a:ea typeface="+mn-ea"/>
                <a:cs typeface="+mn-cs"/>
              </a:rPr>
              <a:t>ion induced cell death as potential treatments for heavy metal intoxication (i.e. improvements on chelation therapy), I felt it important to set the scene for the biological role of 2/3s of the group 12 metal ions.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There are many good articles on the essential roles zinc ions play in biological systems such as </a:t>
            </a:r>
            <a:r>
              <a:rPr lang="cs-CZ" sz="1200" kern="1200" dirty="0" smtClean="0">
                <a:solidFill>
                  <a:schemeClr val="tx1"/>
                </a:solidFill>
                <a:effectLst/>
                <a:latin typeface="+mn-lt"/>
                <a:ea typeface="+mn-ea"/>
                <a:cs typeface="+mn-cs"/>
              </a:rPr>
              <a:t>http://</a:t>
            </a:r>
            <a:r>
              <a:rPr lang="cs-CZ" sz="1200" kern="1200" dirty="0" err="1" smtClean="0">
                <a:solidFill>
                  <a:schemeClr val="tx1"/>
                </a:solidFill>
                <a:effectLst/>
                <a:latin typeface="+mn-lt"/>
                <a:ea typeface="+mn-ea"/>
                <a:cs typeface="+mn-cs"/>
              </a:rPr>
              <a:t>dx.doi.org</a:t>
            </a:r>
            <a:r>
              <a:rPr lang="cs-CZ" sz="1200" kern="1200" dirty="0" smtClean="0">
                <a:solidFill>
                  <a:schemeClr val="tx1"/>
                </a:solidFill>
                <a:effectLst/>
                <a:latin typeface="+mn-lt"/>
                <a:ea typeface="+mn-ea"/>
                <a:cs typeface="+mn-cs"/>
              </a:rPr>
              <a:t>/</a:t>
            </a:r>
            <a:r>
              <a:rPr lang="de-DE" sz="1200" kern="1200" dirty="0" smtClean="0">
                <a:solidFill>
                  <a:schemeClr val="tx1"/>
                </a:solidFill>
                <a:effectLst/>
                <a:latin typeface="+mn-lt"/>
                <a:ea typeface="+mn-ea"/>
                <a:cs typeface="+mn-cs"/>
              </a:rPr>
              <a:t>10.1021/ar00034a005.  </a:t>
            </a:r>
            <a:r>
              <a:rPr lang="de-DE" sz="1200" kern="1200" dirty="0" err="1" smtClean="0">
                <a:solidFill>
                  <a:schemeClr val="tx1"/>
                </a:solidFill>
                <a:effectLst/>
                <a:latin typeface="+mn-lt"/>
                <a:ea typeface="+mn-ea"/>
                <a:cs typeface="+mn-cs"/>
              </a:rPr>
              <a:t>Basically</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these</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roles</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exploit</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the</a:t>
            </a:r>
            <a:r>
              <a:rPr lang="de-DE" sz="1200" kern="1200" dirty="0" smtClean="0">
                <a:solidFill>
                  <a:schemeClr val="tx1"/>
                </a:solidFill>
                <a:effectLst/>
                <a:latin typeface="+mn-lt"/>
                <a:ea typeface="+mn-ea"/>
                <a:cs typeface="+mn-cs"/>
              </a:rPr>
              <a:t> Lewis </a:t>
            </a:r>
            <a:r>
              <a:rPr lang="de-DE" sz="1200" kern="1200" dirty="0" err="1" smtClean="0">
                <a:solidFill>
                  <a:schemeClr val="tx1"/>
                </a:solidFill>
                <a:effectLst/>
                <a:latin typeface="+mn-lt"/>
                <a:ea typeface="+mn-ea"/>
                <a:cs typeface="+mn-cs"/>
              </a:rPr>
              <a:t>acid</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properties</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this</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ion</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exhibits</a:t>
            </a:r>
            <a:r>
              <a:rPr lang="de-DE" sz="1200" kern="1200" dirty="0" smtClean="0">
                <a:solidFill>
                  <a:schemeClr val="tx1"/>
                </a:solidFill>
                <a:effectLst/>
                <a:latin typeface="+mn-lt"/>
                <a:ea typeface="+mn-ea"/>
                <a:cs typeface="+mn-cs"/>
              </a:rPr>
              <a:t> in </a:t>
            </a:r>
            <a:r>
              <a:rPr lang="de-DE" sz="1200" kern="1200" dirty="0" err="1" smtClean="0">
                <a:solidFill>
                  <a:schemeClr val="tx1"/>
                </a:solidFill>
                <a:effectLst/>
                <a:latin typeface="+mn-lt"/>
                <a:ea typeface="+mn-ea"/>
                <a:cs typeface="+mn-cs"/>
              </a:rPr>
              <a:t>chemical</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reactions</a:t>
            </a:r>
            <a:r>
              <a:rPr lang="de-DE" sz="1200" kern="1200" dirty="0" smtClean="0">
                <a:solidFill>
                  <a:schemeClr val="tx1"/>
                </a:solidFill>
                <a:effectLst/>
                <a:latin typeface="+mn-lt"/>
                <a:ea typeface="+mn-ea"/>
                <a:cs typeface="+mn-cs"/>
              </a:rPr>
              <a:t> – </a:t>
            </a:r>
            <a:r>
              <a:rPr lang="de-DE" sz="1200" kern="1200" dirty="0" err="1" smtClean="0">
                <a:solidFill>
                  <a:schemeClr val="tx1"/>
                </a:solidFill>
                <a:effectLst/>
                <a:latin typeface="+mn-lt"/>
                <a:ea typeface="+mn-ea"/>
                <a:cs typeface="+mn-cs"/>
              </a:rPr>
              <a:t>it</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is</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the</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only</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metal</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ion</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that</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appears</a:t>
            </a:r>
            <a:r>
              <a:rPr lang="de-DE" sz="1200" kern="1200" dirty="0" smtClean="0">
                <a:solidFill>
                  <a:schemeClr val="tx1"/>
                </a:solidFill>
                <a:effectLst/>
                <a:latin typeface="+mn-lt"/>
                <a:ea typeface="+mn-ea"/>
                <a:cs typeface="+mn-cs"/>
              </a:rPr>
              <a:t> in all </a:t>
            </a:r>
            <a:r>
              <a:rPr lang="de-DE" sz="1200" kern="1200" dirty="0" err="1" smtClean="0">
                <a:solidFill>
                  <a:schemeClr val="tx1"/>
                </a:solidFill>
                <a:effectLst/>
                <a:latin typeface="+mn-lt"/>
                <a:ea typeface="+mn-ea"/>
                <a:cs typeface="+mn-cs"/>
              </a:rPr>
              <a:t>classes</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of</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enzymes</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and</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it</a:t>
            </a:r>
            <a:r>
              <a:rPr lang="de-DE" sz="1200" kern="1200" dirty="0" smtClean="0">
                <a:solidFill>
                  <a:schemeClr val="tx1"/>
                </a:solidFill>
                <a:effectLst/>
                <a:latin typeface="+mn-lt"/>
                <a:ea typeface="+mn-ea"/>
                <a:cs typeface="+mn-cs"/>
              </a:rPr>
              <a:t> also </a:t>
            </a:r>
            <a:r>
              <a:rPr lang="de-DE" sz="1200" kern="1200" dirty="0" err="1" smtClean="0">
                <a:solidFill>
                  <a:schemeClr val="tx1"/>
                </a:solidFill>
                <a:effectLst/>
                <a:latin typeface="+mn-lt"/>
                <a:ea typeface="+mn-ea"/>
                <a:cs typeface="+mn-cs"/>
              </a:rPr>
              <a:t>has</a:t>
            </a:r>
            <a:r>
              <a:rPr lang="de-DE" sz="1200" kern="1200" dirty="0" smtClean="0">
                <a:solidFill>
                  <a:schemeClr val="tx1"/>
                </a:solidFill>
                <a:effectLst/>
                <a:latin typeface="+mn-lt"/>
                <a:ea typeface="+mn-ea"/>
                <a:cs typeface="+mn-cs"/>
              </a:rPr>
              <a:t> a </a:t>
            </a:r>
            <a:r>
              <a:rPr lang="de-DE" sz="1200" kern="1200" dirty="0" err="1" smtClean="0">
                <a:solidFill>
                  <a:schemeClr val="tx1"/>
                </a:solidFill>
                <a:effectLst/>
                <a:latin typeface="+mn-lt"/>
                <a:ea typeface="+mn-ea"/>
                <a:cs typeface="+mn-cs"/>
              </a:rPr>
              <a:t>structural</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role</a:t>
            </a:r>
            <a:r>
              <a:rPr lang="de-DE" sz="1200" kern="1200" dirty="0" smtClean="0">
                <a:solidFill>
                  <a:schemeClr val="tx1"/>
                </a:solidFill>
                <a:effectLst/>
                <a:latin typeface="+mn-lt"/>
                <a:ea typeface="+mn-ea"/>
                <a:cs typeface="+mn-cs"/>
              </a:rPr>
              <a:t> in </a:t>
            </a:r>
            <a:r>
              <a:rPr lang="de-DE" sz="1200" kern="1200" dirty="0" err="1" smtClean="0">
                <a:solidFill>
                  <a:schemeClr val="tx1"/>
                </a:solidFill>
                <a:effectLst/>
                <a:latin typeface="+mn-lt"/>
                <a:ea typeface="+mn-ea"/>
                <a:cs typeface="+mn-cs"/>
              </a:rPr>
              <a:t>transcription</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factors</a:t>
            </a:r>
            <a:r>
              <a:rPr lang="de-DE"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r>
              <a:rPr lang="de-DE"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de-DE" sz="1200" kern="1200" dirty="0" smtClean="0">
                <a:solidFill>
                  <a:schemeClr val="tx1"/>
                </a:solidFill>
                <a:effectLst/>
                <a:latin typeface="+mn-lt"/>
                <a:ea typeface="+mn-ea"/>
                <a:cs typeface="+mn-cs"/>
              </a:rPr>
              <a:t>Most </a:t>
            </a:r>
            <a:r>
              <a:rPr lang="de-DE" sz="1200" kern="1200" dirty="0" err="1" smtClean="0">
                <a:solidFill>
                  <a:schemeClr val="tx1"/>
                </a:solidFill>
                <a:effectLst/>
                <a:latin typeface="+mn-lt"/>
                <a:ea typeface="+mn-ea"/>
                <a:cs typeface="+mn-cs"/>
              </a:rPr>
              <a:t>importantly</a:t>
            </a:r>
            <a:r>
              <a:rPr lang="de-DE" sz="1200" kern="1200" dirty="0" smtClean="0">
                <a:solidFill>
                  <a:schemeClr val="tx1"/>
                </a:solidFill>
                <a:effectLst/>
                <a:latin typeface="+mn-lt"/>
                <a:ea typeface="+mn-ea"/>
                <a:cs typeface="+mn-cs"/>
              </a:rPr>
              <a:t> in </a:t>
            </a:r>
            <a:r>
              <a:rPr lang="de-DE" sz="1200" kern="1200" dirty="0" err="1" smtClean="0">
                <a:solidFill>
                  <a:schemeClr val="tx1"/>
                </a:solidFill>
                <a:effectLst/>
                <a:latin typeface="+mn-lt"/>
                <a:ea typeface="+mn-ea"/>
                <a:cs typeface="+mn-cs"/>
              </a:rPr>
              <a:t>the</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context</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of</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this</a:t>
            </a:r>
            <a:r>
              <a:rPr lang="de-DE" sz="1200" kern="1200" dirty="0" smtClean="0">
                <a:solidFill>
                  <a:schemeClr val="tx1"/>
                </a:solidFill>
                <a:effectLst/>
                <a:latin typeface="+mn-lt"/>
                <a:ea typeface="+mn-ea"/>
                <a:cs typeface="+mn-cs"/>
              </a:rPr>
              <a:t> LO, </a:t>
            </a:r>
            <a:r>
              <a:rPr lang="de-DE" sz="1200" kern="1200" dirty="0" err="1" smtClean="0">
                <a:solidFill>
                  <a:schemeClr val="tx1"/>
                </a:solidFill>
                <a:effectLst/>
                <a:latin typeface="+mn-lt"/>
                <a:ea typeface="+mn-ea"/>
                <a:cs typeface="+mn-cs"/>
              </a:rPr>
              <a:t>the</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introduction</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of</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the</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reference</a:t>
            </a:r>
            <a:r>
              <a:rPr lang="de-DE" sz="1200" kern="1200" dirty="0" smtClean="0">
                <a:solidFill>
                  <a:schemeClr val="tx1"/>
                </a:solidFill>
                <a:effectLst/>
                <a:latin typeface="+mn-lt"/>
                <a:ea typeface="+mn-ea"/>
                <a:cs typeface="+mn-cs"/>
              </a:rPr>
              <a:t> </a:t>
            </a:r>
            <a:r>
              <a:rPr lang="de-DE" sz="1200" kern="1200" dirty="0" smtClean="0">
                <a:solidFill>
                  <a:schemeClr val="tx1"/>
                </a:solidFill>
                <a:effectLst/>
                <a:latin typeface="+mn-lt"/>
                <a:ea typeface="+mn-ea"/>
                <a:cs typeface="+mn-cs"/>
              </a:rPr>
              <a:t>(1) </a:t>
            </a:r>
            <a:r>
              <a:rPr lang="de-DE" sz="1200" kern="1200" dirty="0" err="1" smtClean="0">
                <a:solidFill>
                  <a:schemeClr val="tx1"/>
                </a:solidFill>
                <a:effectLst/>
                <a:latin typeface="+mn-lt"/>
                <a:ea typeface="+mn-ea"/>
                <a:cs typeface="+mn-cs"/>
              </a:rPr>
              <a:t>below</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gives</a:t>
            </a:r>
            <a:r>
              <a:rPr lang="de-DE" sz="1200" kern="1200" dirty="0" smtClean="0">
                <a:solidFill>
                  <a:schemeClr val="tx1"/>
                </a:solidFill>
                <a:effectLst/>
                <a:latin typeface="+mn-lt"/>
                <a:ea typeface="+mn-ea"/>
                <a:cs typeface="+mn-cs"/>
              </a:rPr>
              <a:t> a </a:t>
            </a:r>
            <a:r>
              <a:rPr lang="de-DE" sz="1200" kern="1200" dirty="0" err="1" smtClean="0">
                <a:solidFill>
                  <a:schemeClr val="tx1"/>
                </a:solidFill>
                <a:effectLst/>
                <a:latin typeface="+mn-lt"/>
                <a:ea typeface="+mn-ea"/>
                <a:cs typeface="+mn-cs"/>
              </a:rPr>
              <a:t>detailed</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description</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of</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the</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biological</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response</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humans</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make</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to</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the</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incursion</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of</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cadmium</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ions</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that</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up</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until</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this</a:t>
            </a:r>
            <a:r>
              <a:rPr lang="de-DE" sz="1200" kern="1200" dirty="0" smtClean="0">
                <a:solidFill>
                  <a:schemeClr val="tx1"/>
                </a:solidFill>
                <a:effectLst/>
                <a:latin typeface="+mn-lt"/>
                <a:ea typeface="+mn-ea"/>
                <a:cs typeface="+mn-cs"/>
              </a:rPr>
              <a:t> time </a:t>
            </a:r>
            <a:r>
              <a:rPr lang="de-DE" sz="1200" kern="1200" dirty="0" err="1" smtClean="0">
                <a:solidFill>
                  <a:schemeClr val="tx1"/>
                </a:solidFill>
                <a:effectLst/>
                <a:latin typeface="+mn-lt"/>
                <a:ea typeface="+mn-ea"/>
                <a:cs typeface="+mn-cs"/>
              </a:rPr>
              <a:t>had</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had</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no</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known</a:t>
            </a:r>
            <a:r>
              <a:rPr lang="de-DE" sz="1200" kern="1200" dirty="0" smtClean="0">
                <a:solidFill>
                  <a:schemeClr val="tx1"/>
                </a:solidFill>
                <a:effectLst/>
                <a:latin typeface="+mn-lt"/>
                <a:ea typeface="+mn-ea"/>
                <a:cs typeface="+mn-cs"/>
              </a:rPr>
              <a:t> positive </a:t>
            </a:r>
            <a:r>
              <a:rPr lang="de-DE" sz="1200" kern="1200" dirty="0" err="1" smtClean="0">
                <a:solidFill>
                  <a:schemeClr val="tx1"/>
                </a:solidFill>
                <a:effectLst/>
                <a:latin typeface="+mn-lt"/>
                <a:ea typeface="+mn-ea"/>
                <a:cs typeface="+mn-cs"/>
              </a:rPr>
              <a:t>biological</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role</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Basically</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glutathione</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shown</a:t>
            </a:r>
            <a:r>
              <a:rPr lang="de-DE" sz="1200" kern="1200" dirty="0" smtClean="0">
                <a:solidFill>
                  <a:schemeClr val="tx1"/>
                </a:solidFill>
                <a:effectLst/>
                <a:latin typeface="+mn-lt"/>
                <a:ea typeface="+mn-ea"/>
                <a:cs typeface="+mn-cs"/>
              </a:rPr>
              <a:t> on </a:t>
            </a:r>
            <a:r>
              <a:rPr lang="de-DE" sz="1200" kern="1200" dirty="0" err="1" smtClean="0">
                <a:solidFill>
                  <a:schemeClr val="tx1"/>
                </a:solidFill>
                <a:effectLst/>
                <a:latin typeface="+mn-lt"/>
                <a:ea typeface="+mn-ea"/>
                <a:cs typeface="+mn-cs"/>
              </a:rPr>
              <a:t>this</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slide</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is</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first</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produced</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by</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cells</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to</a:t>
            </a:r>
            <a:r>
              <a:rPr lang="de-DE" sz="1200" kern="1200" dirty="0" smtClean="0">
                <a:solidFill>
                  <a:schemeClr val="tx1"/>
                </a:solidFill>
                <a:effectLst/>
                <a:latin typeface="+mn-lt"/>
                <a:ea typeface="+mn-ea"/>
                <a:cs typeface="+mn-cs"/>
              </a:rPr>
              <a:t> bind </a:t>
            </a:r>
            <a:r>
              <a:rPr lang="de-DE" sz="1200" kern="1200" dirty="0" err="1" smtClean="0">
                <a:solidFill>
                  <a:schemeClr val="tx1"/>
                </a:solidFill>
                <a:effectLst/>
                <a:latin typeface="+mn-lt"/>
                <a:ea typeface="+mn-ea"/>
                <a:cs typeface="+mn-cs"/>
              </a:rPr>
              <a:t>up</a:t>
            </a:r>
            <a:r>
              <a:rPr lang="de-DE" sz="1200" kern="1200" dirty="0" smtClean="0">
                <a:solidFill>
                  <a:schemeClr val="tx1"/>
                </a:solidFill>
                <a:effectLst/>
                <a:latin typeface="+mn-lt"/>
                <a:ea typeface="+mn-ea"/>
                <a:cs typeface="+mn-cs"/>
              </a:rPr>
              <a:t> heavy </a:t>
            </a:r>
            <a:r>
              <a:rPr lang="de-DE" sz="1200" kern="1200" dirty="0" err="1" smtClean="0">
                <a:solidFill>
                  <a:schemeClr val="tx1"/>
                </a:solidFill>
                <a:effectLst/>
                <a:latin typeface="+mn-lt"/>
                <a:ea typeface="+mn-ea"/>
                <a:cs typeface="+mn-cs"/>
              </a:rPr>
              <a:t>metal</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ions</a:t>
            </a:r>
            <a:r>
              <a:rPr lang="de-DE" sz="1200" kern="1200" dirty="0" smtClean="0">
                <a:solidFill>
                  <a:schemeClr val="tx1"/>
                </a:solidFill>
                <a:effectLst/>
                <a:latin typeface="+mn-lt"/>
                <a:ea typeface="+mn-ea"/>
                <a:cs typeface="+mn-cs"/>
              </a:rPr>
              <a:t> such </a:t>
            </a:r>
            <a:r>
              <a:rPr lang="de-DE" sz="1200" kern="1200" dirty="0" err="1" smtClean="0">
                <a:solidFill>
                  <a:schemeClr val="tx1"/>
                </a:solidFill>
                <a:effectLst/>
                <a:latin typeface="+mn-lt"/>
                <a:ea typeface="+mn-ea"/>
                <a:cs typeface="+mn-cs"/>
              </a:rPr>
              <a:t>as</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this</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one</a:t>
            </a:r>
            <a:r>
              <a:rPr lang="en-US" sz="1200" kern="1200" dirty="0" smtClean="0">
                <a:solidFill>
                  <a:schemeClr val="tx1"/>
                </a:solidFill>
                <a:effectLst/>
                <a:latin typeface="+mn-lt"/>
                <a:ea typeface="+mn-ea"/>
                <a:cs typeface="+mn-cs"/>
              </a:rPr>
              <a:t> before the resulting complex is transported through the blood to the liver where it is subsequently bound to </a:t>
            </a:r>
            <a:r>
              <a:rPr lang="en-US" sz="1200" kern="1200" dirty="0" err="1" smtClean="0">
                <a:solidFill>
                  <a:schemeClr val="tx1"/>
                </a:solidFill>
                <a:effectLst/>
                <a:latin typeface="+mn-lt"/>
                <a:ea typeface="+mn-ea"/>
                <a:cs typeface="+mn-cs"/>
              </a:rPr>
              <a:t>metallothionein</a:t>
            </a:r>
            <a:r>
              <a:rPr lang="en-US" sz="1200" kern="1200" dirty="0" smtClean="0">
                <a:solidFill>
                  <a:schemeClr val="tx1"/>
                </a:solidFill>
                <a:effectLst/>
                <a:latin typeface="+mn-lt"/>
                <a:ea typeface="+mn-ea"/>
                <a:cs typeface="+mn-cs"/>
              </a:rPr>
              <a:t>, a second and more structurally complex natural chelating agent.  The cadmium-</a:t>
            </a:r>
            <a:r>
              <a:rPr lang="en-US" sz="1200" kern="1200" dirty="0" err="1" smtClean="0">
                <a:solidFill>
                  <a:schemeClr val="tx1"/>
                </a:solidFill>
                <a:effectLst/>
                <a:latin typeface="+mn-lt"/>
                <a:ea typeface="+mn-ea"/>
                <a:cs typeface="+mn-cs"/>
              </a:rPr>
              <a:t>metallothionein</a:t>
            </a:r>
            <a:r>
              <a:rPr lang="en-US" sz="1200" kern="1200" dirty="0" smtClean="0">
                <a:solidFill>
                  <a:schemeClr val="tx1"/>
                </a:solidFill>
                <a:effectLst/>
                <a:latin typeface="+mn-lt"/>
                <a:ea typeface="+mn-ea"/>
                <a:cs typeface="+mn-cs"/>
              </a:rPr>
              <a:t> complex is transported to the kidney where it is filtered and reabsorbed as cadmium ions free of </a:t>
            </a:r>
            <a:r>
              <a:rPr lang="en-US" sz="1200" kern="1200" dirty="0" err="1" smtClean="0">
                <a:solidFill>
                  <a:schemeClr val="tx1"/>
                </a:solidFill>
                <a:effectLst/>
                <a:latin typeface="+mn-lt"/>
                <a:ea typeface="+mn-ea"/>
                <a:cs typeface="+mn-cs"/>
              </a:rPr>
              <a:t>metallothionein</a:t>
            </a:r>
            <a:r>
              <a:rPr lang="en-US" sz="1200" kern="1200" dirty="0" smtClean="0">
                <a:solidFill>
                  <a:schemeClr val="tx1"/>
                </a:solidFill>
                <a:effectLst/>
                <a:latin typeface="+mn-lt"/>
                <a:ea typeface="+mn-ea"/>
                <a:cs typeface="+mn-cs"/>
              </a:rPr>
              <a:t> that may reside for 10-30 years or be excreted in the urine.  Subsequent kidney damage results.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(1) </a:t>
            </a:r>
            <a:r>
              <a:rPr lang="en-US" sz="1200" kern="1200" dirty="0" err="1" smtClean="0">
                <a:solidFill>
                  <a:schemeClr val="tx1"/>
                </a:solidFill>
                <a:effectLst/>
                <a:latin typeface="+mn-lt"/>
                <a:ea typeface="+mn-ea"/>
                <a:cs typeface="+mn-cs"/>
              </a:rPr>
              <a:t>Judkins</a:t>
            </a:r>
            <a:r>
              <a:rPr lang="en-US" sz="1200" kern="1200" dirty="0" smtClean="0">
                <a:solidFill>
                  <a:schemeClr val="tx1"/>
                </a:solidFill>
                <a:effectLst/>
                <a:latin typeface="+mn-lt"/>
                <a:ea typeface="+mn-ea"/>
                <a:cs typeface="+mn-cs"/>
              </a:rPr>
              <a:t> M.K., Humphries P.S., Craig P.R. (2014) Evaluation of </a:t>
            </a:r>
            <a:r>
              <a:rPr lang="en-US" sz="1200" kern="1200" dirty="0" err="1" smtClean="0">
                <a:solidFill>
                  <a:schemeClr val="tx1"/>
                </a:solidFill>
                <a:effectLst/>
                <a:latin typeface="+mn-lt"/>
                <a:ea typeface="+mn-ea"/>
                <a:cs typeface="+mn-cs"/>
              </a:rPr>
              <a:t>chelators</a:t>
            </a:r>
            <a:r>
              <a:rPr lang="en-US" sz="1200" kern="1200" dirty="0" smtClean="0">
                <a:solidFill>
                  <a:schemeClr val="tx1"/>
                </a:solidFill>
                <a:effectLst/>
                <a:latin typeface="+mn-lt"/>
                <a:ea typeface="+mn-ea"/>
                <a:cs typeface="+mn-cs"/>
              </a:rPr>
              <a:t> administered to rescue human bone cells from cadmium toxicity. </a:t>
            </a:r>
            <a:r>
              <a:rPr lang="en-US" sz="1200" i="1" kern="1200" dirty="0" smtClean="0">
                <a:solidFill>
                  <a:schemeClr val="tx1"/>
                </a:solidFill>
                <a:effectLst/>
                <a:latin typeface="+mn-lt"/>
                <a:ea typeface="+mn-ea"/>
                <a:cs typeface="+mn-cs"/>
              </a:rPr>
              <a:t>BIOS</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85</a:t>
            </a:r>
            <a:r>
              <a:rPr lang="en-US" sz="1200" kern="1200" dirty="0" smtClean="0">
                <a:solidFill>
                  <a:schemeClr val="tx1"/>
                </a:solidFill>
                <a:effectLst/>
                <a:latin typeface="+mn-lt"/>
                <a:ea typeface="+mn-ea"/>
                <a:cs typeface="+mn-cs"/>
              </a:rPr>
              <a:t>(1): 57-66. </a:t>
            </a:r>
            <a:r>
              <a:rPr lang="cs-CZ" sz="1200" kern="1200" dirty="0" smtClean="0">
                <a:solidFill>
                  <a:schemeClr val="tx1"/>
                </a:solidFill>
                <a:effectLst/>
                <a:latin typeface="+mn-lt"/>
                <a:ea typeface="+mn-ea"/>
                <a:cs typeface="+mn-cs"/>
              </a:rPr>
              <a:t>http://</a:t>
            </a:r>
            <a:r>
              <a:rPr lang="cs-CZ" sz="1200" kern="1200" dirty="0" err="1" smtClean="0">
                <a:solidFill>
                  <a:schemeClr val="tx1"/>
                </a:solidFill>
                <a:effectLst/>
                <a:latin typeface="+mn-lt"/>
                <a:ea typeface="+mn-ea"/>
                <a:cs typeface="+mn-cs"/>
              </a:rPr>
              <a:t>dx.doi.org</a:t>
            </a:r>
            <a:r>
              <a:rPr lang="cs-CZ" sz="1200" kern="1200" dirty="0" smtClean="0">
                <a:solidFill>
                  <a:schemeClr val="tx1"/>
                </a:solidFill>
                <a:effectLst/>
                <a:latin typeface="+mn-lt"/>
                <a:ea typeface="+mn-ea"/>
                <a:cs typeface="+mn-cs"/>
              </a:rPr>
              <a:t>/10.1893/0005-3155-85.1.57</a:t>
            </a:r>
            <a:endParaRPr lang="en-US" sz="1200" kern="1200" dirty="0" smtClean="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4B886AE-3664-3B43-985E-A02A08B888A1}" type="slidenum">
              <a:rPr lang="en-US" smtClean="0"/>
              <a:t>2</a:t>
            </a:fld>
            <a:endParaRPr lang="en-US"/>
          </a:p>
        </p:txBody>
      </p:sp>
    </p:spTree>
    <p:extLst>
      <p:ext uri="{BB962C8B-B14F-4D97-AF65-F5344CB8AC3E}">
        <p14:creationId xmlns:p14="http://schemas.microsoft.com/office/powerpoint/2010/main" val="31070347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Carbonic Anhydrase is an important enzyme that catalyzes the inter-conversion of carbon dioxide and water to bicarbonate and hydrogen ions.  The reference (2) </a:t>
            </a:r>
            <a:r>
              <a:rPr lang="en-US" sz="1200" kern="1200" dirty="0" smtClean="0">
                <a:solidFill>
                  <a:schemeClr val="tx1"/>
                </a:solidFill>
                <a:effectLst/>
                <a:latin typeface="+mn-lt"/>
                <a:ea typeface="+mn-ea"/>
                <a:cs typeface="+mn-cs"/>
              </a:rPr>
              <a:t>below is </a:t>
            </a:r>
            <a:r>
              <a:rPr lang="en-US" sz="1200" kern="1200" dirty="0" smtClean="0">
                <a:solidFill>
                  <a:schemeClr val="tx1"/>
                </a:solidFill>
                <a:effectLst/>
                <a:latin typeface="+mn-lt"/>
                <a:ea typeface="+mn-ea"/>
                <a:cs typeface="+mn-cs"/>
              </a:rPr>
              <a:t>to a LO created by Elizabeth Jamieson at Smith College.  In this five slides about LO entitled “Metals in Biological Systems – Who? How? And Why?”, please look at the third slide and associated notes page to get a good sense of the catalytic cycle of the enzyme with a zinc ion in the active site.</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 picture </a:t>
            </a:r>
            <a:r>
              <a:rPr lang="en-US" sz="1200" kern="1200" dirty="0" smtClean="0">
                <a:solidFill>
                  <a:schemeClr val="tx1"/>
                </a:solidFill>
                <a:effectLst/>
                <a:latin typeface="+mn-lt"/>
                <a:ea typeface="+mn-ea"/>
                <a:cs typeface="+mn-cs"/>
              </a:rPr>
              <a:t>on this slide was </a:t>
            </a:r>
            <a:r>
              <a:rPr lang="en-US" sz="1200" kern="1200" dirty="0" smtClean="0">
                <a:solidFill>
                  <a:schemeClr val="tx1"/>
                </a:solidFill>
                <a:effectLst/>
                <a:latin typeface="+mn-lt"/>
                <a:ea typeface="+mn-ea"/>
                <a:cs typeface="+mn-cs"/>
              </a:rPr>
              <a:t>generated having accessed the protein database (</a:t>
            </a:r>
            <a:r>
              <a:rPr lang="en-US" sz="1200" u="sng" kern="1200" dirty="0" smtClean="0">
                <a:solidFill>
                  <a:schemeClr val="tx1"/>
                </a:solidFill>
                <a:effectLst/>
                <a:latin typeface="+mn-lt"/>
                <a:ea typeface="+mn-ea"/>
                <a:cs typeface="+mn-cs"/>
                <a:hlinkClick r:id="rId3"/>
              </a:rPr>
              <a:t>www.pdb.org</a:t>
            </a:r>
            <a:r>
              <a:rPr lang="en-US" sz="1200" kern="1200" dirty="0" smtClean="0">
                <a:solidFill>
                  <a:schemeClr val="tx1"/>
                </a:solidFill>
                <a:effectLst/>
                <a:latin typeface="+mn-lt"/>
                <a:ea typeface="+mn-ea"/>
                <a:cs typeface="+mn-cs"/>
              </a:rPr>
              <a:t>) and looking up the crystal structure encoded as “1CAM”.  The structure viewer is called “Ligand Explorer” and it is important to note that it is Java dependent.  It is a useful exercise to explore the structural representation yourself – make sure that the “Metal Interaction” box within Ligand Explorer is checked for it to show the ligands coordinated to the metal in the active site of the </a:t>
            </a:r>
            <a:r>
              <a:rPr lang="en-US" sz="1200" kern="1200" dirty="0" err="1" smtClean="0">
                <a:solidFill>
                  <a:schemeClr val="tx1"/>
                </a:solidFill>
                <a:effectLst/>
                <a:latin typeface="+mn-lt"/>
                <a:ea typeface="+mn-ea"/>
                <a:cs typeface="+mn-cs"/>
              </a:rPr>
              <a:t>metalloprotein</a:t>
            </a:r>
            <a:r>
              <a:rPr lang="en-US" sz="1200" kern="1200" dirty="0" smtClean="0">
                <a:solidFill>
                  <a:schemeClr val="tx1"/>
                </a:solidFill>
                <a:effectLst/>
                <a:latin typeface="+mn-lt"/>
                <a:ea typeface="+mn-ea"/>
                <a:cs typeface="+mn-cs"/>
              </a:rPr>
              <a:t>.  More help is available at </a:t>
            </a:r>
            <a:r>
              <a:rPr lang="en-US" sz="1200" u="sng" kern="1200" dirty="0" smtClean="0">
                <a:solidFill>
                  <a:schemeClr val="tx1"/>
                </a:solidFill>
                <a:effectLst/>
                <a:latin typeface="+mn-lt"/>
                <a:ea typeface="+mn-ea"/>
                <a:cs typeface="+mn-cs"/>
                <a:hlinkClick r:id="rId4"/>
              </a:rPr>
              <a:t>http://www.pdb.org/pdb/staticHelp.do?p=help/viewers/ligandExplorer_viewer.html</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In an effort to rationalize which protein amino acid residues bind the zinc ion, one can invoke Hard Soft Acid Base (HSAB) theory.  This empirically derived theory basically states that in a relative sense Lewis acids (metal ions) prefer to bind Lewis bases (ligand donor atoms) of similar charge density.  Zn</a:t>
            </a:r>
            <a:r>
              <a:rPr lang="en-US" sz="1200" kern="1200" baseline="30000" dirty="0" smtClean="0">
                <a:solidFill>
                  <a:schemeClr val="tx1"/>
                </a:solidFill>
                <a:effectLst/>
                <a:latin typeface="+mn-lt"/>
                <a:ea typeface="+mn-ea"/>
                <a:cs typeface="+mn-cs"/>
              </a:rPr>
              <a:t>2+</a:t>
            </a:r>
            <a:r>
              <a:rPr lang="en-US" sz="1200" kern="1200" dirty="0" smtClean="0">
                <a:solidFill>
                  <a:schemeClr val="tx1"/>
                </a:solidFill>
                <a:effectLst/>
                <a:latin typeface="+mn-lt"/>
                <a:ea typeface="+mn-ea"/>
                <a:cs typeface="+mn-cs"/>
              </a:rPr>
              <a:t> (relative to Cd</a:t>
            </a:r>
            <a:r>
              <a:rPr lang="en-US" sz="1200" kern="1200" baseline="30000" dirty="0" smtClean="0">
                <a:solidFill>
                  <a:schemeClr val="tx1"/>
                </a:solidFill>
                <a:effectLst/>
                <a:latin typeface="+mn-lt"/>
                <a:ea typeface="+mn-ea"/>
                <a:cs typeface="+mn-cs"/>
              </a:rPr>
              <a:t>2+</a:t>
            </a:r>
            <a:r>
              <a:rPr lang="en-US" sz="1200" kern="1200" dirty="0" smtClean="0">
                <a:solidFill>
                  <a:schemeClr val="tx1"/>
                </a:solidFill>
                <a:effectLst/>
                <a:latin typeface="+mn-lt"/>
                <a:ea typeface="+mn-ea"/>
                <a:cs typeface="+mn-cs"/>
              </a:rPr>
              <a:t>) is hard, so will prefer to bind to </a:t>
            </a:r>
            <a:r>
              <a:rPr lang="en-US" sz="1200" kern="1200" dirty="0" err="1" smtClean="0">
                <a:solidFill>
                  <a:schemeClr val="tx1"/>
                </a:solidFill>
                <a:effectLst/>
                <a:latin typeface="+mn-lt"/>
                <a:ea typeface="+mn-ea"/>
                <a:cs typeface="+mn-cs"/>
              </a:rPr>
              <a:t>histidine</a:t>
            </a:r>
            <a:r>
              <a:rPr lang="en-US" sz="1200" kern="1200" dirty="0" smtClean="0">
                <a:solidFill>
                  <a:schemeClr val="tx1"/>
                </a:solidFill>
                <a:effectLst/>
                <a:latin typeface="+mn-lt"/>
                <a:ea typeface="+mn-ea"/>
                <a:cs typeface="+mn-cs"/>
              </a:rPr>
              <a:t> (nitrogen donor atom) more than to cysteine (sulfur donor atom).</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(2) </a:t>
            </a:r>
            <a:r>
              <a:rPr lang="en-US" dirty="0" smtClean="0">
                <a:hlinkClick r:id="rId5"/>
              </a:rPr>
              <a:t>https://www.ionicviper.org/five-slides-about/metals-biological-systems-who-how-and-why</a:t>
            </a:r>
            <a:endParaRPr lang="en-US" dirty="0" smtClean="0"/>
          </a:p>
        </p:txBody>
      </p:sp>
      <p:sp>
        <p:nvSpPr>
          <p:cNvPr id="4" name="Slide Number Placeholder 3"/>
          <p:cNvSpPr>
            <a:spLocks noGrp="1"/>
          </p:cNvSpPr>
          <p:nvPr>
            <p:ph type="sldNum" sz="quarter" idx="10"/>
          </p:nvPr>
        </p:nvSpPr>
        <p:spPr/>
        <p:txBody>
          <a:bodyPr/>
          <a:lstStyle/>
          <a:p>
            <a:fld id="{84B886AE-3664-3B43-985E-A02A08B888A1}" type="slidenum">
              <a:rPr lang="en-US" smtClean="0"/>
              <a:t>3</a:t>
            </a:fld>
            <a:endParaRPr lang="en-US"/>
          </a:p>
        </p:txBody>
      </p:sp>
    </p:spTree>
    <p:extLst>
      <p:ext uri="{BB962C8B-B14F-4D97-AF65-F5344CB8AC3E}">
        <p14:creationId xmlns:p14="http://schemas.microsoft.com/office/powerpoint/2010/main" val="34478951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Marine diatoms are unicellular eukaryotes that are a common type of phytoplankton (algae).  To undergo photosynthesis, they must have sufficient carbon dioxide.  This is produced through the Carbonic Anhydrase catalyzed conversion of carbonic acid present in the ocean (HCO</a:t>
            </a:r>
            <a:r>
              <a:rPr lang="en-US" sz="1200" kern="1200" baseline="-25000" dirty="0" smtClean="0">
                <a:solidFill>
                  <a:schemeClr val="tx1"/>
                </a:solidFill>
                <a:effectLst/>
                <a:latin typeface="+mn-lt"/>
                <a:ea typeface="+mn-ea"/>
                <a:cs typeface="+mn-cs"/>
              </a:rPr>
              <a:t>3</a:t>
            </a:r>
            <a:r>
              <a:rPr lang="en-US" sz="1200" kern="1200" baseline="300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 + H</a:t>
            </a:r>
            <a:r>
              <a:rPr lang="en-US" sz="1200" kern="1200" baseline="300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  Unfortunately the quantities of Zn</a:t>
            </a:r>
            <a:r>
              <a:rPr lang="en-US" sz="1200" kern="1200" baseline="30000" dirty="0" smtClean="0">
                <a:solidFill>
                  <a:schemeClr val="tx1"/>
                </a:solidFill>
                <a:effectLst/>
                <a:latin typeface="+mn-lt"/>
                <a:ea typeface="+mn-ea"/>
                <a:cs typeface="+mn-cs"/>
              </a:rPr>
              <a:t>2+</a:t>
            </a:r>
            <a:r>
              <a:rPr lang="en-US" sz="1200" kern="1200" dirty="0" smtClean="0">
                <a:solidFill>
                  <a:schemeClr val="tx1"/>
                </a:solidFill>
                <a:effectLst/>
                <a:latin typeface="+mn-lt"/>
                <a:ea typeface="+mn-ea"/>
                <a:cs typeface="+mn-cs"/>
              </a:rPr>
              <a:t> ions in the ocean are so low that to survive such diatoms need to resort to Cd</a:t>
            </a:r>
            <a:r>
              <a:rPr lang="en-US" sz="1200" kern="1200" baseline="30000" dirty="0" smtClean="0">
                <a:solidFill>
                  <a:schemeClr val="tx1"/>
                </a:solidFill>
                <a:effectLst/>
                <a:latin typeface="+mn-lt"/>
                <a:ea typeface="+mn-ea"/>
                <a:cs typeface="+mn-cs"/>
              </a:rPr>
              <a:t>2+</a:t>
            </a:r>
            <a:r>
              <a:rPr lang="en-US" sz="1200" kern="1200" dirty="0" smtClean="0">
                <a:solidFill>
                  <a:schemeClr val="tx1"/>
                </a:solidFill>
                <a:effectLst/>
                <a:latin typeface="+mn-lt"/>
                <a:ea typeface="+mn-ea"/>
                <a:cs typeface="+mn-cs"/>
              </a:rPr>
              <a:t> ions to do the job.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 reference </a:t>
            </a:r>
            <a:r>
              <a:rPr lang="en-US" sz="1200" kern="1200" dirty="0" smtClean="0">
                <a:solidFill>
                  <a:schemeClr val="tx1"/>
                </a:solidFill>
                <a:effectLst/>
                <a:latin typeface="+mn-lt"/>
                <a:ea typeface="+mn-ea"/>
                <a:cs typeface="+mn-cs"/>
              </a:rPr>
              <a:t>(3) below exemplifies </a:t>
            </a:r>
            <a:r>
              <a:rPr lang="en-US" sz="1200" kern="1200" dirty="0" smtClean="0">
                <a:solidFill>
                  <a:schemeClr val="tx1"/>
                </a:solidFill>
                <a:effectLst/>
                <a:latin typeface="+mn-lt"/>
                <a:ea typeface="+mn-ea"/>
                <a:cs typeface="+mn-cs"/>
              </a:rPr>
              <a:t>how one such diatom species has evolved to allow for Cd</a:t>
            </a:r>
            <a:r>
              <a:rPr lang="en-US" sz="1200" kern="1200" baseline="30000" dirty="0" smtClean="0">
                <a:solidFill>
                  <a:schemeClr val="tx1"/>
                </a:solidFill>
                <a:effectLst/>
                <a:latin typeface="+mn-lt"/>
                <a:ea typeface="+mn-ea"/>
                <a:cs typeface="+mn-cs"/>
              </a:rPr>
              <a:t>2+</a:t>
            </a:r>
            <a:r>
              <a:rPr lang="en-US" sz="1200" kern="1200" dirty="0" smtClean="0">
                <a:solidFill>
                  <a:schemeClr val="tx1"/>
                </a:solidFill>
                <a:effectLst/>
                <a:latin typeface="+mn-lt"/>
                <a:ea typeface="+mn-ea"/>
                <a:cs typeface="+mn-cs"/>
              </a:rPr>
              <a:t> ions to replace Zn</a:t>
            </a:r>
            <a:r>
              <a:rPr lang="en-US" sz="1200" kern="1200" baseline="30000" dirty="0" smtClean="0">
                <a:solidFill>
                  <a:schemeClr val="tx1"/>
                </a:solidFill>
                <a:effectLst/>
                <a:latin typeface="+mn-lt"/>
                <a:ea typeface="+mn-ea"/>
                <a:cs typeface="+mn-cs"/>
              </a:rPr>
              <a:t>2+</a:t>
            </a:r>
            <a:r>
              <a:rPr lang="en-US" sz="1200" kern="1200" dirty="0" smtClean="0">
                <a:solidFill>
                  <a:schemeClr val="tx1"/>
                </a:solidFill>
                <a:effectLst/>
                <a:latin typeface="+mn-lt"/>
                <a:ea typeface="+mn-ea"/>
                <a:cs typeface="+mn-cs"/>
              </a:rPr>
              <a:t> ions in the active site of the enzyme.  Again invoking HSAB theory, it is not surprising that the active site of this protein contains two cysteine residues in place of </a:t>
            </a:r>
            <a:r>
              <a:rPr lang="en-US" sz="1200" kern="1200" dirty="0" err="1" smtClean="0">
                <a:solidFill>
                  <a:schemeClr val="tx1"/>
                </a:solidFill>
                <a:effectLst/>
                <a:latin typeface="+mn-lt"/>
                <a:ea typeface="+mn-ea"/>
                <a:cs typeface="+mn-cs"/>
              </a:rPr>
              <a:t>histidine</a:t>
            </a:r>
            <a:r>
              <a:rPr lang="en-US" sz="1200" kern="1200" dirty="0" smtClean="0">
                <a:solidFill>
                  <a:schemeClr val="tx1"/>
                </a:solidFill>
                <a:effectLst/>
                <a:latin typeface="+mn-lt"/>
                <a:ea typeface="+mn-ea"/>
                <a:cs typeface="+mn-cs"/>
              </a:rPr>
              <a:t>, because the lower charge density of Cd</a:t>
            </a:r>
            <a:r>
              <a:rPr lang="en-US" sz="1200" kern="1200" baseline="30000" dirty="0" smtClean="0">
                <a:solidFill>
                  <a:schemeClr val="tx1"/>
                </a:solidFill>
                <a:effectLst/>
                <a:latin typeface="+mn-lt"/>
                <a:ea typeface="+mn-ea"/>
                <a:cs typeface="+mn-cs"/>
              </a:rPr>
              <a:t>2+</a:t>
            </a:r>
            <a:r>
              <a:rPr lang="en-US" sz="1200" kern="1200" dirty="0" smtClean="0">
                <a:solidFill>
                  <a:schemeClr val="tx1"/>
                </a:solidFill>
                <a:effectLst/>
                <a:latin typeface="+mn-lt"/>
                <a:ea typeface="+mn-ea"/>
                <a:cs typeface="+mn-cs"/>
              </a:rPr>
              <a:t> vs. Zn</a:t>
            </a:r>
            <a:r>
              <a:rPr lang="en-US" sz="1200" kern="1200" baseline="30000" dirty="0" smtClean="0">
                <a:solidFill>
                  <a:schemeClr val="tx1"/>
                </a:solidFill>
                <a:effectLst/>
                <a:latin typeface="+mn-lt"/>
                <a:ea typeface="+mn-ea"/>
                <a:cs typeface="+mn-cs"/>
              </a:rPr>
              <a:t>2+</a:t>
            </a:r>
            <a:r>
              <a:rPr lang="en-US" sz="1200" kern="1200" dirty="0" smtClean="0">
                <a:solidFill>
                  <a:schemeClr val="tx1"/>
                </a:solidFill>
                <a:effectLst/>
                <a:latin typeface="+mn-lt"/>
                <a:ea typeface="+mn-ea"/>
                <a:cs typeface="+mn-cs"/>
              </a:rPr>
              <a:t> ions suggests that cadmium ions are softer than zinc ions.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(3) </a:t>
            </a:r>
            <a:r>
              <a:rPr lang="en-US" sz="1200" kern="1200" dirty="0" err="1" smtClean="0">
                <a:solidFill>
                  <a:schemeClr val="tx1"/>
                </a:solidFill>
                <a:effectLst/>
                <a:latin typeface="+mn-lt"/>
                <a:ea typeface="+mn-ea"/>
                <a:cs typeface="+mn-cs"/>
              </a:rPr>
              <a:t>Xu</a:t>
            </a:r>
            <a:r>
              <a:rPr lang="en-US" sz="1200" kern="1200" dirty="0" smtClean="0">
                <a:solidFill>
                  <a:schemeClr val="tx1"/>
                </a:solidFill>
                <a:effectLst/>
                <a:latin typeface="+mn-lt"/>
                <a:ea typeface="+mn-ea"/>
                <a:cs typeface="+mn-cs"/>
              </a:rPr>
              <a:t>, Y., </a:t>
            </a:r>
            <a:r>
              <a:rPr lang="en-US" sz="1200" kern="1200" dirty="0" err="1" smtClean="0">
                <a:solidFill>
                  <a:schemeClr val="tx1"/>
                </a:solidFill>
                <a:effectLst/>
                <a:latin typeface="+mn-lt"/>
                <a:ea typeface="+mn-ea"/>
                <a:cs typeface="+mn-cs"/>
              </a:rPr>
              <a:t>Feng</a:t>
            </a:r>
            <a:r>
              <a:rPr lang="en-US" sz="1200" kern="1200" dirty="0" smtClean="0">
                <a:solidFill>
                  <a:schemeClr val="tx1"/>
                </a:solidFill>
                <a:effectLst/>
                <a:latin typeface="+mn-lt"/>
                <a:ea typeface="+mn-ea"/>
                <a:cs typeface="+mn-cs"/>
              </a:rPr>
              <a:t>, L., Jeffrey, P.D., Shi, Y., Morel, F.M. (2008) Structure and metal exchange in the cadmium carbonic anhydrase of marine diatoms. </a:t>
            </a:r>
            <a:r>
              <a:rPr lang="en-US" sz="1200" i="1" kern="1200" dirty="0" smtClean="0">
                <a:solidFill>
                  <a:schemeClr val="tx1"/>
                </a:solidFill>
                <a:effectLst/>
                <a:latin typeface="+mn-lt"/>
                <a:ea typeface="+mn-ea"/>
                <a:cs typeface="+mn-cs"/>
              </a:rPr>
              <a:t>Nature</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452</a:t>
            </a:r>
            <a:r>
              <a:rPr lang="en-US" sz="1200" kern="1200" dirty="0" smtClean="0">
                <a:solidFill>
                  <a:schemeClr val="tx1"/>
                </a:solidFill>
                <a:effectLst/>
                <a:latin typeface="+mn-lt"/>
                <a:ea typeface="+mn-ea"/>
                <a:cs typeface="+mn-cs"/>
              </a:rPr>
              <a:t>: 56-61. </a:t>
            </a:r>
            <a:r>
              <a:rPr lang="cs-CZ" sz="1200" kern="1200" dirty="0" smtClean="0">
                <a:solidFill>
                  <a:schemeClr val="tx1"/>
                </a:solidFill>
                <a:effectLst/>
                <a:latin typeface="+mn-lt"/>
                <a:ea typeface="+mn-ea"/>
                <a:cs typeface="+mn-cs"/>
              </a:rPr>
              <a:t>http://</a:t>
            </a:r>
            <a:r>
              <a:rPr lang="cs-CZ" sz="1200" kern="1200" dirty="0" err="1" smtClean="0">
                <a:solidFill>
                  <a:schemeClr val="tx1"/>
                </a:solidFill>
                <a:effectLst/>
                <a:latin typeface="+mn-lt"/>
                <a:ea typeface="+mn-ea"/>
                <a:cs typeface="+mn-cs"/>
              </a:rPr>
              <a:t>dx.doi.org</a:t>
            </a:r>
            <a:r>
              <a:rPr lang="cs-CZ" sz="1200" kern="1200" dirty="0" smtClean="0">
                <a:solidFill>
                  <a:schemeClr val="tx1"/>
                </a:solidFill>
                <a:effectLst/>
                <a:latin typeface="+mn-lt"/>
                <a:ea typeface="+mn-ea"/>
                <a:cs typeface="+mn-cs"/>
              </a:rPr>
              <a:t>/10.</a:t>
            </a:r>
            <a:r>
              <a:rPr lang="en-US" sz="1200" kern="1200" dirty="0" smtClean="0">
                <a:solidFill>
                  <a:schemeClr val="tx1"/>
                </a:solidFill>
                <a:effectLst/>
                <a:latin typeface="+mn-lt"/>
                <a:ea typeface="+mn-ea"/>
                <a:cs typeface="+mn-cs"/>
              </a:rPr>
              <a:t>1038/nature06636</a:t>
            </a:r>
          </a:p>
          <a:p>
            <a:r>
              <a:rPr lang="en-US" sz="1200" kern="1200" dirty="0" smtClean="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4B886AE-3664-3B43-985E-A02A08B888A1}" type="slidenum">
              <a:rPr lang="en-US" smtClean="0"/>
              <a:t>4</a:t>
            </a:fld>
            <a:endParaRPr lang="en-US"/>
          </a:p>
        </p:txBody>
      </p:sp>
    </p:spTree>
    <p:extLst>
      <p:ext uri="{BB962C8B-B14F-4D97-AF65-F5344CB8AC3E}">
        <p14:creationId xmlns:p14="http://schemas.microsoft.com/office/powerpoint/2010/main" val="35670385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20738" y="4155141"/>
            <a:ext cx="7542212" cy="1013012"/>
          </a:xfrm>
        </p:spPr>
        <p:txBody>
          <a:bodyPr anchor="b" anchorCtr="0">
            <a:noAutofit/>
          </a:bodyPr>
          <a:lstStyle/>
          <a:p>
            <a:r>
              <a:rPr lang="en-US" smtClean="0"/>
              <a:t>Click to edit Master title style</a:t>
            </a:r>
            <a:endParaRPr/>
          </a:p>
        </p:txBody>
      </p:sp>
      <p:sp>
        <p:nvSpPr>
          <p:cNvPr id="3" name="Subtitle 2"/>
          <p:cNvSpPr>
            <a:spLocks noGrp="1"/>
          </p:cNvSpPr>
          <p:nvPr>
            <p:ph type="subTitle" idx="1"/>
          </p:nvPr>
        </p:nvSpPr>
        <p:spPr>
          <a:xfrm>
            <a:off x="820738" y="5230906"/>
            <a:ext cx="7542212" cy="1030942"/>
          </a:xfrm>
        </p:spPr>
        <p:txBody>
          <a:bodyPr/>
          <a:lstStyle>
            <a:lvl1pPr marL="0" indent="0" algn="ctr">
              <a:spcBef>
                <a:spcPct val="30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70BA1CFD-BFF0-48BC-9BA5-4974D7A6AB15}" type="datetimeFigureOut">
              <a:rPr lang="en-US" smtClean="0"/>
              <a:t>7/17/14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AA694-00EB-4F4B-AABB-6F50FB178914}" type="slidenum">
              <a:rPr lang="en-US" smtClean="0"/>
              <a:t>‹#›</a:t>
            </a:fld>
            <a:endParaRPr lang="en-US"/>
          </a:p>
        </p:txBody>
      </p:sp>
      <p:pic>
        <p:nvPicPr>
          <p:cNvPr id="7" name="Picture 6" descr="MoleculeTracer.png"/>
          <p:cNvPicPr>
            <a:picLocks noChangeAspect="1"/>
          </p:cNvPicPr>
          <p:nvPr/>
        </p:nvPicPr>
        <p:blipFill>
          <a:blip r:embed="rId2"/>
          <a:stretch>
            <a:fillRect/>
          </a:stretch>
        </p:blipFill>
        <p:spPr>
          <a:xfrm>
            <a:off x="1674019" y="224679"/>
            <a:ext cx="5795963" cy="394337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777240" y="3962399"/>
            <a:ext cx="7585710" cy="672353"/>
          </a:xfrm>
        </p:spPr>
        <p:txBody>
          <a:bodyPr anchor="b">
            <a:normAutofit/>
          </a:bodyPr>
          <a:lstStyle>
            <a:lvl1pPr algn="ctr">
              <a:defRPr sz="3600" b="1" kern="1200">
                <a:solidFill>
                  <a:schemeClr val="tx1"/>
                </a:solidFill>
                <a:effectLst>
                  <a:outerShdw blurRad="101600" dist="63500" dir="2700000" algn="tl" rotWithShape="0">
                    <a:prstClr val="black">
                      <a:alpha val="75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3101957" y="457200"/>
            <a:ext cx="2940087" cy="2940087"/>
          </a:xfrm>
          <a:prstGeom prst="ellipse">
            <a:avLst/>
          </a:prstGeom>
          <a:solidFill>
            <a:schemeClr val="tx1">
              <a:lumMod val="75000"/>
            </a:schemeClr>
          </a:solidFill>
          <a:ln w="63500">
            <a:solidFill>
              <a:schemeClr val="tx1"/>
            </a:solidFill>
          </a:ln>
          <a:effectLst>
            <a:outerShdw blurRad="254000" dist="152400" dir="5400000" sx="90000" sy="-19000" rotWithShape="0">
              <a:prstClr val="black">
                <a:alpha val="20000"/>
              </a:prstClr>
            </a:outerShdw>
          </a:effectLst>
        </p:spPr>
        <p:txBody>
          <a:bodyPr vert="horz" lIns="91440" tIns="45720" rIns="91440" bIns="45720" rtlCol="0">
            <a:normAutofit/>
          </a:bodyPr>
          <a:lstStyle>
            <a:lvl1pPr marL="0" indent="0" algn="l" defTabSz="914400" rtl="0" eaLnBrk="1" latinLnBrk="0" hangingPunct="1">
              <a:spcBef>
                <a:spcPts val="2000"/>
              </a:spcBef>
              <a:buFontTx/>
              <a:buNone/>
              <a:defRPr sz="24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777240" y="4639235"/>
            <a:ext cx="7585710" cy="1371600"/>
          </a:xfrm>
        </p:spPr>
        <p:txBody>
          <a:bodyPr vert="horz" lIns="91440" tIns="45720" rIns="91440" bIns="45720" rtlCol="0">
            <a:normAutofit/>
          </a:bodyPr>
          <a:lstStyle>
            <a:lvl1pPr marL="0" indent="0" algn="ctr">
              <a:spcBef>
                <a:spcPts val="0"/>
              </a:spcBef>
              <a:buNone/>
              <a:defRPr sz="20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2000"/>
              </a:spcBef>
              <a:buFontTx/>
              <a:buNone/>
            </a:pPr>
            <a:r>
              <a:rPr lang="en-US" smtClean="0"/>
              <a:t>Click to edit Master text styles</a:t>
            </a:r>
          </a:p>
        </p:txBody>
      </p:sp>
      <p:sp>
        <p:nvSpPr>
          <p:cNvPr id="5" name="Date Placeholder 4"/>
          <p:cNvSpPr>
            <a:spLocks noGrp="1"/>
          </p:cNvSpPr>
          <p:nvPr>
            <p:ph type="dt" sz="half" idx="10"/>
          </p:nvPr>
        </p:nvSpPr>
        <p:spPr/>
        <p:txBody>
          <a:bodyPr/>
          <a:lstStyle/>
          <a:p>
            <a:fld id="{70BA1CFD-BFF0-48BC-9BA5-4974D7A6AB15}" type="datetimeFigureOut">
              <a:rPr lang="en-US" smtClean="0"/>
              <a:t>7/17/14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2AA694-00EB-4F4B-AABB-6F50FB17891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0BA1CFD-BFF0-48BC-9BA5-4974D7A6AB15}" type="datetimeFigureOut">
              <a:rPr lang="en-US" smtClean="0"/>
              <a:t>7/17/14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AA694-00EB-4F4B-AABB-6F50FB178914}"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9365" y="416859"/>
            <a:ext cx="1940859" cy="5607424"/>
          </a:xfrm>
        </p:spPr>
        <p:txBody>
          <a:bodyPr vert="eaVert" anchor="ctr" anchorCtr="0"/>
          <a:lstStyle/>
          <a:p>
            <a:r>
              <a:rPr lang="en-US" smtClean="0"/>
              <a:t>Click to edit Master title style</a:t>
            </a:r>
            <a:endParaRPr/>
          </a:p>
        </p:txBody>
      </p:sp>
      <p:sp>
        <p:nvSpPr>
          <p:cNvPr id="3" name="Vertical Text Placeholder 2"/>
          <p:cNvSpPr>
            <a:spLocks noGrp="1"/>
          </p:cNvSpPr>
          <p:nvPr>
            <p:ph type="body" orient="vert" idx="1"/>
          </p:nvPr>
        </p:nvSpPr>
        <p:spPr>
          <a:xfrm>
            <a:off x="820737" y="414015"/>
            <a:ext cx="6144839" cy="5610268"/>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0BA1CFD-BFF0-48BC-9BA5-4974D7A6AB15}" type="datetimeFigureOut">
              <a:rPr lang="en-US" smtClean="0"/>
              <a:t>7/17/14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AA694-00EB-4F4B-AABB-6F50FB17891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0BA1CFD-BFF0-48BC-9BA5-4974D7A6AB15}" type="datetimeFigureOut">
              <a:rPr lang="en-US" smtClean="0"/>
              <a:t>7/17/14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AA694-00EB-4F4B-AABB-6F50FB17891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20737" y="1219013"/>
            <a:ext cx="7542213" cy="1958975"/>
          </a:xfrm>
        </p:spPr>
        <p:txBody>
          <a:bodyPr vert="horz" lIns="91440" tIns="45720" rIns="91440" bIns="45720" rtlCol="0" anchor="b" anchorCtr="0">
            <a:noAutofit/>
          </a:bodyPr>
          <a:lstStyle>
            <a:lvl1pPr algn="ctr" defTabSz="914400" rtl="0" eaLnBrk="1" latinLnBrk="0" hangingPunct="1">
              <a:spcBef>
                <a:spcPct val="0"/>
              </a:spcBef>
              <a:buNone/>
              <a:defRPr sz="5200" b="1" kern="1200">
                <a:solidFill>
                  <a:schemeClr val="tx1"/>
                </a:solidFill>
                <a:effectLst>
                  <a:outerShdw blurRad="101600" dist="63500" dir="2700000" algn="tl" rotWithShape="0">
                    <a:prstClr val="black">
                      <a:alpha val="75000"/>
                    </a:prstClr>
                  </a:outerShdw>
                </a:effectLst>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820737" y="3224213"/>
            <a:ext cx="7542213" cy="1500187"/>
          </a:xfrm>
        </p:spPr>
        <p:txBody>
          <a:bodyPr vert="horz" lIns="91440" tIns="45720" rIns="91440" bIns="45720" rtlCol="0">
            <a:normAutofit/>
          </a:bodyPr>
          <a:lstStyle>
            <a:lvl1pPr marL="0" indent="0" algn="ctr" defTabSz="914400" rtl="0" eaLnBrk="1" latinLnBrk="0" hangingPunct="1">
              <a:spcBef>
                <a:spcPts val="300"/>
              </a:spcBef>
              <a:buFontTx/>
              <a:buNone/>
              <a:defRPr sz="2400" b="1" kern="1200">
                <a:solidFill>
                  <a:schemeClr val="tx1">
                    <a:tint val="75000"/>
                  </a:schemeClr>
                </a:solidFill>
                <a:effectLst>
                  <a:outerShdw blurRad="101600" dist="63500" dir="2700000" algn="tl" rotWithShape="0">
                    <a:prstClr val="black">
                      <a:alpha val="75000"/>
                    </a:prstClr>
                  </a:outerShdw>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BA1CFD-BFF0-48BC-9BA5-4974D7A6AB15}" type="datetimeFigureOut">
              <a:rPr lang="en-US" smtClean="0"/>
              <a:t>7/17/14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AA694-00EB-4F4B-AABB-6F50FB17891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79462" y="107577"/>
            <a:ext cx="7581901" cy="1653988"/>
          </a:xfrm>
        </p:spPr>
        <p:txBody>
          <a:bodyPr/>
          <a:lstStyle/>
          <a:p>
            <a:r>
              <a:rPr lang="en-US" smtClean="0"/>
              <a:t>Click to edit Master title style</a:t>
            </a:r>
            <a:endParaRPr/>
          </a:p>
        </p:txBody>
      </p:sp>
      <p:sp>
        <p:nvSpPr>
          <p:cNvPr id="3" name="Content Placeholder 2"/>
          <p:cNvSpPr>
            <a:spLocks noGrp="1"/>
          </p:cNvSpPr>
          <p:nvPr>
            <p:ph sz="half" idx="1"/>
          </p:nvPr>
        </p:nvSpPr>
        <p:spPr>
          <a:xfrm>
            <a:off x="779462" y="1892301"/>
            <a:ext cx="3657600" cy="3975100"/>
          </a:xfrm>
        </p:spPr>
        <p:txBody>
          <a:bodyPr>
            <a:normAutofit/>
          </a:bodyPr>
          <a:lstStyle>
            <a:lvl1pPr>
              <a:defRPr sz="2000"/>
            </a:lvl1pPr>
            <a:lvl2pPr>
              <a:defRPr sz="1800"/>
            </a:lvl2pPr>
            <a:lvl3pPr>
              <a:defRPr sz="1800"/>
            </a:lvl3pPr>
            <a:lvl4pPr>
              <a:defRPr sz="1800"/>
            </a:lvl4pPr>
            <a:lvl5pPr>
              <a:defRPr sz="1800"/>
            </a:lvl5pPr>
            <a:lvl6pPr marL="2173288" indent="-344488">
              <a:defRPr sz="1800"/>
            </a:lvl6pPr>
            <a:lvl7pPr marL="2173288" indent="-344488">
              <a:defRPr sz="1800"/>
            </a:lvl7pPr>
            <a:lvl8pPr marL="2173288" indent="-344488">
              <a:defRPr sz="1800"/>
            </a:lvl8pPr>
            <a:lvl9pPr marL="2173288"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03763" y="1892301"/>
            <a:ext cx="3657600" cy="3975100"/>
          </a:xfrm>
        </p:spPr>
        <p:txBody>
          <a:bodyPr>
            <a:normAutofit/>
          </a:bodyPr>
          <a:lstStyle>
            <a:lvl1pPr>
              <a:defRPr sz="2000"/>
            </a:lvl1pPr>
            <a:lvl2pPr>
              <a:defRPr sz="1800"/>
            </a:lvl2pPr>
            <a:lvl3pPr>
              <a:defRPr sz="1800"/>
            </a:lvl3pPr>
            <a:lvl4pPr>
              <a:defRPr sz="1800"/>
            </a:lvl4pPr>
            <a:lvl5pPr>
              <a:defRPr sz="1800"/>
            </a:lvl5pPr>
            <a:lvl6pPr marL="2173288" indent="-344488">
              <a:defRPr sz="1800"/>
            </a:lvl6pPr>
            <a:lvl7pPr marL="2173288" indent="-344488">
              <a:defRPr sz="1800"/>
            </a:lvl7pPr>
            <a:lvl8pPr marL="2173288" indent="-344488">
              <a:defRPr sz="1800"/>
            </a:lvl8pPr>
            <a:lvl9pPr marL="2173288"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70BA1CFD-BFF0-48BC-9BA5-4974D7A6AB15}" type="datetimeFigureOut">
              <a:rPr lang="en-US" smtClean="0"/>
              <a:t>7/17/14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2AA694-00EB-4F4B-AABB-6F50FB17891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79462" y="107577"/>
            <a:ext cx="7581901" cy="1653988"/>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79462" y="1761565"/>
            <a:ext cx="3657600" cy="515469"/>
          </a:xfrm>
        </p:spPr>
        <p:txBody>
          <a:bodyPr anchor="b">
            <a:normAutofit/>
          </a:bodyPr>
          <a:lstStyle>
            <a:lvl1pPr marL="0" indent="0" algn="ctr">
              <a:spcBef>
                <a:spcPct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79462" y="2393575"/>
            <a:ext cx="3657600" cy="3473823"/>
          </a:xfrm>
        </p:spPr>
        <p:txBody>
          <a:bodyPr>
            <a:normAutofit/>
          </a:bodyPr>
          <a:lstStyle>
            <a:lvl1pPr>
              <a:defRPr sz="2000"/>
            </a:lvl1pPr>
            <a:lvl2pPr>
              <a:defRPr sz="1800"/>
            </a:lvl2pPr>
            <a:lvl3pPr>
              <a:defRPr sz="1800"/>
            </a:lvl3pPr>
            <a:lvl4pPr>
              <a:defRPr sz="1800"/>
            </a:lvl4pPr>
            <a:lvl5pPr>
              <a:defRPr sz="1800"/>
            </a:lvl5pPr>
            <a:lvl6pPr marL="2173288" indent="-344488">
              <a:defRPr sz="1600"/>
            </a:lvl6pPr>
            <a:lvl7pPr marL="2173288" indent="-344488">
              <a:defRPr sz="1600"/>
            </a:lvl7pPr>
            <a:lvl8pPr marL="2173288" indent="-344488">
              <a:defRPr sz="1600"/>
            </a:lvl8pPr>
            <a:lvl9pPr marL="2173288"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03763" y="1761565"/>
            <a:ext cx="3657600" cy="515469"/>
          </a:xfrm>
        </p:spPr>
        <p:txBody>
          <a:bodyPr anchor="b">
            <a:normAutofit/>
          </a:bodyPr>
          <a:lstStyle>
            <a:lvl1pPr marL="0" indent="0" algn="ctr">
              <a:spcBef>
                <a:spcPct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03763" y="2393575"/>
            <a:ext cx="3657600" cy="3473823"/>
          </a:xfrm>
        </p:spPr>
        <p:txBody>
          <a:bodyPr>
            <a:normAutofit/>
          </a:bodyPr>
          <a:lstStyle>
            <a:lvl1pPr>
              <a:defRPr sz="2000"/>
            </a:lvl1pPr>
            <a:lvl2pPr>
              <a:defRPr sz="1800"/>
            </a:lvl2pPr>
            <a:lvl3pPr>
              <a:defRPr sz="1800"/>
            </a:lvl3pPr>
            <a:lvl4pPr>
              <a:defRPr sz="1800"/>
            </a:lvl4pPr>
            <a:lvl5pPr>
              <a:defRPr sz="1800"/>
            </a:lvl5pPr>
            <a:lvl6pPr marL="2173288" indent="-344488">
              <a:defRPr sz="1600"/>
            </a:lvl6pPr>
            <a:lvl7pPr marL="2173288" indent="-344488">
              <a:defRPr sz="1600"/>
            </a:lvl7pPr>
            <a:lvl8pPr marL="2173288" indent="-344488">
              <a:defRPr sz="1600"/>
            </a:lvl8pPr>
            <a:lvl9pPr marL="2173288"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70BA1CFD-BFF0-48BC-9BA5-4974D7A6AB15}" type="datetimeFigureOut">
              <a:rPr lang="en-US" smtClean="0"/>
              <a:t>7/17/14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2AA694-00EB-4F4B-AABB-6F50FB17891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70BA1CFD-BFF0-48BC-9BA5-4974D7A6AB15}" type="datetimeFigureOut">
              <a:rPr lang="en-US" smtClean="0"/>
              <a:t>7/17/14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2AA694-00EB-4F4B-AABB-6F50FB17891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BA1CFD-BFF0-48BC-9BA5-4974D7A6AB15}" type="datetimeFigureOut">
              <a:rPr lang="en-US" smtClean="0"/>
              <a:t>7/17/14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2AA694-00EB-4F4B-AABB-6F50FB17891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9929" y="457201"/>
            <a:ext cx="3566160" cy="1371600"/>
          </a:xfrm>
        </p:spPr>
        <p:txBody>
          <a:bodyPr anchor="b">
            <a:normAutofit/>
          </a:bodyPr>
          <a:lstStyle>
            <a:lvl1pPr algn="ctr">
              <a:defRPr sz="3600" b="1"/>
            </a:lvl1pPr>
          </a:lstStyle>
          <a:p>
            <a:r>
              <a:rPr lang="en-US" smtClean="0"/>
              <a:t>Click to edit Master title style</a:t>
            </a:r>
            <a:endParaRPr/>
          </a:p>
        </p:txBody>
      </p:sp>
      <p:sp>
        <p:nvSpPr>
          <p:cNvPr id="3" name="Content Placeholder 2"/>
          <p:cNvSpPr>
            <a:spLocks noGrp="1"/>
          </p:cNvSpPr>
          <p:nvPr>
            <p:ph idx="1"/>
          </p:nvPr>
        </p:nvSpPr>
        <p:spPr>
          <a:xfrm>
            <a:off x="4802393" y="457201"/>
            <a:ext cx="3566160" cy="5410200"/>
          </a:xfrm>
        </p:spPr>
        <p:txBody>
          <a:bodyPr>
            <a:normAutofit/>
          </a:bodyPr>
          <a:lstStyle>
            <a:lvl1pPr>
              <a:defRPr sz="2400"/>
            </a:lvl1pPr>
            <a:lvl2pPr>
              <a:defRPr sz="2200"/>
            </a:lvl2pPr>
            <a:lvl3pPr>
              <a:defRPr sz="2000"/>
            </a:lvl3pPr>
            <a:lvl4pPr>
              <a:defRPr sz="1800"/>
            </a:lvl4pPr>
            <a:lvl5pPr>
              <a:defRPr sz="1800"/>
            </a:lvl5pPr>
            <a:lvl6pPr marL="2173288" indent="-344488">
              <a:defRPr lang="en-US" sz="1800" b="1" kern="1200" dirty="0" smtClean="0">
                <a:solidFill>
                  <a:schemeClr val="tx1"/>
                </a:solidFill>
                <a:effectLst>
                  <a:outerShdw blurRad="101600" dist="63500" dir="2700000" algn="tl" rotWithShape="0">
                    <a:prstClr val="black">
                      <a:alpha val="75000"/>
                    </a:prstClr>
                  </a:outerShdw>
                </a:effectLst>
                <a:latin typeface="+mn-lt"/>
                <a:ea typeface="+mn-ea"/>
                <a:cs typeface="+mn-cs"/>
              </a:defRPr>
            </a:lvl6pPr>
            <a:lvl7pPr marL="2173288" indent="-344488">
              <a:defRPr lang="en-US" sz="1800" b="1" kern="1200" dirty="0" smtClean="0">
                <a:solidFill>
                  <a:schemeClr val="tx1"/>
                </a:solidFill>
                <a:effectLst>
                  <a:outerShdw blurRad="101600" dist="63500" dir="2700000" algn="tl" rotWithShape="0">
                    <a:prstClr val="black">
                      <a:alpha val="75000"/>
                    </a:prstClr>
                  </a:outerShdw>
                </a:effectLst>
                <a:latin typeface="+mn-lt"/>
                <a:ea typeface="+mn-ea"/>
                <a:cs typeface="+mn-cs"/>
              </a:defRPr>
            </a:lvl7pPr>
            <a:lvl8pPr marL="2173288" indent="-344488">
              <a:defRPr lang="en-US" sz="1800" b="1" kern="1200" dirty="0" smtClean="0">
                <a:solidFill>
                  <a:schemeClr val="tx1"/>
                </a:solidFill>
                <a:effectLst>
                  <a:outerShdw blurRad="101600" dist="63500" dir="2700000" algn="tl" rotWithShape="0">
                    <a:prstClr val="black">
                      <a:alpha val="75000"/>
                    </a:prstClr>
                  </a:outerShdw>
                </a:effectLst>
                <a:latin typeface="+mn-lt"/>
                <a:ea typeface="+mn-ea"/>
                <a:cs typeface="+mn-cs"/>
              </a:defRPr>
            </a:lvl8pPr>
            <a:lvl9pPr marL="2173288" indent="-344488">
              <a:defRPr sz="1800" b="1" kern="1200" dirty="0">
                <a:solidFill>
                  <a:schemeClr val="tx1"/>
                </a:solidFill>
                <a:effectLst>
                  <a:outerShdw blurRad="101600" dist="63500" dir="2700000" algn="tl" rotWithShape="0">
                    <a:prstClr val="black">
                      <a:alpha val="75000"/>
                    </a:prstClr>
                  </a:outerShdw>
                </a:effectLst>
                <a:latin typeface="+mn-lt"/>
                <a:ea typeface="+mn-ea"/>
                <a:cs typeface="+mn-cs"/>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779929" y="1828801"/>
            <a:ext cx="3566160" cy="3657600"/>
          </a:xfrm>
        </p:spPr>
        <p:txBody>
          <a:bodyPr>
            <a:normAutofit/>
          </a:bodyPr>
          <a:lstStyle>
            <a:lvl1pPr marL="0" indent="0" algn="ctr">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BA1CFD-BFF0-48BC-9BA5-4974D7A6AB15}" type="datetimeFigureOut">
              <a:rPr lang="en-US" smtClean="0"/>
              <a:t>7/17/14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2AA694-00EB-4F4B-AABB-6F50FB17891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7240" y="457200"/>
            <a:ext cx="3566160" cy="1371600"/>
          </a:xfrm>
        </p:spPr>
        <p:txBody>
          <a:bodyPr anchor="b">
            <a:normAutofit/>
          </a:bodyPr>
          <a:lstStyle>
            <a:lvl1pPr algn="ctr">
              <a:defRPr sz="3600" b="1" kern="1200">
                <a:solidFill>
                  <a:schemeClr val="tx1"/>
                </a:solidFill>
                <a:effectLst>
                  <a:outerShdw blurRad="101600" dist="63500" dir="2700000" algn="tl" rotWithShape="0">
                    <a:prstClr val="black">
                      <a:alpha val="75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5266765" y="1676400"/>
            <a:ext cx="2975610" cy="2975610"/>
          </a:xfrm>
          <a:prstGeom prst="ellipse">
            <a:avLst/>
          </a:prstGeom>
          <a:solidFill>
            <a:schemeClr val="tx1">
              <a:lumMod val="75000"/>
            </a:schemeClr>
          </a:solidFill>
          <a:ln w="63500">
            <a:solidFill>
              <a:schemeClr val="tx1"/>
            </a:solidFill>
          </a:ln>
          <a:effectLst>
            <a:outerShdw blurRad="254000" dist="152400" dir="5400000" sx="90000" sy="-19000" rotWithShape="0">
              <a:prstClr val="black">
                <a:alpha val="2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777240" y="1828800"/>
            <a:ext cx="3566160" cy="3657600"/>
          </a:xfrm>
        </p:spPr>
        <p:txBody>
          <a:bodyPr vert="horz" lIns="91440" tIns="45720" rIns="91440" bIns="45720" rtlCol="0">
            <a:normAutofit/>
          </a:bodyPr>
          <a:lstStyle>
            <a:lvl1pPr marL="0" indent="0" algn="ctr">
              <a:spcBef>
                <a:spcPts val="600"/>
              </a:spcBef>
              <a:buNone/>
              <a:defRPr sz="20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2000"/>
              </a:spcBef>
              <a:buFontTx/>
              <a:buNone/>
            </a:pPr>
            <a:r>
              <a:rPr lang="en-US" smtClean="0"/>
              <a:t>Click to edit Master text styles</a:t>
            </a:r>
          </a:p>
        </p:txBody>
      </p:sp>
      <p:sp>
        <p:nvSpPr>
          <p:cNvPr id="5" name="Date Placeholder 4"/>
          <p:cNvSpPr>
            <a:spLocks noGrp="1"/>
          </p:cNvSpPr>
          <p:nvPr>
            <p:ph type="dt" sz="half" idx="10"/>
          </p:nvPr>
        </p:nvSpPr>
        <p:spPr/>
        <p:txBody>
          <a:bodyPr/>
          <a:lstStyle/>
          <a:p>
            <a:fld id="{70BA1CFD-BFF0-48BC-9BA5-4974D7A6AB15}" type="datetimeFigureOut">
              <a:rPr lang="en-US" smtClean="0"/>
              <a:t>7/17/14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2AA694-00EB-4F4B-AABB-6F50FB17891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2.png"/><Relationship Id="rId15"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GridOverlay.png"/>
          <p:cNvPicPr>
            <a:picLocks noChangeAspect="1"/>
          </p:cNvPicPr>
          <p:nvPr/>
        </p:nvPicPr>
        <p:blipFill>
          <a:blip r:embed="rId14"/>
          <a:stretch>
            <a:fillRect/>
          </a:stretch>
        </p:blipFill>
        <p:spPr>
          <a:xfrm>
            <a:off x="0" y="0"/>
            <a:ext cx="9144000" cy="6858000"/>
          </a:xfrm>
          <a:prstGeom prst="rect">
            <a:avLst/>
          </a:prstGeom>
          <a:solidFill>
            <a:schemeClr val="bg2">
              <a:lumMod val="60000"/>
              <a:lumOff val="40000"/>
              <a:alpha val="10000"/>
            </a:schemeClr>
          </a:solidFill>
        </p:spPr>
      </p:pic>
      <p:sp>
        <p:nvSpPr>
          <p:cNvPr id="2" name="Title Placeholder 1"/>
          <p:cNvSpPr>
            <a:spLocks noGrp="1"/>
          </p:cNvSpPr>
          <p:nvPr>
            <p:ph type="title"/>
          </p:nvPr>
        </p:nvSpPr>
        <p:spPr>
          <a:xfrm>
            <a:off x="779462" y="107577"/>
            <a:ext cx="7581901" cy="1653988"/>
          </a:xfrm>
          <a:prstGeom prst="rect">
            <a:avLst/>
          </a:prstGeom>
        </p:spPr>
        <p:txBody>
          <a:bodyPr vert="horz" lIns="91440" tIns="45720" rIns="91440" bIns="45720" rtlCol="0" anchor="ctr">
            <a:noAutofit/>
          </a:bodyPr>
          <a:lstStyle/>
          <a:p>
            <a:r>
              <a:rPr lang="en-US" smtClean="0"/>
              <a:t>Click to edit Master title style</a:t>
            </a:r>
            <a:endParaRPr/>
          </a:p>
        </p:txBody>
      </p:sp>
      <p:sp>
        <p:nvSpPr>
          <p:cNvPr id="3" name="Text Placeholder 2"/>
          <p:cNvSpPr>
            <a:spLocks noGrp="1"/>
          </p:cNvSpPr>
          <p:nvPr>
            <p:ph type="body" idx="1"/>
          </p:nvPr>
        </p:nvSpPr>
        <p:spPr>
          <a:xfrm>
            <a:off x="779462" y="1882588"/>
            <a:ext cx="7581901" cy="395343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651812" y="6356350"/>
            <a:ext cx="2133600" cy="365125"/>
          </a:xfrm>
          <a:prstGeom prst="rect">
            <a:avLst/>
          </a:prstGeom>
        </p:spPr>
        <p:txBody>
          <a:bodyPr vert="horz" lIns="91440" tIns="45720" rIns="91440" bIns="45720" rtlCol="0" anchor="ctr"/>
          <a:lstStyle>
            <a:lvl1pPr algn="r">
              <a:defRPr sz="1100">
                <a:solidFill>
                  <a:schemeClr val="tx1">
                    <a:tint val="75000"/>
                  </a:schemeClr>
                </a:solidFill>
                <a:effectLst>
                  <a:outerShdw blurRad="101600" dist="63500" dir="2700000" algn="tl" rotWithShape="0">
                    <a:prstClr val="black">
                      <a:alpha val="75000"/>
                    </a:prstClr>
                  </a:outerShdw>
                </a:effectLst>
              </a:defRPr>
            </a:lvl1pPr>
          </a:lstStyle>
          <a:p>
            <a:fld id="{70BA1CFD-BFF0-48BC-9BA5-4974D7A6AB15}" type="datetimeFigureOut">
              <a:rPr lang="en-US" smtClean="0"/>
              <a:t>7/17/14</a:t>
            </a:fld>
            <a:endParaRPr lang="en-US"/>
          </a:p>
        </p:txBody>
      </p:sp>
      <p:sp>
        <p:nvSpPr>
          <p:cNvPr id="5" name="Footer Placeholder 4"/>
          <p:cNvSpPr>
            <a:spLocks noGrp="1"/>
          </p:cNvSpPr>
          <p:nvPr>
            <p:ph type="ftr" sz="quarter" idx="3"/>
          </p:nvPr>
        </p:nvSpPr>
        <p:spPr>
          <a:xfrm>
            <a:off x="354106" y="6356350"/>
            <a:ext cx="2895600" cy="365125"/>
          </a:xfrm>
          <a:prstGeom prst="rect">
            <a:avLst/>
          </a:prstGeom>
        </p:spPr>
        <p:txBody>
          <a:bodyPr vert="horz" lIns="91440" tIns="45720" rIns="91440" bIns="45720" rtlCol="0" anchor="ctr"/>
          <a:lstStyle>
            <a:lvl1pPr algn="l">
              <a:defRPr sz="1100">
                <a:solidFill>
                  <a:schemeClr val="tx1">
                    <a:tint val="75000"/>
                  </a:schemeClr>
                </a:solidFill>
                <a:effectLst>
                  <a:outerShdw blurRad="101600" dist="63500" dir="2700000" algn="tl" rotWithShape="0">
                    <a:prstClr val="black">
                      <a:alpha val="75000"/>
                    </a:prstClr>
                  </a:outerShdw>
                </a:effectLst>
              </a:defRPr>
            </a:lvl1pPr>
          </a:lstStyle>
          <a:p>
            <a:endParaRPr lang="en-US"/>
          </a:p>
        </p:txBody>
      </p:sp>
      <p:sp>
        <p:nvSpPr>
          <p:cNvPr id="6" name="Slide Number Placeholder 5"/>
          <p:cNvSpPr>
            <a:spLocks noGrp="1"/>
          </p:cNvSpPr>
          <p:nvPr>
            <p:ph type="sldNum" sz="quarter" idx="4"/>
          </p:nvPr>
        </p:nvSpPr>
        <p:spPr>
          <a:xfrm>
            <a:off x="4191000" y="6356350"/>
            <a:ext cx="762000" cy="365125"/>
          </a:xfrm>
          <a:prstGeom prst="rect">
            <a:avLst/>
          </a:prstGeom>
        </p:spPr>
        <p:txBody>
          <a:bodyPr vert="horz" lIns="91440" tIns="45720" rIns="91440" bIns="45720" rtlCol="0" anchor="ctr"/>
          <a:lstStyle>
            <a:lvl1pPr algn="ctr">
              <a:defRPr sz="1100">
                <a:solidFill>
                  <a:schemeClr val="tx1">
                    <a:tint val="75000"/>
                  </a:schemeClr>
                </a:solidFill>
                <a:effectLst>
                  <a:outerShdw blurRad="101600" dist="63500" dir="2700000" algn="tl" rotWithShape="0">
                    <a:prstClr val="black">
                      <a:alpha val="75000"/>
                    </a:prstClr>
                  </a:outerShdw>
                </a:effectLst>
              </a:defRPr>
            </a:lvl1pPr>
          </a:lstStyle>
          <a:p>
            <a:fld id="{D12AA694-00EB-4F4B-AABB-6F50FB178914}"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5600" b="1" kern="1200">
          <a:solidFill>
            <a:schemeClr val="tx1"/>
          </a:solidFill>
          <a:effectLst>
            <a:outerShdw blurRad="101600" dist="63500" dir="2700000" algn="tl" rotWithShape="0">
              <a:prstClr val="black">
                <a:alpha val="75000"/>
              </a:prstClr>
            </a:outerShdw>
          </a:effectLst>
          <a:latin typeface="+mj-lt"/>
          <a:ea typeface="+mj-ea"/>
          <a:cs typeface="+mj-cs"/>
        </a:defRPr>
      </a:lvl1pPr>
    </p:titleStyle>
    <p:bodyStyle>
      <a:lvl1pPr marL="403225" indent="-403225" algn="l" defTabSz="914400" rtl="0" eaLnBrk="1" latinLnBrk="0" hangingPunct="1">
        <a:spcBef>
          <a:spcPts val="2000"/>
        </a:spcBef>
        <a:buFontTx/>
        <a:buBlip>
          <a:blip r:embed="rId15"/>
        </a:buBlip>
        <a:defRPr sz="24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806450" indent="-403225" algn="l" defTabSz="914400" rtl="0" eaLnBrk="1" latinLnBrk="0" hangingPunct="1">
        <a:spcBef>
          <a:spcPts val="600"/>
        </a:spcBef>
        <a:buFontTx/>
        <a:buBlip>
          <a:blip r:embed="rId15"/>
        </a:buBlip>
        <a:defRPr sz="2200" b="1" kern="1200">
          <a:solidFill>
            <a:schemeClr val="tx1"/>
          </a:solidFill>
          <a:effectLst>
            <a:outerShdw blurRad="101600" dist="63500" dir="2700000" algn="tl" rotWithShape="0">
              <a:prstClr val="black">
                <a:alpha val="75000"/>
              </a:prstClr>
            </a:outerShdw>
          </a:effectLst>
          <a:latin typeface="+mn-lt"/>
          <a:ea typeface="+mn-ea"/>
          <a:cs typeface="+mn-cs"/>
        </a:defRPr>
      </a:lvl2pPr>
      <a:lvl3pPr marL="1143000" indent="-336550" algn="l" defTabSz="914400" rtl="0" eaLnBrk="1" latinLnBrk="0" hangingPunct="1">
        <a:spcBef>
          <a:spcPts val="600"/>
        </a:spcBef>
        <a:buFontTx/>
        <a:buBlip>
          <a:blip r:embed="rId15"/>
        </a:buBlip>
        <a:defRPr sz="2000" b="1" kern="1200">
          <a:solidFill>
            <a:schemeClr val="tx1"/>
          </a:solidFill>
          <a:effectLst>
            <a:outerShdw blurRad="101600" dist="63500" dir="2700000" algn="tl" rotWithShape="0">
              <a:prstClr val="black">
                <a:alpha val="75000"/>
              </a:prstClr>
            </a:outerShdw>
          </a:effectLst>
          <a:latin typeface="+mn-lt"/>
          <a:ea typeface="+mn-ea"/>
          <a:cs typeface="+mn-cs"/>
        </a:defRPr>
      </a:lvl3pPr>
      <a:lvl4pPr marL="1492250" indent="-349250" algn="l" defTabSz="914400" rtl="0" eaLnBrk="1" latinLnBrk="0" hangingPunct="1">
        <a:spcBef>
          <a:spcPts val="600"/>
        </a:spcBef>
        <a:buFontTx/>
        <a:buBlip>
          <a:blip r:embed="rId15"/>
        </a:buBlip>
        <a:defRPr sz="1800" b="1" kern="1200">
          <a:solidFill>
            <a:schemeClr val="tx1"/>
          </a:solidFill>
          <a:effectLst>
            <a:outerShdw blurRad="101600" dist="63500" dir="2700000" algn="tl" rotWithShape="0">
              <a:prstClr val="black">
                <a:alpha val="75000"/>
              </a:prstClr>
            </a:outerShdw>
          </a:effectLst>
          <a:latin typeface="+mn-lt"/>
          <a:ea typeface="+mn-ea"/>
          <a:cs typeface="+mn-cs"/>
        </a:defRPr>
      </a:lvl4pPr>
      <a:lvl5pPr marL="1828800" indent="-336550" algn="l" defTabSz="914400" rtl="0" eaLnBrk="1" latinLnBrk="0" hangingPunct="1">
        <a:spcBef>
          <a:spcPts val="600"/>
        </a:spcBef>
        <a:buFontTx/>
        <a:buBlip>
          <a:blip r:embed="rId15"/>
        </a:buBlip>
        <a:defRPr sz="1800" b="1" kern="1200">
          <a:solidFill>
            <a:schemeClr val="tx1"/>
          </a:solidFill>
          <a:effectLst>
            <a:outerShdw blurRad="101600" dist="63500" dir="2700000" algn="tl" rotWithShape="0">
              <a:prstClr val="black">
                <a:alpha val="75000"/>
              </a:prstClr>
            </a:outerShdw>
          </a:effectLst>
          <a:latin typeface="+mn-lt"/>
          <a:ea typeface="+mn-ea"/>
          <a:cs typeface="+mn-cs"/>
        </a:defRPr>
      </a:lvl5pPr>
      <a:lvl6pPr marL="2173288" indent="-344488" algn="l" defTabSz="914400" rtl="0" eaLnBrk="1" latinLnBrk="0" hangingPunct="1">
        <a:spcBef>
          <a:spcPct val="20000"/>
        </a:spcBef>
        <a:buFontTx/>
        <a:buBlip>
          <a:blip r:embed="rId15"/>
        </a:buBlip>
        <a:defRPr lang="en-US" sz="1800" b="1" kern="1200" dirty="0" smtClean="0">
          <a:solidFill>
            <a:schemeClr val="tx1"/>
          </a:solidFill>
          <a:effectLst>
            <a:outerShdw blurRad="101600" dist="63500" dir="2700000" algn="tl" rotWithShape="0">
              <a:prstClr val="black">
                <a:alpha val="75000"/>
              </a:prstClr>
            </a:outerShdw>
          </a:effectLst>
          <a:latin typeface="+mn-lt"/>
          <a:ea typeface="+mn-ea"/>
          <a:cs typeface="+mn-cs"/>
        </a:defRPr>
      </a:lvl6pPr>
      <a:lvl7pPr marL="2516188" indent="-344488" algn="l" defTabSz="914400" rtl="0" eaLnBrk="1" latinLnBrk="0" hangingPunct="1">
        <a:spcBef>
          <a:spcPct val="20000"/>
        </a:spcBef>
        <a:buFontTx/>
        <a:buBlip>
          <a:blip r:embed="rId15"/>
        </a:buBlip>
        <a:defRPr lang="en-US" sz="1800" b="1" kern="1200" dirty="0" smtClean="0">
          <a:solidFill>
            <a:schemeClr val="tx1"/>
          </a:solidFill>
          <a:effectLst>
            <a:outerShdw blurRad="101600" dist="63500" dir="2700000" algn="tl" rotWithShape="0">
              <a:prstClr val="black">
                <a:alpha val="75000"/>
              </a:prstClr>
            </a:outerShdw>
          </a:effectLst>
          <a:latin typeface="+mn-lt"/>
          <a:ea typeface="+mn-ea"/>
          <a:cs typeface="+mn-cs"/>
        </a:defRPr>
      </a:lvl7pPr>
      <a:lvl8pPr marL="2860675" indent="-344488" algn="l" defTabSz="914400" rtl="0" eaLnBrk="1" latinLnBrk="0" hangingPunct="1">
        <a:spcBef>
          <a:spcPct val="20000"/>
        </a:spcBef>
        <a:buFontTx/>
        <a:buBlip>
          <a:blip r:embed="rId15"/>
        </a:buBlip>
        <a:defRPr lang="en-US" sz="1800" b="1" kern="1200" dirty="0" smtClean="0">
          <a:solidFill>
            <a:schemeClr val="tx1"/>
          </a:solidFill>
          <a:effectLst>
            <a:outerShdw blurRad="101600" dist="63500" dir="2700000" algn="tl" rotWithShape="0">
              <a:prstClr val="black">
                <a:alpha val="75000"/>
              </a:prstClr>
            </a:outerShdw>
          </a:effectLst>
          <a:latin typeface="+mn-lt"/>
          <a:ea typeface="+mn-ea"/>
          <a:cs typeface="+mn-cs"/>
        </a:defRPr>
      </a:lvl8pPr>
      <a:lvl9pPr marL="3205163" indent="-344488" algn="l" defTabSz="914400" rtl="0" eaLnBrk="1" latinLnBrk="0" hangingPunct="1">
        <a:spcBef>
          <a:spcPct val="20000"/>
        </a:spcBef>
        <a:buFontTx/>
        <a:buBlip>
          <a:blip r:embed="rId15"/>
        </a:buBlip>
        <a:defRPr lang="en-US" sz="1800" b="1" kern="1200" dirty="0">
          <a:solidFill>
            <a:schemeClr val="tx1"/>
          </a:solidFill>
          <a:effectLst>
            <a:outerShdw blurRad="101600" dist="63500" dir="2700000" algn="tl" rotWithShape="0">
              <a:prstClr val="black">
                <a:alpha val="75000"/>
              </a:prstClr>
            </a:outerShdw>
          </a:effectLst>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ionicvziper.org" TargetMode="External"/><Relationship Id="rId4" Type="http://schemas.openxmlformats.org/officeDocument/2006/relationships/image" Target="../media/image5.jpeg"/><Relationship Id="rId5" Type="http://schemas.openxmlformats.org/officeDocument/2006/relationships/image" Target="../media/image6.emf"/><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7.emf"/><Relationship Id="rId4" Type="http://schemas.openxmlformats.org/officeDocument/2006/relationships/image" Target="../media/image5.jpeg"/><Relationship Id="rId5" Type="http://schemas.openxmlformats.org/officeDocument/2006/relationships/image" Target="../media/image6.emf"/><Relationship Id="rId6" Type="http://schemas.openxmlformats.org/officeDocument/2006/relationships/hyperlink" Target="http://www.ionicvziper.org"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8.jpg"/><Relationship Id="rId4" Type="http://schemas.openxmlformats.org/officeDocument/2006/relationships/image" Target="../media/image5.jpeg"/><Relationship Id="rId5" Type="http://schemas.openxmlformats.org/officeDocument/2006/relationships/image" Target="../media/image6.emf"/><Relationship Id="rId6" Type="http://schemas.openxmlformats.org/officeDocument/2006/relationships/hyperlink" Target="http://www.ionicvziper.org"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jpg"/><Relationship Id="rId4" Type="http://schemas.openxmlformats.org/officeDocument/2006/relationships/image" Target="../media/image5.jpeg"/><Relationship Id="rId5" Type="http://schemas.openxmlformats.org/officeDocument/2006/relationships/image" Target="../media/image6.emf"/><Relationship Id="rId6" Type="http://schemas.openxmlformats.org/officeDocument/2006/relationships/hyperlink" Target="http://www.ionicvziper.org" TargetMode="Externa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hyperlink" Target="http://www.ionicvziper.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Cadmium Carbonic Anhydrase (</a:t>
            </a:r>
            <a:r>
              <a:rPr lang="en-US" dirty="0" err="1" smtClean="0"/>
              <a:t>CdCA</a:t>
            </a:r>
            <a:r>
              <a:rPr lang="en-US" dirty="0" smtClean="0"/>
              <a:t>)</a:t>
            </a:r>
            <a:endParaRPr lang="en-US" dirty="0"/>
          </a:p>
        </p:txBody>
      </p:sp>
      <p:sp>
        <p:nvSpPr>
          <p:cNvPr id="3" name="Subtitle 2"/>
          <p:cNvSpPr>
            <a:spLocks noGrp="1"/>
          </p:cNvSpPr>
          <p:nvPr>
            <p:ph type="subTitle" idx="1"/>
          </p:nvPr>
        </p:nvSpPr>
        <p:spPr/>
        <p:txBody>
          <a:bodyPr/>
          <a:lstStyle/>
          <a:p>
            <a:r>
              <a:rPr lang="en-US" dirty="0" smtClean="0">
                <a:solidFill>
                  <a:schemeClr val="accent1"/>
                </a:solidFill>
              </a:rPr>
              <a:t>Sustaining Life Using a </a:t>
            </a:r>
            <a:r>
              <a:rPr lang="en-US" dirty="0">
                <a:solidFill>
                  <a:schemeClr val="accent1"/>
                </a:solidFill>
              </a:rPr>
              <a:t>T</a:t>
            </a:r>
            <a:r>
              <a:rPr lang="en-US" dirty="0" smtClean="0">
                <a:solidFill>
                  <a:schemeClr val="accent1"/>
                </a:solidFill>
              </a:rPr>
              <a:t>oxic Metal Ion</a:t>
            </a:r>
            <a:endParaRPr lang="en-US" dirty="0">
              <a:solidFill>
                <a:schemeClr val="accent1"/>
              </a:solidFill>
            </a:endParaRPr>
          </a:p>
        </p:txBody>
      </p:sp>
      <p:sp>
        <p:nvSpPr>
          <p:cNvPr id="4" name="Footer Placeholder 16"/>
          <p:cNvSpPr>
            <a:spLocks noGrp="1"/>
          </p:cNvSpPr>
          <p:nvPr>
            <p:ph type="ftr" sz="quarter" idx="11"/>
          </p:nvPr>
        </p:nvSpPr>
        <p:spPr>
          <a:xfrm>
            <a:off x="6918837" y="869950"/>
            <a:ext cx="1758950" cy="3699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ヒラギノ角ゴ Pro W3" charset="0"/>
                <a:cs typeface="ヒラギノ角ゴ Pro W3" charset="0"/>
              </a:defRPr>
            </a:lvl1pPr>
            <a:lvl2pPr marL="37931725" indent="-37474525">
              <a:defRPr sz="2400">
                <a:solidFill>
                  <a:schemeClr val="tx1"/>
                </a:solidFill>
                <a:latin typeface="Arial" charset="0"/>
                <a:ea typeface="ヒラギノ角ゴ Pro W3" charset="0"/>
                <a:cs typeface="ヒラギノ角ゴ Pro W3" charset="0"/>
              </a:defRPr>
            </a:lvl2pPr>
            <a:lvl3pPr>
              <a:defRPr sz="2400">
                <a:solidFill>
                  <a:schemeClr val="tx1"/>
                </a:solidFill>
                <a:latin typeface="Arial" charset="0"/>
                <a:ea typeface="ヒラギノ角ゴ Pro W3" charset="0"/>
                <a:cs typeface="ヒラギノ角ゴ Pro W3" charset="0"/>
              </a:defRPr>
            </a:lvl3pPr>
            <a:lvl4pPr>
              <a:defRPr sz="2400">
                <a:solidFill>
                  <a:schemeClr val="tx1"/>
                </a:solidFill>
                <a:latin typeface="Arial" charset="0"/>
                <a:ea typeface="ヒラギノ角ゴ Pro W3" charset="0"/>
                <a:cs typeface="ヒラギノ角ゴ Pro W3" charset="0"/>
              </a:defRPr>
            </a:lvl4pPr>
            <a:lvl5pPr>
              <a:defRPr sz="2400">
                <a:solidFill>
                  <a:schemeClr val="tx1"/>
                </a:solidFill>
                <a:latin typeface="Arial" charset="0"/>
                <a:ea typeface="ヒラギノ角ゴ Pro W3" charset="0"/>
                <a:cs typeface="ヒラギノ角ゴ Pro W3" charset="0"/>
              </a:defRPr>
            </a:lvl5pPr>
            <a:lvl6pPr marL="4572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9144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1371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18288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r>
              <a:rPr lang="en-US" sz="1400" dirty="0" smtClean="0">
                <a:latin typeface="+mn-lt"/>
                <a:hlinkClick r:id="rId3"/>
              </a:rPr>
              <a:t>www.ionicviper.org</a:t>
            </a:r>
            <a:r>
              <a:rPr lang="en-US" sz="1400" dirty="0" smtClean="0">
                <a:latin typeface="+mn-lt"/>
              </a:rPr>
              <a:t> </a:t>
            </a:r>
            <a:endParaRPr lang="en-US" sz="1400" dirty="0">
              <a:latin typeface="+mn-lt"/>
            </a:endParaRPr>
          </a:p>
        </p:txBody>
      </p:sp>
      <p:pic>
        <p:nvPicPr>
          <p:cNvPr id="5" name="Picture 13" descr="VIPErLogo-C.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533733" y="143712"/>
            <a:ext cx="1136650"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4" descr="by-nc-sa.eps"/>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798312" y="246899"/>
            <a:ext cx="1228725" cy="43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1389436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Cadmium in Biological Systems</a:t>
            </a:r>
            <a:endParaRPr lang="en-US" dirty="0"/>
          </a:p>
        </p:txBody>
      </p:sp>
      <p:sp>
        <p:nvSpPr>
          <p:cNvPr id="3" name="Content Placeholder 2"/>
          <p:cNvSpPr>
            <a:spLocks noGrp="1"/>
          </p:cNvSpPr>
          <p:nvPr>
            <p:ph idx="1"/>
          </p:nvPr>
        </p:nvSpPr>
        <p:spPr/>
        <p:txBody>
          <a:bodyPr/>
          <a:lstStyle/>
          <a:p>
            <a:r>
              <a:rPr lang="en-US" dirty="0" smtClean="0"/>
              <a:t>Group 12 metal ions are considered </a:t>
            </a:r>
            <a:r>
              <a:rPr lang="en-US" dirty="0" smtClean="0">
                <a:solidFill>
                  <a:schemeClr val="accent2"/>
                </a:solidFill>
              </a:rPr>
              <a:t>essential (Zn</a:t>
            </a:r>
            <a:r>
              <a:rPr lang="en-US" baseline="30000" dirty="0" smtClean="0">
                <a:solidFill>
                  <a:schemeClr val="accent2"/>
                </a:solidFill>
              </a:rPr>
              <a:t>2+</a:t>
            </a:r>
            <a:r>
              <a:rPr lang="en-US" dirty="0" smtClean="0">
                <a:solidFill>
                  <a:schemeClr val="accent2"/>
                </a:solidFill>
              </a:rPr>
              <a:t>)</a:t>
            </a:r>
            <a:r>
              <a:rPr lang="en-US" dirty="0" smtClean="0"/>
              <a:t> or </a:t>
            </a:r>
            <a:r>
              <a:rPr lang="en-US" dirty="0" smtClean="0">
                <a:solidFill>
                  <a:schemeClr val="accent1"/>
                </a:solidFill>
              </a:rPr>
              <a:t>toxic (Cd</a:t>
            </a:r>
            <a:r>
              <a:rPr lang="en-US" baseline="30000" dirty="0" smtClean="0">
                <a:solidFill>
                  <a:schemeClr val="accent1"/>
                </a:solidFill>
              </a:rPr>
              <a:t>2+</a:t>
            </a:r>
            <a:r>
              <a:rPr lang="en-US" dirty="0" smtClean="0">
                <a:solidFill>
                  <a:schemeClr val="accent1"/>
                </a:solidFill>
              </a:rPr>
              <a:t> and Hg</a:t>
            </a:r>
            <a:r>
              <a:rPr lang="en-US" baseline="30000" dirty="0" smtClean="0">
                <a:solidFill>
                  <a:schemeClr val="accent1"/>
                </a:solidFill>
              </a:rPr>
              <a:t>2+</a:t>
            </a:r>
            <a:r>
              <a:rPr lang="en-US" dirty="0" smtClean="0">
                <a:solidFill>
                  <a:schemeClr val="accent1"/>
                </a:solidFill>
              </a:rPr>
              <a:t>)</a:t>
            </a:r>
            <a:r>
              <a:rPr lang="en-US" dirty="0" smtClean="0"/>
              <a:t> to biological systems</a:t>
            </a:r>
          </a:p>
          <a:p>
            <a:r>
              <a:rPr lang="en-US" dirty="0" smtClean="0"/>
              <a:t>Typically, </a:t>
            </a:r>
            <a:r>
              <a:rPr lang="en-US" dirty="0">
                <a:solidFill>
                  <a:schemeClr val="accent1"/>
                </a:solidFill>
              </a:rPr>
              <a:t>Cd</a:t>
            </a:r>
            <a:r>
              <a:rPr lang="en-US" baseline="30000" dirty="0">
                <a:solidFill>
                  <a:schemeClr val="accent1"/>
                </a:solidFill>
              </a:rPr>
              <a:t>2+</a:t>
            </a:r>
            <a:r>
              <a:rPr lang="en-US" dirty="0">
                <a:solidFill>
                  <a:schemeClr val="accent1"/>
                </a:solidFill>
              </a:rPr>
              <a:t> </a:t>
            </a:r>
            <a:r>
              <a:rPr lang="en-US" dirty="0" smtClean="0">
                <a:solidFill>
                  <a:schemeClr val="accent1"/>
                </a:solidFill>
              </a:rPr>
              <a:t>ion </a:t>
            </a:r>
            <a:r>
              <a:rPr lang="en-US" dirty="0" smtClean="0"/>
              <a:t>presence in biological systems triggers glutathione (pictured below) and </a:t>
            </a:r>
            <a:r>
              <a:rPr lang="en-US" dirty="0" err="1" smtClean="0"/>
              <a:t>metallothionein</a:t>
            </a:r>
            <a:r>
              <a:rPr lang="en-US" dirty="0" smtClean="0"/>
              <a:t> </a:t>
            </a:r>
            <a:r>
              <a:rPr lang="en-US" dirty="0" smtClean="0"/>
              <a:t>sequestration</a:t>
            </a:r>
            <a:endParaRPr lang="en-US" dirty="0"/>
          </a:p>
        </p:txBody>
      </p:sp>
      <p:pic>
        <p:nvPicPr>
          <p:cNvPr id="7" name="Picture 6"/>
          <p:cNvPicPr>
            <a:picLocks noChangeAspect="1"/>
          </p:cNvPicPr>
          <p:nvPr/>
        </p:nvPicPr>
        <p:blipFill>
          <a:blip r:embed="rId3"/>
          <a:stretch>
            <a:fillRect/>
          </a:stretch>
        </p:blipFill>
        <p:spPr>
          <a:xfrm>
            <a:off x="2328507" y="4543489"/>
            <a:ext cx="4318000" cy="1333500"/>
          </a:xfrm>
          <a:prstGeom prst="rect">
            <a:avLst/>
          </a:prstGeom>
        </p:spPr>
      </p:pic>
      <p:pic>
        <p:nvPicPr>
          <p:cNvPr id="6" name="Picture 13" descr="VIPErLogo-C.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533733" y="6076472"/>
            <a:ext cx="1136650"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4" descr="by-nc-sa.eps"/>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798312" y="6179659"/>
            <a:ext cx="1228725" cy="43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Footer Placeholder 16"/>
          <p:cNvSpPr>
            <a:spLocks noGrp="1"/>
          </p:cNvSpPr>
          <p:nvPr>
            <p:ph type="ftr" sz="quarter" idx="11"/>
          </p:nvPr>
        </p:nvSpPr>
        <p:spPr>
          <a:xfrm>
            <a:off x="6918837" y="5627269"/>
            <a:ext cx="1758950" cy="3699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ヒラギノ角ゴ Pro W3" charset="0"/>
                <a:cs typeface="ヒラギノ角ゴ Pro W3" charset="0"/>
              </a:defRPr>
            </a:lvl1pPr>
            <a:lvl2pPr marL="37931725" indent="-37474525">
              <a:defRPr sz="2400">
                <a:solidFill>
                  <a:schemeClr val="tx1"/>
                </a:solidFill>
                <a:latin typeface="Arial" charset="0"/>
                <a:ea typeface="ヒラギノ角ゴ Pro W3" charset="0"/>
                <a:cs typeface="ヒラギノ角ゴ Pro W3" charset="0"/>
              </a:defRPr>
            </a:lvl2pPr>
            <a:lvl3pPr>
              <a:defRPr sz="2400">
                <a:solidFill>
                  <a:schemeClr val="tx1"/>
                </a:solidFill>
                <a:latin typeface="Arial" charset="0"/>
                <a:ea typeface="ヒラギノ角ゴ Pro W3" charset="0"/>
                <a:cs typeface="ヒラギノ角ゴ Pro W3" charset="0"/>
              </a:defRPr>
            </a:lvl3pPr>
            <a:lvl4pPr>
              <a:defRPr sz="2400">
                <a:solidFill>
                  <a:schemeClr val="tx1"/>
                </a:solidFill>
                <a:latin typeface="Arial" charset="0"/>
                <a:ea typeface="ヒラギノ角ゴ Pro W3" charset="0"/>
                <a:cs typeface="ヒラギノ角ゴ Pro W3" charset="0"/>
              </a:defRPr>
            </a:lvl4pPr>
            <a:lvl5pPr>
              <a:defRPr sz="2400">
                <a:solidFill>
                  <a:schemeClr val="tx1"/>
                </a:solidFill>
                <a:latin typeface="Arial" charset="0"/>
                <a:ea typeface="ヒラギノ角ゴ Pro W3" charset="0"/>
                <a:cs typeface="ヒラギノ角ゴ Pro W3" charset="0"/>
              </a:defRPr>
            </a:lvl5pPr>
            <a:lvl6pPr marL="4572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9144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1371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18288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r>
              <a:rPr lang="en-US" sz="1400" dirty="0" smtClean="0">
                <a:latin typeface="+mn-lt"/>
                <a:hlinkClick r:id="rId6"/>
              </a:rPr>
              <a:t>www.ionicviper.org</a:t>
            </a:r>
            <a:r>
              <a:rPr lang="en-US" sz="1400" dirty="0" smtClean="0">
                <a:latin typeface="+mn-lt"/>
              </a:rPr>
              <a:t> </a:t>
            </a:r>
            <a:endParaRPr lang="en-US" sz="1400" dirty="0">
              <a:latin typeface="+mn-lt"/>
            </a:endParaRPr>
          </a:p>
        </p:txBody>
      </p:sp>
    </p:spTree>
    <p:extLst>
      <p:ext uri="{BB962C8B-B14F-4D97-AF65-F5344CB8AC3E}">
        <p14:creationId xmlns:p14="http://schemas.microsoft.com/office/powerpoint/2010/main" val="4003811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Carbonic Anhydrases</a:t>
            </a:r>
            <a:endParaRPr lang="en-US" dirty="0"/>
          </a:p>
        </p:txBody>
      </p:sp>
      <p:sp>
        <p:nvSpPr>
          <p:cNvPr id="3" name="Content Placeholder 2"/>
          <p:cNvSpPr>
            <a:spLocks noGrp="1"/>
          </p:cNvSpPr>
          <p:nvPr>
            <p:ph idx="1"/>
          </p:nvPr>
        </p:nvSpPr>
        <p:spPr>
          <a:xfrm>
            <a:off x="410307" y="1896632"/>
            <a:ext cx="4366178" cy="3953436"/>
          </a:xfrm>
        </p:spPr>
        <p:txBody>
          <a:bodyPr>
            <a:normAutofit fontScale="77500" lnSpcReduction="20000"/>
          </a:bodyPr>
          <a:lstStyle/>
          <a:p>
            <a:r>
              <a:rPr lang="en-US" dirty="0" smtClean="0"/>
              <a:t>Catalytic </a:t>
            </a:r>
            <a:r>
              <a:rPr lang="en-US" dirty="0" err="1" smtClean="0"/>
              <a:t>metalloproteins</a:t>
            </a:r>
            <a:r>
              <a:rPr lang="en-US" dirty="0" smtClean="0"/>
              <a:t> that interconvert CO</a:t>
            </a:r>
            <a:r>
              <a:rPr lang="en-US" baseline="-25000" dirty="0" smtClean="0"/>
              <a:t>2</a:t>
            </a:r>
            <a:r>
              <a:rPr lang="en-US" dirty="0" smtClean="0"/>
              <a:t> and H</a:t>
            </a:r>
            <a:r>
              <a:rPr lang="en-US" baseline="-25000" dirty="0" smtClean="0"/>
              <a:t>2</a:t>
            </a:r>
            <a:r>
              <a:rPr lang="en-US" dirty="0" smtClean="0"/>
              <a:t>O to HCO</a:t>
            </a:r>
            <a:r>
              <a:rPr lang="en-US" baseline="-25000" dirty="0" smtClean="0"/>
              <a:t>3</a:t>
            </a:r>
            <a:r>
              <a:rPr lang="en-US" baseline="30000" dirty="0" smtClean="0"/>
              <a:t>-</a:t>
            </a:r>
            <a:r>
              <a:rPr lang="en-US" dirty="0" smtClean="0"/>
              <a:t> and H</a:t>
            </a:r>
            <a:r>
              <a:rPr lang="en-US" baseline="30000" dirty="0" smtClean="0"/>
              <a:t>+</a:t>
            </a:r>
          </a:p>
          <a:p>
            <a:r>
              <a:rPr lang="en-US" dirty="0" smtClean="0"/>
              <a:t>Used in animals to transport CO</a:t>
            </a:r>
            <a:r>
              <a:rPr lang="en-US" baseline="-25000" dirty="0" smtClean="0"/>
              <a:t>2</a:t>
            </a:r>
            <a:r>
              <a:rPr lang="en-US" dirty="0" smtClean="0"/>
              <a:t> out of muscles and maintain blood pH balance</a:t>
            </a:r>
          </a:p>
          <a:p>
            <a:r>
              <a:rPr lang="en-US" dirty="0" smtClean="0"/>
              <a:t>Used by plants to concentrate CO</a:t>
            </a:r>
            <a:r>
              <a:rPr lang="en-US" baseline="-25000" dirty="0" smtClean="0"/>
              <a:t>2</a:t>
            </a:r>
            <a:r>
              <a:rPr lang="en-US" dirty="0" smtClean="0"/>
              <a:t> prior to photosynthesis</a:t>
            </a:r>
          </a:p>
          <a:p>
            <a:r>
              <a:rPr lang="en-US" dirty="0" smtClean="0"/>
              <a:t>Typically the active site comprises a </a:t>
            </a:r>
            <a:r>
              <a:rPr lang="en-US" dirty="0" err="1" smtClean="0"/>
              <a:t>tetrahedrally</a:t>
            </a:r>
            <a:r>
              <a:rPr lang="en-US" dirty="0" smtClean="0"/>
              <a:t> coordinated </a:t>
            </a:r>
            <a:r>
              <a:rPr lang="en-US" dirty="0" smtClean="0">
                <a:solidFill>
                  <a:schemeClr val="accent2"/>
                </a:solidFill>
              </a:rPr>
              <a:t>Zn</a:t>
            </a:r>
            <a:r>
              <a:rPr lang="en-US" baseline="30000" dirty="0" smtClean="0">
                <a:solidFill>
                  <a:schemeClr val="accent2"/>
                </a:solidFill>
              </a:rPr>
              <a:t>2+</a:t>
            </a:r>
            <a:r>
              <a:rPr lang="en-US" dirty="0"/>
              <a:t> </a:t>
            </a:r>
            <a:r>
              <a:rPr lang="en-US" dirty="0" smtClean="0"/>
              <a:t>ion surrounded by three </a:t>
            </a:r>
            <a:r>
              <a:rPr lang="en-US" dirty="0" err="1" smtClean="0"/>
              <a:t>histidine</a:t>
            </a:r>
            <a:r>
              <a:rPr lang="en-US" dirty="0" smtClean="0"/>
              <a:t> residues and one aqua or </a:t>
            </a:r>
            <a:r>
              <a:rPr lang="en-US" dirty="0" err="1" smtClean="0"/>
              <a:t>bicarbonato</a:t>
            </a:r>
            <a:r>
              <a:rPr lang="en-US" dirty="0" smtClean="0"/>
              <a:t> </a:t>
            </a:r>
            <a:r>
              <a:rPr lang="en-US" dirty="0" smtClean="0"/>
              <a:t>ligand</a:t>
            </a:r>
            <a:endParaRPr lang="en-US" dirty="0"/>
          </a:p>
        </p:txBody>
      </p:sp>
      <p:pic>
        <p:nvPicPr>
          <p:cNvPr id="5" name="Picture 4" descr="carbonic anhydrase Zn bicarbonate.jpg"/>
          <p:cNvPicPr>
            <a:picLocks noChangeAspect="1"/>
          </p:cNvPicPr>
          <p:nvPr/>
        </p:nvPicPr>
        <p:blipFill rotWithShape="1">
          <a:blip r:embed="rId3">
            <a:extLst>
              <a:ext uri="{28A0092B-C50C-407E-A947-70E740481C1C}">
                <a14:useLocalDpi xmlns:a14="http://schemas.microsoft.com/office/drawing/2010/main" val="0"/>
              </a:ext>
            </a:extLst>
          </a:blip>
          <a:srcRect l="25665" t="19052" r="32062" b="2441"/>
          <a:stretch/>
        </p:blipFill>
        <p:spPr>
          <a:xfrm>
            <a:off x="5218241" y="1896632"/>
            <a:ext cx="3481293" cy="3195548"/>
          </a:xfrm>
          <a:prstGeom prst="rect">
            <a:avLst/>
          </a:prstGeom>
        </p:spPr>
      </p:pic>
      <p:sp>
        <p:nvSpPr>
          <p:cNvPr id="6" name="TextBox 5"/>
          <p:cNvSpPr txBox="1"/>
          <p:nvPr/>
        </p:nvSpPr>
        <p:spPr>
          <a:xfrm>
            <a:off x="5218241" y="5423806"/>
            <a:ext cx="3481293" cy="523220"/>
          </a:xfrm>
          <a:prstGeom prst="rect">
            <a:avLst/>
          </a:prstGeom>
          <a:noFill/>
          <a:ln>
            <a:solidFill>
              <a:schemeClr val="tx2"/>
            </a:solidFill>
          </a:ln>
        </p:spPr>
        <p:txBody>
          <a:bodyPr wrap="square" rtlCol="0">
            <a:spAutoFit/>
          </a:bodyPr>
          <a:lstStyle/>
          <a:p>
            <a:r>
              <a:rPr lang="en-US" sz="1400" dirty="0" smtClean="0">
                <a:solidFill>
                  <a:schemeClr val="tx2"/>
                </a:solidFill>
              </a:rPr>
              <a:t>Figure generated from PDB file 1CAM using Ligand Explorer</a:t>
            </a:r>
            <a:endParaRPr lang="en-US" sz="1400" dirty="0">
              <a:solidFill>
                <a:schemeClr val="tx2"/>
              </a:solidFill>
            </a:endParaRPr>
          </a:p>
        </p:txBody>
      </p:sp>
      <p:pic>
        <p:nvPicPr>
          <p:cNvPr id="8" name="Picture 13" descr="VIPErLogo-C.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195586" y="6081645"/>
            <a:ext cx="1136650"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4" descr="by-nc-sa.eps"/>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460165" y="6184832"/>
            <a:ext cx="1228725" cy="43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16"/>
          <p:cNvSpPr>
            <a:spLocks noGrp="1"/>
          </p:cNvSpPr>
          <p:nvPr>
            <p:ph type="ftr" sz="quarter" idx="11"/>
          </p:nvPr>
        </p:nvSpPr>
        <p:spPr>
          <a:xfrm>
            <a:off x="352200" y="6168120"/>
            <a:ext cx="1758950" cy="3699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ヒラギノ角ゴ Pro W3" charset="0"/>
                <a:cs typeface="ヒラギノ角ゴ Pro W3" charset="0"/>
              </a:defRPr>
            </a:lvl1pPr>
            <a:lvl2pPr marL="37931725" indent="-37474525">
              <a:defRPr sz="2400">
                <a:solidFill>
                  <a:schemeClr val="tx1"/>
                </a:solidFill>
                <a:latin typeface="Arial" charset="0"/>
                <a:ea typeface="ヒラギノ角ゴ Pro W3" charset="0"/>
                <a:cs typeface="ヒラギノ角ゴ Pro W3" charset="0"/>
              </a:defRPr>
            </a:lvl2pPr>
            <a:lvl3pPr>
              <a:defRPr sz="2400">
                <a:solidFill>
                  <a:schemeClr val="tx1"/>
                </a:solidFill>
                <a:latin typeface="Arial" charset="0"/>
                <a:ea typeface="ヒラギノ角ゴ Pro W3" charset="0"/>
                <a:cs typeface="ヒラギノ角ゴ Pro W3" charset="0"/>
              </a:defRPr>
            </a:lvl3pPr>
            <a:lvl4pPr>
              <a:defRPr sz="2400">
                <a:solidFill>
                  <a:schemeClr val="tx1"/>
                </a:solidFill>
                <a:latin typeface="Arial" charset="0"/>
                <a:ea typeface="ヒラギノ角ゴ Pro W3" charset="0"/>
                <a:cs typeface="ヒラギノ角ゴ Pro W3" charset="0"/>
              </a:defRPr>
            </a:lvl4pPr>
            <a:lvl5pPr>
              <a:defRPr sz="2400">
                <a:solidFill>
                  <a:schemeClr val="tx1"/>
                </a:solidFill>
                <a:latin typeface="Arial" charset="0"/>
                <a:ea typeface="ヒラギノ角ゴ Pro W3" charset="0"/>
                <a:cs typeface="ヒラギノ角ゴ Pro W3" charset="0"/>
              </a:defRPr>
            </a:lvl5pPr>
            <a:lvl6pPr marL="4572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9144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1371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18288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r>
              <a:rPr lang="en-US" sz="1400" dirty="0" smtClean="0">
                <a:latin typeface="+mn-lt"/>
                <a:hlinkClick r:id="rId6"/>
              </a:rPr>
              <a:t>www.ionicviper.org</a:t>
            </a:r>
            <a:r>
              <a:rPr lang="en-US" sz="1400" dirty="0" smtClean="0">
                <a:latin typeface="+mn-lt"/>
              </a:rPr>
              <a:t> </a:t>
            </a:r>
            <a:endParaRPr lang="en-US" sz="1400" dirty="0">
              <a:latin typeface="+mn-lt"/>
            </a:endParaRPr>
          </a:p>
        </p:txBody>
      </p:sp>
    </p:spTree>
    <p:extLst>
      <p:ext uri="{BB962C8B-B14F-4D97-AF65-F5344CB8AC3E}">
        <p14:creationId xmlns:p14="http://schemas.microsoft.com/office/powerpoint/2010/main" val="320009511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2" y="0"/>
            <a:ext cx="7581901" cy="1653988"/>
          </a:xfrm>
        </p:spPr>
        <p:txBody>
          <a:bodyPr/>
          <a:lstStyle/>
          <a:p>
            <a:r>
              <a:rPr lang="en-US" dirty="0" err="1" smtClean="0"/>
              <a:t>CdCAs</a:t>
            </a:r>
            <a:r>
              <a:rPr lang="en-US" dirty="0" smtClean="0"/>
              <a:t> in Marine Phytoplankton</a:t>
            </a:r>
            <a:endParaRPr lang="en-US" dirty="0"/>
          </a:p>
        </p:txBody>
      </p:sp>
      <p:sp>
        <p:nvSpPr>
          <p:cNvPr id="3" name="Content Placeholder 2"/>
          <p:cNvSpPr>
            <a:spLocks noGrp="1"/>
          </p:cNvSpPr>
          <p:nvPr>
            <p:ph idx="1"/>
          </p:nvPr>
        </p:nvSpPr>
        <p:spPr>
          <a:xfrm>
            <a:off x="779462" y="1882588"/>
            <a:ext cx="7931048" cy="3953436"/>
          </a:xfrm>
        </p:spPr>
        <p:txBody>
          <a:bodyPr>
            <a:normAutofit/>
          </a:bodyPr>
          <a:lstStyle/>
          <a:p>
            <a:pPr>
              <a:lnSpc>
                <a:spcPct val="90000"/>
              </a:lnSpc>
            </a:pPr>
            <a:r>
              <a:rPr lang="en-US" sz="2000" dirty="0" smtClean="0"/>
              <a:t>Oceanic environment of diatoms is </a:t>
            </a:r>
            <a:r>
              <a:rPr lang="en-US" sz="2000" dirty="0" smtClean="0">
                <a:solidFill>
                  <a:schemeClr val="accent2"/>
                </a:solidFill>
              </a:rPr>
              <a:t>Zn</a:t>
            </a:r>
            <a:r>
              <a:rPr lang="en-US" sz="2000" baseline="30000" dirty="0" smtClean="0">
                <a:solidFill>
                  <a:schemeClr val="accent2"/>
                </a:solidFill>
              </a:rPr>
              <a:t>2+</a:t>
            </a:r>
            <a:r>
              <a:rPr lang="en-US" sz="2000" dirty="0" smtClean="0"/>
              <a:t> </a:t>
            </a:r>
            <a:r>
              <a:rPr lang="en-US" sz="2000" dirty="0" smtClean="0"/>
              <a:t>deficient</a:t>
            </a:r>
            <a:endParaRPr lang="en-US" sz="2000" dirty="0" smtClean="0"/>
          </a:p>
          <a:p>
            <a:pPr>
              <a:lnSpc>
                <a:spcPct val="90000"/>
              </a:lnSpc>
            </a:pPr>
            <a:r>
              <a:rPr lang="en-US" sz="2000" dirty="0" smtClean="0"/>
              <a:t>Some diatom CAs have adapted to incorporate </a:t>
            </a:r>
            <a:r>
              <a:rPr lang="en-US" sz="2000" dirty="0" smtClean="0">
                <a:solidFill>
                  <a:schemeClr val="accent1"/>
                </a:solidFill>
              </a:rPr>
              <a:t>Cd</a:t>
            </a:r>
            <a:r>
              <a:rPr lang="en-US" sz="2000" baseline="30000" dirty="0" smtClean="0">
                <a:solidFill>
                  <a:schemeClr val="accent1"/>
                </a:solidFill>
              </a:rPr>
              <a:t>2+</a:t>
            </a:r>
            <a:r>
              <a:rPr lang="en-US" sz="2000" dirty="0" smtClean="0"/>
              <a:t> in place of </a:t>
            </a:r>
            <a:r>
              <a:rPr lang="en-US" sz="2000" dirty="0" smtClean="0">
                <a:solidFill>
                  <a:schemeClr val="accent2"/>
                </a:solidFill>
              </a:rPr>
              <a:t>Zn</a:t>
            </a:r>
            <a:r>
              <a:rPr lang="en-US" sz="2000" baseline="30000" dirty="0" smtClean="0">
                <a:solidFill>
                  <a:schemeClr val="accent2"/>
                </a:solidFill>
              </a:rPr>
              <a:t>2+</a:t>
            </a:r>
            <a:r>
              <a:rPr lang="en-US" sz="2000" dirty="0" smtClean="0"/>
              <a:t> based on bioavailability</a:t>
            </a:r>
          </a:p>
          <a:p>
            <a:pPr>
              <a:lnSpc>
                <a:spcPct val="90000"/>
              </a:lnSpc>
            </a:pPr>
            <a:r>
              <a:rPr lang="en-US" sz="2000" dirty="0" smtClean="0"/>
              <a:t>In accordance with HSAB theory, to accommodate the comparatively soft acid </a:t>
            </a:r>
            <a:r>
              <a:rPr lang="en-US" sz="2000" dirty="0" smtClean="0">
                <a:solidFill>
                  <a:srgbClr val="F2D908"/>
                </a:solidFill>
              </a:rPr>
              <a:t>Cd</a:t>
            </a:r>
            <a:r>
              <a:rPr lang="en-US" sz="2000" baseline="30000" dirty="0" smtClean="0">
                <a:solidFill>
                  <a:srgbClr val="F2D908"/>
                </a:solidFill>
              </a:rPr>
              <a:t>2+</a:t>
            </a:r>
            <a:r>
              <a:rPr lang="en-US" sz="2000" dirty="0" smtClean="0"/>
              <a:t>, the CA “ligand” now incorporates cysteine in place of two of the </a:t>
            </a:r>
            <a:r>
              <a:rPr lang="en-US" sz="2000" dirty="0" err="1" smtClean="0"/>
              <a:t>histidine</a:t>
            </a:r>
            <a:r>
              <a:rPr lang="en-US" sz="2000" dirty="0" smtClean="0"/>
              <a:t> residues</a:t>
            </a:r>
          </a:p>
        </p:txBody>
      </p:sp>
      <p:pic>
        <p:nvPicPr>
          <p:cNvPr id="6" name="Picture 5" descr="CdCA xray picture.jpg"/>
          <p:cNvPicPr>
            <a:picLocks noChangeAspect="1"/>
          </p:cNvPicPr>
          <p:nvPr/>
        </p:nvPicPr>
        <p:blipFill rotWithShape="1">
          <a:blip r:embed="rId3">
            <a:extLst>
              <a:ext uri="{28A0092B-C50C-407E-A947-70E740481C1C}">
                <a14:useLocalDpi xmlns:a14="http://schemas.microsoft.com/office/drawing/2010/main" val="0"/>
              </a:ext>
            </a:extLst>
          </a:blip>
          <a:srcRect l="28374" t="27071" r="29364"/>
          <a:stretch/>
        </p:blipFill>
        <p:spPr>
          <a:xfrm>
            <a:off x="3163577" y="4314275"/>
            <a:ext cx="2816845" cy="2280685"/>
          </a:xfrm>
          <a:prstGeom prst="rect">
            <a:avLst/>
          </a:prstGeom>
        </p:spPr>
      </p:pic>
      <p:sp>
        <p:nvSpPr>
          <p:cNvPr id="7" name="TextBox 6"/>
          <p:cNvSpPr txBox="1"/>
          <p:nvPr/>
        </p:nvSpPr>
        <p:spPr>
          <a:xfrm>
            <a:off x="6528386" y="5095339"/>
            <a:ext cx="2047207" cy="738664"/>
          </a:xfrm>
          <a:prstGeom prst="rect">
            <a:avLst/>
          </a:prstGeom>
          <a:noFill/>
          <a:ln>
            <a:solidFill>
              <a:schemeClr val="tx2"/>
            </a:solidFill>
          </a:ln>
        </p:spPr>
        <p:txBody>
          <a:bodyPr wrap="square" rtlCol="0">
            <a:spAutoFit/>
          </a:bodyPr>
          <a:lstStyle/>
          <a:p>
            <a:r>
              <a:rPr lang="en-US" sz="1400" dirty="0" smtClean="0">
                <a:solidFill>
                  <a:schemeClr val="tx2"/>
                </a:solidFill>
              </a:rPr>
              <a:t>Figure generated from PDB file 3BOB using Ligand Explorer</a:t>
            </a:r>
            <a:endParaRPr lang="en-US" sz="1400" dirty="0">
              <a:solidFill>
                <a:schemeClr val="tx2"/>
              </a:solidFill>
            </a:endParaRPr>
          </a:p>
        </p:txBody>
      </p:sp>
      <p:pic>
        <p:nvPicPr>
          <p:cNvPr id="9" name="Picture 13" descr="VIPErLogo-C.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11137" y="5732836"/>
            <a:ext cx="1136650"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4" descr="by-nc-sa.eps"/>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475716" y="5836023"/>
            <a:ext cx="1228725" cy="43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Footer Placeholder 16"/>
          <p:cNvSpPr>
            <a:spLocks noGrp="1"/>
          </p:cNvSpPr>
          <p:nvPr>
            <p:ph type="ftr" sz="quarter" idx="11"/>
          </p:nvPr>
        </p:nvSpPr>
        <p:spPr>
          <a:xfrm>
            <a:off x="596241" y="6362287"/>
            <a:ext cx="1758950" cy="3699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ヒラギノ角ゴ Pro W3" charset="0"/>
                <a:cs typeface="ヒラギノ角ゴ Pro W3" charset="0"/>
              </a:defRPr>
            </a:lvl1pPr>
            <a:lvl2pPr marL="37931725" indent="-37474525">
              <a:defRPr sz="2400">
                <a:solidFill>
                  <a:schemeClr val="tx1"/>
                </a:solidFill>
                <a:latin typeface="Arial" charset="0"/>
                <a:ea typeface="ヒラギノ角ゴ Pro W3" charset="0"/>
                <a:cs typeface="ヒラギノ角ゴ Pro W3" charset="0"/>
              </a:defRPr>
            </a:lvl2pPr>
            <a:lvl3pPr>
              <a:defRPr sz="2400">
                <a:solidFill>
                  <a:schemeClr val="tx1"/>
                </a:solidFill>
                <a:latin typeface="Arial" charset="0"/>
                <a:ea typeface="ヒラギノ角ゴ Pro W3" charset="0"/>
                <a:cs typeface="ヒラギノ角ゴ Pro W3" charset="0"/>
              </a:defRPr>
            </a:lvl3pPr>
            <a:lvl4pPr>
              <a:defRPr sz="2400">
                <a:solidFill>
                  <a:schemeClr val="tx1"/>
                </a:solidFill>
                <a:latin typeface="Arial" charset="0"/>
                <a:ea typeface="ヒラギノ角ゴ Pro W3" charset="0"/>
                <a:cs typeface="ヒラギノ角ゴ Pro W3" charset="0"/>
              </a:defRPr>
            </a:lvl4pPr>
            <a:lvl5pPr>
              <a:defRPr sz="2400">
                <a:solidFill>
                  <a:schemeClr val="tx1"/>
                </a:solidFill>
                <a:latin typeface="Arial" charset="0"/>
                <a:ea typeface="ヒラギノ角ゴ Pro W3" charset="0"/>
                <a:cs typeface="ヒラギノ角ゴ Pro W3" charset="0"/>
              </a:defRPr>
            </a:lvl5pPr>
            <a:lvl6pPr marL="4572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9144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1371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18288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r>
              <a:rPr lang="en-US" sz="1400" dirty="0" smtClean="0">
                <a:latin typeface="+mn-lt"/>
                <a:hlinkClick r:id="rId6"/>
              </a:rPr>
              <a:t>www.ionicviper.org</a:t>
            </a:r>
            <a:r>
              <a:rPr lang="en-US" sz="1400" dirty="0" smtClean="0">
                <a:latin typeface="+mn-lt"/>
              </a:rPr>
              <a:t> </a:t>
            </a:r>
            <a:endParaRPr lang="en-US" sz="1400" dirty="0">
              <a:latin typeface="+mn-lt"/>
            </a:endParaRPr>
          </a:p>
        </p:txBody>
      </p:sp>
    </p:spTree>
    <p:extLst>
      <p:ext uri="{BB962C8B-B14F-4D97-AF65-F5344CB8AC3E}">
        <p14:creationId xmlns:p14="http://schemas.microsoft.com/office/powerpoint/2010/main" val="334633105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lnSpcReduction="10000"/>
          </a:bodyPr>
          <a:lstStyle/>
          <a:p>
            <a:r>
              <a:rPr lang="en-US" dirty="0" smtClean="0"/>
              <a:t>HASB theory is exemplified by CA “ligands” that adapt to accommodate alternate active site metal ions (</a:t>
            </a:r>
            <a:r>
              <a:rPr lang="en-US" dirty="0" smtClean="0">
                <a:solidFill>
                  <a:schemeClr val="accent2"/>
                </a:solidFill>
              </a:rPr>
              <a:t>Zn</a:t>
            </a:r>
            <a:r>
              <a:rPr lang="en-US" baseline="30000" dirty="0" smtClean="0">
                <a:solidFill>
                  <a:schemeClr val="accent2"/>
                </a:solidFill>
              </a:rPr>
              <a:t>2+</a:t>
            </a:r>
            <a:r>
              <a:rPr lang="en-US" dirty="0" smtClean="0"/>
              <a:t> vs. </a:t>
            </a:r>
            <a:r>
              <a:rPr lang="en-US" dirty="0" smtClean="0">
                <a:solidFill>
                  <a:schemeClr val="accent1"/>
                </a:solidFill>
              </a:rPr>
              <a:t>Cd</a:t>
            </a:r>
            <a:r>
              <a:rPr lang="en-US" baseline="30000" dirty="0" smtClean="0">
                <a:solidFill>
                  <a:schemeClr val="accent1"/>
                </a:solidFill>
              </a:rPr>
              <a:t>2+</a:t>
            </a:r>
            <a:r>
              <a:rPr lang="en-US" dirty="0" smtClean="0"/>
              <a:t>)</a:t>
            </a:r>
          </a:p>
          <a:p>
            <a:r>
              <a:rPr lang="en-US" dirty="0" err="1" smtClean="0"/>
              <a:t>Tetrahedrally</a:t>
            </a:r>
            <a:r>
              <a:rPr lang="en-US" dirty="0" smtClean="0"/>
              <a:t> coordinated active sites persist for CAs:</a:t>
            </a:r>
          </a:p>
          <a:p>
            <a:pPr lvl="1"/>
            <a:r>
              <a:rPr lang="en-US" dirty="0" smtClean="0">
                <a:solidFill>
                  <a:schemeClr val="accent2"/>
                </a:solidFill>
              </a:rPr>
              <a:t>Zn</a:t>
            </a:r>
            <a:r>
              <a:rPr lang="en-US" baseline="30000" dirty="0" smtClean="0">
                <a:solidFill>
                  <a:schemeClr val="accent2"/>
                </a:solidFill>
              </a:rPr>
              <a:t>2+</a:t>
            </a:r>
            <a:r>
              <a:rPr lang="en-US" dirty="0" smtClean="0">
                <a:solidFill>
                  <a:schemeClr val="accent2"/>
                </a:solidFill>
              </a:rPr>
              <a:t> = 3 </a:t>
            </a:r>
            <a:r>
              <a:rPr lang="en-US" dirty="0" err="1" smtClean="0">
                <a:solidFill>
                  <a:schemeClr val="accent2"/>
                </a:solidFill>
              </a:rPr>
              <a:t>histidine</a:t>
            </a:r>
            <a:r>
              <a:rPr lang="en-US" dirty="0" smtClean="0">
                <a:solidFill>
                  <a:schemeClr val="accent2"/>
                </a:solidFill>
              </a:rPr>
              <a:t> residues and aqua or </a:t>
            </a:r>
            <a:r>
              <a:rPr lang="en-US" dirty="0" err="1" smtClean="0">
                <a:solidFill>
                  <a:schemeClr val="accent2"/>
                </a:solidFill>
              </a:rPr>
              <a:t>bicarbonato</a:t>
            </a:r>
            <a:r>
              <a:rPr lang="en-US" dirty="0" smtClean="0">
                <a:solidFill>
                  <a:schemeClr val="accent2"/>
                </a:solidFill>
              </a:rPr>
              <a:t> ligands</a:t>
            </a:r>
          </a:p>
          <a:p>
            <a:pPr lvl="1"/>
            <a:r>
              <a:rPr lang="en-US" dirty="0" smtClean="0">
                <a:solidFill>
                  <a:schemeClr val="accent1"/>
                </a:solidFill>
              </a:rPr>
              <a:t>Cd</a:t>
            </a:r>
            <a:r>
              <a:rPr lang="en-US" baseline="30000" dirty="0" smtClean="0">
                <a:solidFill>
                  <a:schemeClr val="accent1"/>
                </a:solidFill>
              </a:rPr>
              <a:t>2+</a:t>
            </a:r>
            <a:r>
              <a:rPr lang="en-US" dirty="0" smtClean="0">
                <a:solidFill>
                  <a:schemeClr val="accent1"/>
                </a:solidFill>
              </a:rPr>
              <a:t> = 1 </a:t>
            </a:r>
            <a:r>
              <a:rPr lang="en-US" dirty="0" err="1" smtClean="0">
                <a:solidFill>
                  <a:schemeClr val="accent1"/>
                </a:solidFill>
              </a:rPr>
              <a:t>histidine</a:t>
            </a:r>
            <a:r>
              <a:rPr lang="en-US" dirty="0">
                <a:solidFill>
                  <a:schemeClr val="accent1"/>
                </a:solidFill>
              </a:rPr>
              <a:t> </a:t>
            </a:r>
            <a:r>
              <a:rPr lang="en-US" dirty="0" smtClean="0">
                <a:solidFill>
                  <a:schemeClr val="accent1"/>
                </a:solidFill>
              </a:rPr>
              <a:t>and 2 cysteine residues, and aqua or </a:t>
            </a:r>
            <a:r>
              <a:rPr lang="en-US" dirty="0" err="1" smtClean="0">
                <a:solidFill>
                  <a:schemeClr val="accent1"/>
                </a:solidFill>
              </a:rPr>
              <a:t>bicarbonato</a:t>
            </a:r>
            <a:r>
              <a:rPr lang="en-US" dirty="0" smtClean="0">
                <a:solidFill>
                  <a:schemeClr val="accent1"/>
                </a:solidFill>
              </a:rPr>
              <a:t> ligands</a:t>
            </a:r>
          </a:p>
          <a:p>
            <a:r>
              <a:rPr lang="en-US" dirty="0" smtClean="0"/>
              <a:t>The resulting CAs are sufficiently robust to prevent metal ion release and subsequent toxicity</a:t>
            </a:r>
            <a:endParaRPr lang="en-US" dirty="0"/>
          </a:p>
        </p:txBody>
      </p:sp>
      <p:sp>
        <p:nvSpPr>
          <p:cNvPr id="4" name="Footer Placeholder 16"/>
          <p:cNvSpPr>
            <a:spLocks noGrp="1"/>
          </p:cNvSpPr>
          <p:nvPr>
            <p:ph type="ftr" sz="quarter" idx="11"/>
          </p:nvPr>
        </p:nvSpPr>
        <p:spPr>
          <a:xfrm>
            <a:off x="4748454" y="215900"/>
            <a:ext cx="1758950" cy="3699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ヒラギノ角ゴ Pro W3" charset="0"/>
                <a:cs typeface="ヒラギノ角ゴ Pro W3" charset="0"/>
              </a:defRPr>
            </a:lvl1pPr>
            <a:lvl2pPr marL="37931725" indent="-37474525">
              <a:defRPr sz="2400">
                <a:solidFill>
                  <a:schemeClr val="tx1"/>
                </a:solidFill>
                <a:latin typeface="Arial" charset="0"/>
                <a:ea typeface="ヒラギノ角ゴ Pro W3" charset="0"/>
                <a:cs typeface="ヒラギノ角ゴ Pro W3" charset="0"/>
              </a:defRPr>
            </a:lvl2pPr>
            <a:lvl3pPr>
              <a:defRPr sz="2400">
                <a:solidFill>
                  <a:schemeClr val="tx1"/>
                </a:solidFill>
                <a:latin typeface="Arial" charset="0"/>
                <a:ea typeface="ヒラギノ角ゴ Pro W3" charset="0"/>
                <a:cs typeface="ヒラギノ角ゴ Pro W3" charset="0"/>
              </a:defRPr>
            </a:lvl3pPr>
            <a:lvl4pPr>
              <a:defRPr sz="2400">
                <a:solidFill>
                  <a:schemeClr val="tx1"/>
                </a:solidFill>
                <a:latin typeface="Arial" charset="0"/>
                <a:ea typeface="ヒラギノ角ゴ Pro W3" charset="0"/>
                <a:cs typeface="ヒラギノ角ゴ Pro W3" charset="0"/>
              </a:defRPr>
            </a:lvl4pPr>
            <a:lvl5pPr>
              <a:defRPr sz="2400">
                <a:solidFill>
                  <a:schemeClr val="tx1"/>
                </a:solidFill>
                <a:latin typeface="Arial" charset="0"/>
                <a:ea typeface="ヒラギノ角ゴ Pro W3" charset="0"/>
                <a:cs typeface="ヒラギノ角ゴ Pro W3" charset="0"/>
              </a:defRPr>
            </a:lvl5pPr>
            <a:lvl6pPr marL="4572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9144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1371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18288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r>
              <a:rPr lang="en-US" sz="1400" dirty="0" smtClean="0">
                <a:latin typeface="+mn-lt"/>
                <a:hlinkClick r:id="rId2"/>
              </a:rPr>
              <a:t>www.ionicvziper.org</a:t>
            </a:r>
            <a:r>
              <a:rPr lang="en-US" sz="1400" dirty="0" smtClean="0">
                <a:latin typeface="+mn-lt"/>
              </a:rPr>
              <a:t> </a:t>
            </a:r>
            <a:endParaRPr lang="en-US" sz="1400" dirty="0">
              <a:latin typeface="+mn-lt"/>
            </a:endParaRPr>
          </a:p>
        </p:txBody>
      </p:sp>
      <p:pic>
        <p:nvPicPr>
          <p:cNvPr id="5" name="Picture 13" descr="VIPErLogo-C.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33733" y="143712"/>
            <a:ext cx="1136650"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4" descr="by-nc-sa.eps"/>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798312" y="246899"/>
            <a:ext cx="1228725" cy="43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66109187"/>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bit">
  <a:themeElements>
    <a:clrScheme name="Orbit">
      <a:dk1>
        <a:srgbClr val="000000"/>
      </a:dk1>
      <a:lt1>
        <a:srgbClr val="FFFFFF"/>
      </a:lt1>
      <a:dk2>
        <a:srgbClr val="7C9BA5"/>
      </a:dk2>
      <a:lt2>
        <a:srgbClr val="C1D0CA"/>
      </a:lt2>
      <a:accent1>
        <a:srgbClr val="F2D908"/>
      </a:accent1>
      <a:accent2>
        <a:srgbClr val="9DE61E"/>
      </a:accent2>
      <a:accent3>
        <a:srgbClr val="0D8BE6"/>
      </a:accent3>
      <a:accent4>
        <a:srgbClr val="C61B1B"/>
      </a:accent4>
      <a:accent5>
        <a:srgbClr val="E26F08"/>
      </a:accent5>
      <a:accent6>
        <a:srgbClr val="8D35D1"/>
      </a:accent6>
      <a:hlink>
        <a:srgbClr val="ECBF0B"/>
      </a:hlink>
      <a:folHlink>
        <a:srgbClr val="F4E5A8"/>
      </a:folHlink>
    </a:clrScheme>
    <a:fontScheme name="Orbit">
      <a:majorFont>
        <a:latin typeface="Candara"/>
        <a:ea typeface=""/>
        <a:cs typeface=""/>
        <a:font script="Jpan" typeface="ＭＳ Ｐゴシック"/>
        <a:font script="Hans" typeface="宋体"/>
        <a:font script="Hant" typeface="新細明體"/>
      </a:majorFont>
      <a:minorFont>
        <a:latin typeface="Candara"/>
        <a:ea typeface=""/>
        <a:cs typeface=""/>
        <a:font script="Jpan" typeface="ＭＳ Ｐゴシック"/>
        <a:font script="Hans" typeface="宋体"/>
        <a:font script="Hant" typeface="新細明體"/>
      </a:minorFont>
    </a:fontScheme>
    <a:fmtScheme name="Orbit">
      <a:fillStyleLst>
        <a:solidFill>
          <a:schemeClr val="phClr"/>
        </a:solidFill>
        <a:solidFill>
          <a:schemeClr val="phClr">
            <a:shade val="80000"/>
          </a:schemeClr>
        </a:solidFill>
        <a:gradFill rotWithShape="1">
          <a:gsLst>
            <a:gs pos="0">
              <a:schemeClr val="phClr">
                <a:shade val="30000"/>
                <a:satMod val="100000"/>
              </a:schemeClr>
            </a:gs>
            <a:gs pos="80000">
              <a:schemeClr val="phClr">
                <a:shade val="90000"/>
                <a:satMod val="100000"/>
              </a:schemeClr>
            </a:gs>
            <a:gs pos="100000">
              <a:schemeClr val="phClr">
                <a:tint val="90000"/>
                <a:shade val="100000"/>
                <a:satMod val="150000"/>
              </a:schemeClr>
            </a:gs>
          </a:gsLst>
          <a:lin ang="16200000" scaled="0"/>
        </a:grad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76200" cap="flat" cmpd="sng" algn="ctr">
          <a:solidFill>
            <a:schemeClr val="phClr"/>
          </a:solidFill>
          <a:prstDash val="solid"/>
        </a:ln>
      </a:lnStyleLst>
      <a:effectStyleLst>
        <a:effectStyle>
          <a:effectLst/>
        </a:effectStyle>
        <a:effectStyle>
          <a:effectLst>
            <a:outerShdw blurRad="228600" dist="38100" dir="5400000" sx="104000" sy="104000" algn="ctr" rotWithShape="0">
              <a:srgbClr val="000000">
                <a:alpha val="80000"/>
              </a:srgbClr>
            </a:outerShdw>
          </a:effectLst>
        </a:effectStyle>
        <a:effectStyle>
          <a:effectLst>
            <a:outerShdw blurRad="317500" dist="381000" dir="5400000" sx="90000" sy="20000" rotWithShape="0">
              <a:srgbClr val="000000">
                <a:alpha val="40000"/>
              </a:srgbClr>
            </a:outerShdw>
          </a:effectLst>
          <a:scene3d>
            <a:camera prst="orthographicFront">
              <a:rot lat="0" lon="0" rev="0"/>
            </a:camera>
            <a:lightRig rig="balanced" dir="t"/>
          </a:scene3d>
          <a:sp3d prstMaterial="metal">
            <a:bevelT w="254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lin ang="5400000" scaled="0"/>
        </a:gradFill>
        <a:blipFill rotWithShape="1">
          <a:blip xmlns:r="http://schemas.openxmlformats.org/officeDocument/2006/relationships" r:embed="rId1">
            <a:duotone>
              <a:schemeClr val="phClr">
                <a:shade val="1000"/>
                <a:lumMod val="80000"/>
              </a:schemeClr>
              <a:schemeClr val="phClr">
                <a:satMod val="360000"/>
                <a:lumMod val="14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Orbit.thmx</Template>
  <TotalTime>1121</TotalTime>
  <Words>562</Words>
  <Application>Microsoft Macintosh PowerPoint</Application>
  <PresentationFormat>On-screen Show (4:3)</PresentationFormat>
  <Paragraphs>52</Paragraphs>
  <Slides>5</Slides>
  <Notes>4</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Orbit</vt:lpstr>
      <vt:lpstr>Cadmium Carbonic Anhydrase (CdCA)</vt:lpstr>
      <vt:lpstr>Cadmium in Biological Systems</vt:lpstr>
      <vt:lpstr>Carbonic Anhydrases</vt:lpstr>
      <vt:lpstr>CdCAs in Marine Phytoplankton</vt:lpstr>
      <vt:lpstr>Summary</vt:lpstr>
    </vt:vector>
  </TitlesOfParts>
  <Company>McDaniel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Cadmium Carbonic Anhydrase (CdCA)</dc:title>
  <dc:creator>Peter Craig</dc:creator>
  <cp:lastModifiedBy>Peter Craig</cp:lastModifiedBy>
  <cp:revision>46</cp:revision>
  <dcterms:created xsi:type="dcterms:W3CDTF">2014-07-13T21:29:03Z</dcterms:created>
  <dcterms:modified xsi:type="dcterms:W3CDTF">2014-07-17T18:37:55Z</dcterms:modified>
</cp:coreProperties>
</file>