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8" r:id="rId2"/>
    <p:sldId id="271" r:id="rId3"/>
    <p:sldId id="266" r:id="rId4"/>
    <p:sldId id="259" r:id="rId5"/>
    <p:sldId id="267" r:id="rId6"/>
    <p:sldId id="270" r:id="rId7"/>
    <p:sldId id="261" r:id="rId8"/>
    <p:sldId id="262" r:id="rId9"/>
    <p:sldId id="258" r:id="rId10"/>
    <p:sldId id="263" r:id="rId11"/>
    <p:sldId id="274" r:id="rId12"/>
    <p:sldId id="275" r:id="rId13"/>
    <p:sldId id="264" r:id="rId14"/>
    <p:sldId id="276" r:id="rId15"/>
    <p:sldId id="269" r:id="rId16"/>
    <p:sldId id="272" r:id="rId17"/>
    <p:sldId id="273" r:id="rId18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4660"/>
  </p:normalViewPr>
  <p:slideViewPr>
    <p:cSldViewPr>
      <p:cViewPr varScale="1">
        <p:scale>
          <a:sx n="99" d="100"/>
          <a:sy n="99" d="100"/>
        </p:scale>
        <p:origin x="76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1066DE-2259-45B4-9F17-D4AA58AE566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C3971-35F0-4668-BE36-20D1478E5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66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58A4AEEC-3187-43D3-847F-F0A09748AD22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0ADFE840-07C2-4935-9D7D-19D9D86E1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98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Mist" TargetMode="External"/><Relationship Id="rId13" Type="http://schemas.openxmlformats.org/officeDocument/2006/relationships/hyperlink" Target="http://en.wikipedia.org/wiki/Heat" TargetMode="External"/><Relationship Id="rId3" Type="http://schemas.openxmlformats.org/officeDocument/2006/relationships/hyperlink" Target="http://en.wikipedia.org/wiki/Parts_per_million" TargetMode="External"/><Relationship Id="rId7" Type="http://schemas.openxmlformats.org/officeDocument/2006/relationships/hyperlink" Target="http://en.wikipedia.org/wiki/Smoke" TargetMode="External"/><Relationship Id="rId12" Type="http://schemas.openxmlformats.org/officeDocument/2006/relationships/hyperlink" Target="http://en.wikipedia.org/wiki/Non-ionizing_radiation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Dust" TargetMode="External"/><Relationship Id="rId11" Type="http://schemas.openxmlformats.org/officeDocument/2006/relationships/hyperlink" Target="http://en.wikipedia.org/wiki/Ionizing_radiation" TargetMode="External"/><Relationship Id="rId5" Type="http://schemas.openxmlformats.org/officeDocument/2006/relationships/hyperlink" Target="http://en.wikipedia.org/wiki/Particulate" TargetMode="External"/><Relationship Id="rId10" Type="http://schemas.openxmlformats.org/officeDocument/2006/relationships/hyperlink" Target="http://en.wikipedia.org/wiki/Vibration" TargetMode="External"/><Relationship Id="rId4" Type="http://schemas.openxmlformats.org/officeDocument/2006/relationships/hyperlink" Target="http://en.wikipedia.org/wiki/Gas" TargetMode="External"/><Relationship Id="rId9" Type="http://schemas.openxmlformats.org/officeDocument/2006/relationships/hyperlink" Target="http://en.wikipedia.org/wiki/Noise" TargetMode="External"/><Relationship Id="rId14" Type="http://schemas.openxmlformats.org/officeDocument/2006/relationships/hyperlink" Target="http://en.wikipedia.org/wiki/Cold" TargetMode="Externa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FE840-07C2-4935-9D7D-19D9D86E1C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476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FE840-07C2-4935-9D7D-19D9D86E1C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032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TLV for chemical substances is defined as a concentration in air, typically for inhalation or skin exposure. Its units are in </a:t>
            </a:r>
            <a:r>
              <a:rPr lang="en-US" dirty="0" smtClean="0">
                <a:hlinkClick r:id="rId3" tooltip="Parts per million"/>
              </a:rPr>
              <a:t>parts per million</a:t>
            </a:r>
            <a:r>
              <a:rPr lang="en-US" dirty="0" smtClean="0"/>
              <a:t> (ppm) for </a:t>
            </a:r>
            <a:r>
              <a:rPr lang="en-US" dirty="0" smtClean="0">
                <a:hlinkClick r:id="rId4" tooltip="Gas"/>
              </a:rPr>
              <a:t>gases</a:t>
            </a:r>
            <a:r>
              <a:rPr lang="en-US" dirty="0" smtClean="0"/>
              <a:t> and in milligrams per cubic meter (mg/m³) for </a:t>
            </a:r>
            <a:r>
              <a:rPr lang="en-US" dirty="0" smtClean="0">
                <a:hlinkClick r:id="rId5" tooltip="Particulate"/>
              </a:rPr>
              <a:t>particulates</a:t>
            </a:r>
            <a:r>
              <a:rPr lang="en-US" dirty="0" smtClean="0"/>
              <a:t> such as </a:t>
            </a:r>
            <a:r>
              <a:rPr lang="en-US" dirty="0" smtClean="0">
                <a:hlinkClick r:id="rId6" tooltip="Dust"/>
              </a:rPr>
              <a:t>dust</a:t>
            </a:r>
            <a:r>
              <a:rPr lang="en-US" dirty="0" smtClean="0"/>
              <a:t>, </a:t>
            </a:r>
            <a:r>
              <a:rPr lang="en-US" dirty="0" smtClean="0">
                <a:hlinkClick r:id="rId7" tooltip="Smoke"/>
              </a:rPr>
              <a:t>smoke</a:t>
            </a:r>
            <a:r>
              <a:rPr lang="en-US" dirty="0" smtClean="0"/>
              <a:t> and </a:t>
            </a:r>
            <a:r>
              <a:rPr lang="en-US" dirty="0" smtClean="0">
                <a:hlinkClick r:id="rId8" tooltip="Mist"/>
              </a:rPr>
              <a:t>mist</a:t>
            </a:r>
            <a:r>
              <a:rPr lang="en-US" dirty="0" smtClean="0"/>
              <a:t>. There are TLVs for physical agents as well as chemical substances. TLVs for physical agents include those for </a:t>
            </a:r>
            <a:r>
              <a:rPr lang="en-US" dirty="0" smtClean="0">
                <a:hlinkClick r:id="rId9" tooltip="Noise"/>
              </a:rPr>
              <a:t>noise</a:t>
            </a:r>
            <a:r>
              <a:rPr lang="en-US" dirty="0" smtClean="0"/>
              <a:t> exposure, </a:t>
            </a:r>
            <a:r>
              <a:rPr lang="en-US" dirty="0" smtClean="0">
                <a:hlinkClick r:id="rId10" tooltip="Vibration"/>
              </a:rPr>
              <a:t>vibration</a:t>
            </a:r>
            <a:r>
              <a:rPr lang="en-US" dirty="0" smtClean="0"/>
              <a:t>, </a:t>
            </a:r>
            <a:r>
              <a:rPr lang="en-US" dirty="0" smtClean="0">
                <a:hlinkClick r:id="rId11" tooltip="Ionizing radiation"/>
              </a:rPr>
              <a:t>ionizing</a:t>
            </a:r>
            <a:r>
              <a:rPr lang="en-US" dirty="0" smtClean="0"/>
              <a:t> and </a:t>
            </a:r>
            <a:r>
              <a:rPr lang="en-US" dirty="0" smtClean="0">
                <a:hlinkClick r:id="rId12" tooltip="Non-ionizing radiation"/>
              </a:rPr>
              <a:t>non-ionizing radiation</a:t>
            </a:r>
            <a:r>
              <a:rPr lang="en-US" dirty="0" smtClean="0"/>
              <a:t> exposure and </a:t>
            </a:r>
            <a:r>
              <a:rPr lang="en-US" dirty="0" smtClean="0">
                <a:hlinkClick r:id="rId13" tooltip="Heat"/>
              </a:rPr>
              <a:t>heat</a:t>
            </a:r>
            <a:r>
              <a:rPr lang="en-US" dirty="0" smtClean="0"/>
              <a:t> and </a:t>
            </a:r>
            <a:r>
              <a:rPr lang="en-US" dirty="0" smtClean="0">
                <a:hlinkClick r:id="rId14" tooltip="Cold"/>
              </a:rPr>
              <a:t>cold</a:t>
            </a:r>
            <a:r>
              <a:rPr lang="en-US" dirty="0" smtClean="0"/>
              <a:t> stress.</a:t>
            </a:r>
          </a:p>
          <a:p>
            <a:r>
              <a:rPr lang="en-US" dirty="0" smtClean="0"/>
              <a:t>American Conference of Governmental Industrial Hygienists</a:t>
            </a:r>
          </a:p>
          <a:p>
            <a:r>
              <a:rPr lang="en-US" dirty="0" smtClean="0"/>
              <a:t>National</a:t>
            </a:r>
            <a:r>
              <a:rPr lang="en-US" baseline="0" dirty="0" smtClean="0"/>
              <a:t> Institute of Occupational Safety and Health</a:t>
            </a:r>
          </a:p>
          <a:p>
            <a:endParaRPr lang="en-US" baseline="0" dirty="0" smtClean="0"/>
          </a:p>
          <a:p>
            <a:r>
              <a:rPr lang="en-US" baseline="0" dirty="0" smtClean="0"/>
              <a:t>Oral LD50 for nicotine in rats: 50 mg/kg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FE840-07C2-4935-9D7D-19D9D86E1C6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1453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FE840-07C2-4935-9D7D-19D9D86E1C6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051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FE840-07C2-4935-9D7D-19D9D86E1C6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350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FE840-07C2-4935-9D7D-19D9D86E1C6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0285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FE840-07C2-4935-9D7D-19D9D86E1C6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34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FE840-07C2-4935-9D7D-19D9D86E1C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79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FE840-07C2-4935-9D7D-19D9D86E1C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02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FE840-07C2-4935-9D7D-19D9D86E1C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536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FE840-07C2-4935-9D7D-19D9D86E1C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54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FE840-07C2-4935-9D7D-19D9D86E1C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93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FE840-07C2-4935-9D7D-19D9D86E1C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392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FE840-07C2-4935-9D7D-19D9D86E1C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5721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FE840-07C2-4935-9D7D-19D9D86E1C6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46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3050-B2B6-433A-84DC-631F0AA769A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0552-FCED-490E-B215-32AFC4CF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938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3050-B2B6-433A-84DC-631F0AA769A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0552-FCED-490E-B215-32AFC4CF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42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3050-B2B6-433A-84DC-631F0AA769A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0552-FCED-490E-B215-32AFC4CF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3050-B2B6-433A-84DC-631F0AA769A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0552-FCED-490E-B215-32AFC4CF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66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3050-B2B6-433A-84DC-631F0AA769A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0552-FCED-490E-B215-32AFC4CF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01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3050-B2B6-433A-84DC-631F0AA769A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0552-FCED-490E-B215-32AFC4CF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68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3050-B2B6-433A-84DC-631F0AA769A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0552-FCED-490E-B215-32AFC4CF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86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3050-B2B6-433A-84DC-631F0AA769A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0552-FCED-490E-B215-32AFC4CF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062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3050-B2B6-433A-84DC-631F0AA769A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0552-FCED-490E-B215-32AFC4CF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42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3050-B2B6-433A-84DC-631F0AA769A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0552-FCED-490E-B215-32AFC4CF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647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3050-B2B6-433A-84DC-631F0AA769A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0552-FCED-490E-B215-32AFC4CF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67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93050-B2B6-433A-84DC-631F0AA769A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30552-FCED-490E-B215-32AFC4CF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55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about/licens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about/license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reativecommons.org/about/licens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about/license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about/license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creativecommons.org/about/license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about/license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about/license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about/license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about/licens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reativecommons.org/about/license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creativecommons.org/about/license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about/licens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about/license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about/license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about/licens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creativecommons.org/about/licen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– Be Safe in the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Become familiar </a:t>
            </a:r>
            <a:r>
              <a:rPr lang="en-US" dirty="0" smtClean="0"/>
              <a:t>with Globally Harmonized System</a:t>
            </a:r>
            <a:endParaRPr lang="en-US" dirty="0"/>
          </a:p>
          <a:p>
            <a:pPr lvl="1"/>
            <a:r>
              <a:rPr lang="en-US" dirty="0"/>
              <a:t>Chemical Labels</a:t>
            </a:r>
          </a:p>
          <a:p>
            <a:pPr lvl="1"/>
            <a:r>
              <a:rPr lang="en-US" dirty="0"/>
              <a:t>Safety Data </a:t>
            </a:r>
            <a:r>
              <a:rPr lang="en-US" dirty="0" smtClean="0"/>
              <a:t>Sheets</a:t>
            </a:r>
          </a:p>
          <a:p>
            <a:pPr lvl="1"/>
            <a:endParaRPr lang="en-US" dirty="0"/>
          </a:p>
          <a:p>
            <a:r>
              <a:rPr lang="en-US" dirty="0" smtClean="0"/>
              <a:t>Understand </a:t>
            </a:r>
          </a:p>
          <a:p>
            <a:pPr lvl="1"/>
            <a:r>
              <a:rPr lang="en-US" dirty="0" smtClean="0"/>
              <a:t>Chemicals you work with</a:t>
            </a:r>
          </a:p>
          <a:p>
            <a:pPr lvl="1"/>
            <a:r>
              <a:rPr lang="en-US" dirty="0" smtClean="0"/>
              <a:t>How to protect yourself</a:t>
            </a:r>
          </a:p>
          <a:p>
            <a:pPr lvl="1"/>
            <a:r>
              <a:rPr lang="en-US" dirty="0" smtClean="0"/>
              <a:t>How to protect the environment</a:t>
            </a:r>
          </a:p>
          <a:p>
            <a:pPr lvl="1"/>
            <a:r>
              <a:rPr lang="en-US" dirty="0" smtClean="0"/>
              <a:t>Institutional</a:t>
            </a:r>
            <a:r>
              <a:rPr lang="en-US" dirty="0" smtClean="0"/>
              <a:t> </a:t>
            </a:r>
            <a:r>
              <a:rPr lang="en-US" dirty="0" smtClean="0"/>
              <a:t>chemical waste management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255784"/>
            <a:ext cx="9144000" cy="6022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en-US" sz="1200" kern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Safety is job one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Created by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, Villanova University (alice.lenthe@villanova.edu) and posted on VIPEr (www.ionicviper.org) on September 16, 2016, Copyright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 2016. This work is licensed under the Creative Commons Attribution Non-commercial Share Alike License. To view a copy of this license visit </a:t>
            </a:r>
            <a:r>
              <a:rPr lang="en-US" sz="8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  <a:hlinkClick r:id="rId3"/>
              </a:rPr>
              <a:t>http://creativecommons.org/about/license/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638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Technical and Scientific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Physical and chemical properties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dirty="0"/>
              <a:t> </a:t>
            </a:r>
            <a:r>
              <a:rPr lang="en-US" dirty="0" smtClean="0"/>
              <a:t>Reactivity hazards and chemical stability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Toxicology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US" dirty="0"/>
              <a:t> </a:t>
            </a:r>
            <a:r>
              <a:rPr lang="en-US" dirty="0" smtClean="0"/>
              <a:t>“Other” (last revision, etc.)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255784"/>
            <a:ext cx="9144000" cy="6022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en-US" sz="1200" kern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Safety is job one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Created by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, Villanova University (alice.lenthe@villanova.edu) and posted on VIPEr (www.ionicviper.org) on September 16, 2016, Copyright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 2016. This work is licensed under the Creative Commons Attribution Non-commercial Share Alike License. To view a copy of this license visit </a:t>
            </a:r>
            <a:r>
              <a:rPr lang="en-US" sz="8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  <a:hlinkClick r:id="rId3"/>
              </a:rPr>
              <a:t>http://creativecommons.org/about/license/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2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Carcinogen – an agent that causes cancer</a:t>
            </a:r>
          </a:p>
          <a:p>
            <a:r>
              <a:rPr lang="en-US" dirty="0"/>
              <a:t>Mutagen – changes genetic material (DNA), causing a greater frequency of mutation</a:t>
            </a:r>
          </a:p>
          <a:p>
            <a:r>
              <a:rPr lang="en-US" dirty="0"/>
              <a:t>Teratogen – disturbs the development of a fetus or embryo</a:t>
            </a:r>
          </a:p>
          <a:p>
            <a:r>
              <a:rPr lang="en-US" dirty="0" smtClean="0"/>
              <a:t>Pyrophoric – ignites spontaneously in air at </a:t>
            </a:r>
            <a:r>
              <a:rPr lang="en-US" u="sng" dirty="0" smtClean="0"/>
              <a:t> &lt;</a:t>
            </a:r>
            <a:r>
              <a:rPr lang="en-US" dirty="0" smtClean="0"/>
              <a:t> 55</a:t>
            </a:r>
            <a:r>
              <a:rPr lang="en-US" baseline="30000" dirty="0" smtClean="0"/>
              <a:t>o</a:t>
            </a:r>
            <a:r>
              <a:rPr lang="en-US" dirty="0" smtClean="0"/>
              <a:t>C (130</a:t>
            </a:r>
            <a:r>
              <a:rPr lang="en-US" baseline="30000" dirty="0" smtClean="0"/>
              <a:t>o</a:t>
            </a:r>
            <a:r>
              <a:rPr lang="en-US" dirty="0" smtClean="0"/>
              <a:t>F)</a:t>
            </a:r>
            <a:endParaRPr lang="en-US" u="sng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6255784"/>
            <a:ext cx="9144000" cy="6022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en-US" sz="1200" kern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Safety is job one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Created by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, Villanova University (alice.lenthe@villanova.edu) and posted on VIPEr (www.ionicviper.org) on September 16, 2016, Copyright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 2016. This work is licensed under the Creative Commons Attribution Non-commercial Share Alike License. To view a copy of this license visit </a:t>
            </a:r>
            <a:r>
              <a:rPr lang="en-US" sz="8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  <a:hlinkClick r:id="rId2"/>
              </a:rPr>
              <a:t>http://creativecommons.org/about/license/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528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“safe”?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0405412"/>
              </p:ext>
            </p:extLst>
          </p:nvPr>
        </p:nvGraphicFramePr>
        <p:xfrm>
          <a:off x="457200" y="1600200"/>
          <a:ext cx="8229600" cy="43637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62000"/>
                <a:gridCol w="2133600"/>
                <a:gridCol w="914400"/>
                <a:gridCol w="4419600"/>
              </a:tblGrid>
              <a:tr h="152400">
                <a:tc>
                  <a:txBody>
                    <a:bodyPr/>
                    <a:lstStyle/>
                    <a:p>
                      <a:endParaRPr lang="en-US" sz="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TLV</a:t>
                      </a:r>
                    </a:p>
                    <a:p>
                      <a:pPr lvl="0"/>
                      <a:r>
                        <a:rPr lang="en-US" sz="1200" dirty="0" smtClean="0"/>
                        <a:t>TLV-TWA</a:t>
                      </a:r>
                    </a:p>
                    <a:p>
                      <a:pPr lvl="0"/>
                      <a:r>
                        <a:rPr lang="en-US" sz="1200" dirty="0" smtClean="0"/>
                        <a:t>TLV-STEL</a:t>
                      </a:r>
                    </a:p>
                    <a:p>
                      <a:pPr lvl="0"/>
                      <a:r>
                        <a:rPr lang="en-US" sz="1200" dirty="0" smtClean="0"/>
                        <a:t>TLC-C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Threshold Limit Value</a:t>
                      </a:r>
                    </a:p>
                    <a:p>
                      <a:r>
                        <a:rPr lang="en-US" sz="1200" dirty="0" smtClean="0"/>
                        <a:t>Time Weighted Average </a:t>
                      </a:r>
                    </a:p>
                    <a:p>
                      <a:r>
                        <a:rPr lang="en-US" sz="1200" dirty="0" smtClean="0"/>
                        <a:t>Short Term Exposure Limit</a:t>
                      </a:r>
                    </a:p>
                    <a:p>
                      <a:r>
                        <a:rPr lang="en-US" sz="1200" dirty="0" smtClean="0"/>
                        <a:t>Ceiling Limit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ACGIH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Level of exposure without health effects</a:t>
                      </a:r>
                    </a:p>
                    <a:p>
                      <a:r>
                        <a:rPr lang="en-US" sz="1200" dirty="0" smtClean="0"/>
                        <a:t>Average exposure based on 8 hours/day, 40 hours/week</a:t>
                      </a:r>
                    </a:p>
                    <a:p>
                      <a:r>
                        <a:rPr lang="en-US" sz="1200" dirty="0" smtClean="0"/>
                        <a:t>15 minutes no more than 4 times/day with 60 minutes between</a:t>
                      </a:r>
                    </a:p>
                    <a:p>
                      <a:r>
                        <a:rPr lang="en-US" sz="1200" dirty="0" smtClean="0"/>
                        <a:t>Never exceeded</a:t>
                      </a:r>
                      <a:endParaRPr lang="en-US" sz="1200" b="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PEL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1" dirty="0" err="1" smtClean="0"/>
                        <a:t>Permissable</a:t>
                      </a:r>
                      <a:r>
                        <a:rPr lang="en-US" sz="1200" b="1" i="1" dirty="0" smtClean="0"/>
                        <a:t> Exposure Limit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OSHA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Usually a time weighted average, most adapted from ACGIH and enforced by OSHA</a:t>
                      </a:r>
                      <a:endParaRPr lang="en-US" sz="12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REL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Recommended Exposure Limit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NIOSH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Recommended by NIOSH to OSHA as a PEL – not enforceable</a:t>
                      </a:r>
                      <a:endParaRPr lang="en-US" sz="12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TEEL</a:t>
                      </a:r>
                    </a:p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TEEL-0</a:t>
                      </a:r>
                    </a:p>
                    <a:p>
                      <a:r>
                        <a:rPr lang="en-US" sz="1200" dirty="0" smtClean="0"/>
                        <a:t>TEEL-1</a:t>
                      </a:r>
                    </a:p>
                    <a:p>
                      <a:r>
                        <a:rPr lang="en-US" sz="1200" dirty="0" smtClean="0"/>
                        <a:t>TEEL-2</a:t>
                      </a:r>
                    </a:p>
                    <a:p>
                      <a:r>
                        <a:rPr lang="en-US" sz="1200" dirty="0" smtClean="0"/>
                        <a:t>TEEL-3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Temporary Emergency</a:t>
                      </a:r>
                      <a:r>
                        <a:rPr lang="en-US" sz="1200" b="1" i="1" baseline="0" dirty="0" smtClean="0"/>
                        <a:t> Exposure Limit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DOE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Emergency</a:t>
                      </a:r>
                      <a:r>
                        <a:rPr lang="en-US" sz="1200" b="1" i="1" baseline="0" dirty="0" smtClean="0"/>
                        <a:t> exposures, generally 1 hour 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No appreciable risk of health effects</a:t>
                      </a:r>
                    </a:p>
                    <a:p>
                      <a:r>
                        <a:rPr lang="en-US" sz="1200" baseline="0" dirty="0" smtClean="0"/>
                        <a:t>Mild transient health effects</a:t>
                      </a:r>
                    </a:p>
                    <a:p>
                      <a:r>
                        <a:rPr lang="en-US" sz="1200" baseline="0" dirty="0" smtClean="0"/>
                        <a:t>Irreversible or other serious health effects</a:t>
                      </a:r>
                    </a:p>
                    <a:p>
                      <a:r>
                        <a:rPr lang="en-US" sz="1200" baseline="0" dirty="0" smtClean="0"/>
                        <a:t>Life threatening health effects</a:t>
                      </a:r>
                      <a:endParaRPr lang="en-US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err="1" smtClean="0"/>
                        <a:t>TCLo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Toxic Concentration</a:t>
                      </a:r>
                      <a:r>
                        <a:rPr lang="en-US" sz="1200" b="1" i="1" baseline="0" dirty="0" smtClean="0"/>
                        <a:t> Low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N/A</a:t>
                      </a:r>
                      <a:endParaRPr lang="en-US" sz="12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Lowest published concentration documented</a:t>
                      </a:r>
                      <a:r>
                        <a:rPr lang="en-US" sz="1200" b="1" i="1" baseline="0" dirty="0" smtClean="0"/>
                        <a:t> to cause a toxic effect</a:t>
                      </a:r>
                      <a:endParaRPr lang="en-US" sz="12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LC50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Lethal Concentration 50%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FDA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Concentration (in</a:t>
                      </a:r>
                      <a:r>
                        <a:rPr lang="en-US" sz="1200" b="1" i="1" baseline="0" dirty="0" smtClean="0"/>
                        <a:t> air or water) that kills 50% of test animals within 4 hours</a:t>
                      </a:r>
                      <a:endParaRPr lang="en-US" sz="12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LD50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Lethal Dose 50%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FDA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Amount, per body weight, given all at once, kills 50% of test animals</a:t>
                      </a:r>
                      <a:endParaRPr lang="en-US" sz="1200" b="1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6255784"/>
            <a:ext cx="9144000" cy="6022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en-US" sz="1200" kern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Safety is job one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Created by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, Villanova University (alice.lenthe@villanova.edu) and posted on VIPEr (www.ionicviper.org) on September 16, 2016, Copyright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 2016. This work is licensed under the Creative Commons Attribution Non-commercial Share Alike License. To view a copy of this license visit </a:t>
            </a:r>
            <a:r>
              <a:rPr lang="en-US" sz="8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  <a:hlinkClick r:id="rId3"/>
              </a:rPr>
              <a:t>http://creativecommons.org/about/license/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171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GHS Information (not mandatory)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12"/>
            </a:pPr>
            <a:r>
              <a:rPr lang="en-US" dirty="0" smtClean="0"/>
              <a:t> Impact to the environment</a:t>
            </a:r>
          </a:p>
          <a:p>
            <a:pPr marL="514350" indent="-514350">
              <a:buFont typeface="+mj-lt"/>
              <a:buAutoNum type="arabicPeriod" startAt="12"/>
            </a:pPr>
            <a:r>
              <a:rPr lang="en-US" dirty="0"/>
              <a:t> </a:t>
            </a:r>
            <a:r>
              <a:rPr lang="en-US" dirty="0" smtClean="0"/>
              <a:t>Proper disposal, recycling of the chemical and the container</a:t>
            </a:r>
          </a:p>
          <a:p>
            <a:pPr marL="514350" indent="-514350">
              <a:buFont typeface="+mj-lt"/>
              <a:buAutoNum type="arabicPeriod" startAt="12"/>
            </a:pPr>
            <a:r>
              <a:rPr lang="en-US" dirty="0"/>
              <a:t> </a:t>
            </a:r>
            <a:r>
              <a:rPr lang="en-US" dirty="0" smtClean="0"/>
              <a:t>Information required for compliant shipping/transportation</a:t>
            </a:r>
          </a:p>
          <a:p>
            <a:pPr marL="514350" indent="-514350">
              <a:buFont typeface="+mj-lt"/>
              <a:buAutoNum type="arabicPeriod" startAt="12"/>
            </a:pPr>
            <a:r>
              <a:rPr lang="en-US" dirty="0"/>
              <a:t> </a:t>
            </a:r>
            <a:r>
              <a:rPr lang="en-US" dirty="0" smtClean="0"/>
              <a:t>Applicable regulatory information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255784"/>
            <a:ext cx="9144000" cy="6022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en-US" sz="1200" kern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Safety is job one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Created by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, Villanova University (alice.lenthe@villanova.edu) and posted on VIPEr (www.ionicviper.org) on September 16, 2016, Copyright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 2016. This work is licensed under the Creative Commons Attribution Non-commercial Share Alike License. To view a copy of this license visit </a:t>
            </a:r>
            <a:r>
              <a:rPr lang="en-US" sz="8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  <a:hlinkClick r:id="rId3"/>
              </a:rPr>
              <a:t>http://creativecommons.org/about/license/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566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Personal Protective Equipment (PPE)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 pants</a:t>
            </a:r>
          </a:p>
          <a:p>
            <a:r>
              <a:rPr lang="en-US" dirty="0" smtClean="0"/>
              <a:t>Closed toe shoes</a:t>
            </a:r>
          </a:p>
          <a:p>
            <a:r>
              <a:rPr lang="en-US" dirty="0" smtClean="0"/>
              <a:t>Gloves</a:t>
            </a:r>
          </a:p>
          <a:p>
            <a:r>
              <a:rPr lang="en-US" dirty="0" smtClean="0"/>
              <a:t>Safety glasses or goggles</a:t>
            </a:r>
          </a:p>
          <a:p>
            <a:r>
              <a:rPr lang="en-US" dirty="0" smtClean="0"/>
              <a:t>Lab coat</a:t>
            </a:r>
          </a:p>
          <a:p>
            <a:r>
              <a:rPr lang="en-US" dirty="0" smtClean="0"/>
              <a:t>Apron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255784"/>
            <a:ext cx="9144000" cy="6022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en-US" sz="1200" kern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Safety is job one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Created by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, Villanova University (alice.lenthe@villanova.edu) and posted on VIPEr (www.ionicviper.org) on September 16, 2016, Copyright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 2016. This work is licensed under the Creative Commons Attribution Non-commercial Share Alike License. To view a copy of this license visit </a:t>
            </a:r>
            <a:r>
              <a:rPr lang="en-US" sz="8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  <a:hlinkClick r:id="rId2"/>
              </a:rPr>
              <a:t>http://creativecommons.org/about/license/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216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Impact to organisms</a:t>
            </a:r>
          </a:p>
          <a:p>
            <a:r>
              <a:rPr lang="en-US" dirty="0" smtClean="0"/>
              <a:t>Long term fate</a:t>
            </a:r>
          </a:p>
          <a:p>
            <a:pPr lvl="1"/>
            <a:r>
              <a:rPr lang="en-US" dirty="0" smtClean="0"/>
              <a:t>Persistence</a:t>
            </a:r>
          </a:p>
          <a:p>
            <a:pPr lvl="1"/>
            <a:r>
              <a:rPr lang="en-US" dirty="0" smtClean="0"/>
              <a:t>Degradability</a:t>
            </a:r>
          </a:p>
          <a:p>
            <a:pPr lvl="1"/>
            <a:r>
              <a:rPr lang="en-US" dirty="0" err="1" smtClean="0"/>
              <a:t>Bioaccumulative</a:t>
            </a:r>
            <a:r>
              <a:rPr lang="en-US" dirty="0" smtClean="0"/>
              <a:t> potential</a:t>
            </a:r>
          </a:p>
          <a:p>
            <a:pPr lvl="1"/>
            <a:r>
              <a:rPr lang="en-US" dirty="0" smtClean="0"/>
              <a:t>Mobility in soil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255784"/>
            <a:ext cx="9144000" cy="6022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en-US" sz="1200" kern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Safety is job one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Created by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, Villanova University (alice.lenthe@villanova.edu) and posted on VIPEr (www.ionicviper.org) on September 16, 2016, Copyright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 2016. This work is licensed under the Creative Commons Attribution Non-commercial Share Alike License. To view a copy of this license visit </a:t>
            </a:r>
            <a:r>
              <a:rPr lang="en-US" sz="8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  <a:hlinkClick r:id="rId3"/>
              </a:rPr>
              <a:t>http://creativecommons.org/about/license/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4258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Chemical Waste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xxx University</a:t>
            </a:r>
          </a:p>
          <a:p>
            <a:pPr lvl="1"/>
            <a:r>
              <a:rPr lang="en-US" dirty="0" smtClean="0"/>
              <a:t>Reduce</a:t>
            </a:r>
          </a:p>
          <a:p>
            <a:pPr lvl="1"/>
            <a:r>
              <a:rPr lang="en-US" dirty="0" smtClean="0"/>
              <a:t>Reuse</a:t>
            </a:r>
          </a:p>
          <a:p>
            <a:pPr lvl="1"/>
            <a:r>
              <a:rPr lang="en-US" dirty="0" smtClean="0"/>
              <a:t>Recycle</a:t>
            </a:r>
          </a:p>
          <a:p>
            <a:pPr lvl="1"/>
            <a:r>
              <a:rPr lang="en-US" dirty="0" smtClean="0"/>
              <a:t>THEN dispose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255784"/>
            <a:ext cx="9144000" cy="6022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en-US" sz="1200" kern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Safety is job one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Created by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, Villanova University (alice.lenthe@villanova.edu) and posted on VIPEr (www.ionicviper.org) on September 16, 2016, Copyright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 2016. This work is licensed under the Creative Commons Attribution Non-commercial Share Alike License. To view a copy of this license visit </a:t>
            </a:r>
            <a:r>
              <a:rPr lang="en-US" sz="8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  <a:hlinkClick r:id="rId3"/>
              </a:rPr>
              <a:t>http://creativecommons.org/about/license/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091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xxx University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Reduce – specifics on reduction measures</a:t>
            </a:r>
          </a:p>
          <a:p>
            <a:r>
              <a:rPr lang="en-US" dirty="0" smtClean="0"/>
              <a:t>Reuse – specifics on reuse measures</a:t>
            </a:r>
          </a:p>
          <a:p>
            <a:r>
              <a:rPr lang="en-US" dirty="0" smtClean="0"/>
              <a:t>Recycle – specifics on recycling measures</a:t>
            </a:r>
          </a:p>
          <a:p>
            <a:r>
              <a:rPr lang="en-US" dirty="0" smtClean="0"/>
              <a:t>Dispose – specifics on disposal of trash, chemicals, and other </a:t>
            </a:r>
            <a:r>
              <a:rPr lang="en-US" smtClean="0"/>
              <a:t>waste materials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255784"/>
            <a:ext cx="9144000" cy="6022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en-US" sz="1200" kern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Safety is job one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Created by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, Villanova University (alice.lenthe@villanova.edu) and posted on VIPEr (www.ionicviper.org) on September 16, 2016, Copyright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 2016. This work is licensed under the Creative Commons Attribution Non-commercial Share Alike License. To view a copy of this license visit </a:t>
            </a:r>
            <a:r>
              <a:rPr lang="en-US" sz="8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  <a:hlinkClick r:id="rId3"/>
              </a:rPr>
              <a:t>http://creativecommons.org/about/license/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819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Globally Harmonized System</a:t>
            </a:r>
          </a:p>
          <a:p>
            <a:r>
              <a:rPr lang="en-US" dirty="0" smtClean="0"/>
              <a:t>Labels</a:t>
            </a:r>
          </a:p>
          <a:p>
            <a:r>
              <a:rPr lang="en-US" dirty="0" smtClean="0"/>
              <a:t>Safety Data Sheets</a:t>
            </a:r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b="1" dirty="0" smtClean="0"/>
              <a:t>ALL CHEMICAL CONTAINERS MUST BE LABELED!!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0" y="6255784"/>
            <a:ext cx="9144000" cy="6022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en-US" sz="1200" kern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Safety is job one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Created by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, Villanova University (alice.lenthe@villanova.edu) and posted on VIPEr (www.ionicviper.org) on September 16, 2016, Copyright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 2016. This work is licensed under the Creative Commons Attribution Non-commercial Share Alike License. To view a copy of this license visit </a:t>
            </a:r>
            <a:r>
              <a:rPr lang="en-US" sz="8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  <a:hlinkClick r:id="rId3"/>
              </a:rPr>
              <a:t>http://creativecommons.org/about/license/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767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533400"/>
            <a:ext cx="10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Identifier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934200" y="718066"/>
            <a:ext cx="1306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Signal Word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228600"/>
            <a:ext cx="1845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Hazard statement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5791200"/>
            <a:ext cx="1219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Pictograms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0" y="5486400"/>
            <a:ext cx="250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Precautionary statement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2131"/>
            <a:ext cx="7928178" cy="5943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67" y="347365"/>
            <a:ext cx="1480066" cy="148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0047" y="413265"/>
            <a:ext cx="1582013" cy="158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761780" y="244980"/>
            <a:ext cx="36448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en-US" sz="32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798505" y="347365"/>
            <a:ext cx="36448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en-US" sz="32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6255784"/>
            <a:ext cx="9144000" cy="6022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en-US" sz="1200" kern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Safety is job one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Created by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, Villanova University (alice.lenthe@villanova.edu) and posted on VIPEr (www.ionicviper.org) on September 16, 2016, Copyright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 2016. This work is licensed under the Creative Commons Attribution Non-commercial Share Alike License. To view a copy of this license visit </a:t>
            </a:r>
            <a:r>
              <a:rPr lang="en-US" sz="8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  <a:hlinkClick r:id="rId6"/>
              </a:rPr>
              <a:t>http://creativecommons.org/about/license/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46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0"/>
            <a:ext cx="8405812" cy="639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6255784"/>
            <a:ext cx="9144000" cy="6022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en-US" sz="1200" kern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Safety is job one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Created by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, Villanova University (alice.lenthe@villanova.edu) and posted on VIPEr (www.ionicviper.org) on September 16, 2016, Copyright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 2016. This work is licensed under the Creative Commons Attribution Non-commercial Share Alike License. To view a copy of this license visit </a:t>
            </a:r>
            <a:r>
              <a:rPr lang="en-US" sz="8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  <a:hlinkClick r:id="rId4"/>
              </a:rPr>
              <a:t>http://creativecommons.org/about/license/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529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Danger : more severe hazard</a:t>
            </a:r>
          </a:p>
          <a:p>
            <a:r>
              <a:rPr lang="en-US" dirty="0" smtClean="0"/>
              <a:t>Warning: less severe hazard</a:t>
            </a:r>
          </a:p>
          <a:p>
            <a:r>
              <a:rPr lang="en-US" dirty="0" smtClean="0"/>
              <a:t>Not required for lowest hazard</a:t>
            </a:r>
          </a:p>
          <a:p>
            <a:r>
              <a:rPr lang="en-US" dirty="0" smtClean="0"/>
              <a:t>Caution: currently used by EPA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255784"/>
            <a:ext cx="9144000" cy="6022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en-US" sz="1200" kern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Safety is job one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Created by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, Villanova University (alice.lenthe@villanova.edu) and posted on VIPEr (www.ionicviper.org) on September 16, 2016, Copyright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 2016. This work is licensed under the Creative Commons Attribution Non-commercial Share Alike License. To view a copy of this license visit </a:t>
            </a:r>
            <a:r>
              <a:rPr lang="en-US" sz="8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  <a:hlinkClick r:id="rId3"/>
              </a:rPr>
              <a:t>http://creativecommons.org/about/license/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07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SDS’s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 institution-specific instructions for accessing safety data sheets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255784"/>
            <a:ext cx="9144000" cy="6022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en-US" sz="1200" kern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Safety is job one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Created by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, Villanova University (alice.lenthe@villanova.edu) and posted on VIPEr (www.ionicviper.org) on September 16, 2016, Copyright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 2016. This work is licensed under the Creative Commons Attribution Non-commercial Share Alike License. To view a copy of this license visit </a:t>
            </a:r>
            <a:r>
              <a:rPr lang="en-US" sz="8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  <a:hlinkClick r:id="rId3"/>
              </a:rPr>
              <a:t>http://creativecommons.org/about/license/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32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Data Sheets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Sections 1 – 8, General</a:t>
            </a:r>
          </a:p>
          <a:p>
            <a:r>
              <a:rPr lang="en-US" dirty="0" smtClean="0"/>
              <a:t>Sections 9 – 11 and 16, Other Technical and Scientific Information</a:t>
            </a:r>
          </a:p>
          <a:p>
            <a:r>
              <a:rPr lang="en-US" dirty="0" smtClean="0"/>
              <a:t>Sections 12 – 15, Globally Harmonized System (GHS)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255784"/>
            <a:ext cx="9144000" cy="6022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en-US" sz="1200" kern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Safety is job one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Created by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, Villanova University (alice.lenthe@villanova.edu) and posted on VIPEr (www.ionicviper.org) on September 16, 2016, Copyright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 2016. This work is licensed under the Creative Commons Attribution Non-commercial Share Alike License. To view a copy of this license visit </a:t>
            </a:r>
            <a:r>
              <a:rPr lang="en-US" sz="8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  <a:hlinkClick r:id="rId3"/>
              </a:rPr>
              <a:t>http://creativecommons.org/about/license/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68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Chemical identification and recommended uses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Hazards of the chemical and warning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Ingredients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First aid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Fire fighting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Response to spills, leaks, etc.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Safe handling and storage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Exposure limits, engineering controls, PPE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255784"/>
            <a:ext cx="9144000" cy="6022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en-US" sz="1200" kern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Safety is job one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Created by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, Villanova University (alice.lenthe@villanova.edu) and posted on VIPEr (www.ionicviper.org) on September 16, 2016, Copyright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 2016. This work is licensed under the Creative Commons Attribution Non-commercial Share Alike License. To view a copy of this license visit </a:t>
            </a:r>
            <a:r>
              <a:rPr lang="en-US" sz="8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  <a:hlinkClick r:id="rId3"/>
              </a:rPr>
              <a:t>http://creativecommons.org/about/license/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485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400"/>
            <a:ext cx="61722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6255784"/>
            <a:ext cx="9144000" cy="6022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en-US" sz="1200" kern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Safety is job one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Created by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, Villanova University (alice.lenthe@villanova.edu) and posted on VIPEr (www.ionicviper.org) on September 16, 2016, Copyright Alice </a:t>
            </a:r>
            <a:r>
              <a:rPr lang="en-US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Lenthe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 2016. This work is licensed under the Creative Commons Attribution Non-commercial Share Alike License. To view a copy of this license visit </a:t>
            </a:r>
            <a:r>
              <a:rPr lang="en-US" sz="8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  <a:hlinkClick r:id="rId4"/>
              </a:rPr>
              <a:t>http://creativecommons.org/about/license/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mic Sans MS" panose="030F0702030302020204" pitchFamily="66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643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1637</Words>
  <Application>Microsoft Office PowerPoint</Application>
  <PresentationFormat>On-screen Show (4:3)</PresentationFormat>
  <Paragraphs>186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Comic Sans MS</vt:lpstr>
      <vt:lpstr>Times New Roman</vt:lpstr>
      <vt:lpstr>Office Theme</vt:lpstr>
      <vt:lpstr>Objective – Be Safe in the Lab</vt:lpstr>
      <vt:lpstr>Sources of Data</vt:lpstr>
      <vt:lpstr>PowerPoint Presentation</vt:lpstr>
      <vt:lpstr>PowerPoint Presentation</vt:lpstr>
      <vt:lpstr>Signal Words</vt:lpstr>
      <vt:lpstr>Accessing SDS’s</vt:lpstr>
      <vt:lpstr>Safety Data Sheets</vt:lpstr>
      <vt:lpstr>General</vt:lpstr>
      <vt:lpstr>PowerPoint Presentation</vt:lpstr>
      <vt:lpstr>Other Technical and Scientific</vt:lpstr>
      <vt:lpstr>Helpful Definitions</vt:lpstr>
      <vt:lpstr>What is “safe”?</vt:lpstr>
      <vt:lpstr>GHS Information (not mandatory)</vt:lpstr>
      <vt:lpstr>Personal Protective Equipment (PPE)</vt:lpstr>
      <vt:lpstr>Environmental Considerations</vt:lpstr>
      <vt:lpstr>Managing Chemical Waste</vt:lpstr>
      <vt:lpstr>At xxx University</vt:lpstr>
    </vt:vector>
  </TitlesOfParts>
  <Company>VIllanova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Alice Lenthe</dc:creator>
  <cp:lastModifiedBy>Chip Nataro</cp:lastModifiedBy>
  <cp:revision>37</cp:revision>
  <cp:lastPrinted>2014-08-01T16:30:54Z</cp:lastPrinted>
  <dcterms:created xsi:type="dcterms:W3CDTF">2014-07-28T14:16:24Z</dcterms:created>
  <dcterms:modified xsi:type="dcterms:W3CDTF">2016-09-19T22:14:49Z</dcterms:modified>
</cp:coreProperties>
</file>