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56" r:id="rId1"/>
  </p:sldMasterIdLst>
  <p:notesMasterIdLst>
    <p:notesMasterId r:id="rId12"/>
  </p:notesMasterIdLst>
  <p:sldIdLst>
    <p:sldId id="256" r:id="rId2"/>
    <p:sldId id="258" r:id="rId3"/>
    <p:sldId id="259" r:id="rId4"/>
    <p:sldId id="261" r:id="rId5"/>
    <p:sldId id="262" r:id="rId6"/>
    <p:sldId id="260"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1883"/>
    <a:srgbClr val="EA19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792"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23757-CB20-464B-AEFF-AF59E31896A9}" type="datetimeFigureOut">
              <a:rPr lang="en-US" smtClean="0"/>
              <a:t>7/8/16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28EFB-1BEC-5143-A56F-85E5FCC74619}" type="slidenum">
              <a:rPr lang="en-US" smtClean="0"/>
              <a:t>‹#›</a:t>
            </a:fld>
            <a:endParaRPr lang="en-US"/>
          </a:p>
        </p:txBody>
      </p:sp>
    </p:spTree>
    <p:extLst>
      <p:ext uri="{BB962C8B-B14F-4D97-AF65-F5344CB8AC3E}">
        <p14:creationId xmlns:p14="http://schemas.microsoft.com/office/powerpoint/2010/main" val="893243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a:t>
            </a:r>
            <a:r>
              <a:rPr lang="en-US" baseline="0" dirty="0" smtClean="0"/>
              <a:t> a rubric for quantitative problems is easy!</a:t>
            </a:r>
            <a:endParaRPr lang="en-US" dirty="0"/>
          </a:p>
        </p:txBody>
      </p:sp>
      <p:sp>
        <p:nvSpPr>
          <p:cNvPr id="4" name="Slide Number Placeholder 3"/>
          <p:cNvSpPr>
            <a:spLocks noGrp="1"/>
          </p:cNvSpPr>
          <p:nvPr>
            <p:ph type="sldNum" sz="quarter" idx="10"/>
          </p:nvPr>
        </p:nvSpPr>
        <p:spPr/>
        <p:txBody>
          <a:bodyPr/>
          <a:lstStyle/>
          <a:p>
            <a:fld id="{7F628EFB-1BEC-5143-A56F-85E5FCC74619}" type="slidenum">
              <a:rPr lang="en-US" smtClean="0"/>
              <a:t>7</a:t>
            </a:fld>
            <a:endParaRPr lang="en-US"/>
          </a:p>
        </p:txBody>
      </p:sp>
    </p:spTree>
    <p:extLst>
      <p:ext uri="{BB962C8B-B14F-4D97-AF65-F5344CB8AC3E}">
        <p14:creationId xmlns:p14="http://schemas.microsoft.com/office/powerpoint/2010/main" val="420875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rubric for conceptual problems can be challenging. Sometimes it can be helpful to “test” a question with</a:t>
            </a:r>
            <a:r>
              <a:rPr lang="en-US" baseline="0" dirty="0" smtClean="0"/>
              <a:t> students in order to see the range of answers you get. That way you can add scaffolding or clarifying language if many students seem to miss the point of the question. Developing a rubric is certainly an iterative process. You learn ways to improve it every time you use it.</a:t>
            </a:r>
            <a:endParaRPr lang="en-US" dirty="0"/>
          </a:p>
        </p:txBody>
      </p:sp>
      <p:sp>
        <p:nvSpPr>
          <p:cNvPr id="4" name="Slide Number Placeholder 3"/>
          <p:cNvSpPr>
            <a:spLocks noGrp="1"/>
          </p:cNvSpPr>
          <p:nvPr>
            <p:ph type="sldNum" sz="quarter" idx="10"/>
          </p:nvPr>
        </p:nvSpPr>
        <p:spPr/>
        <p:txBody>
          <a:bodyPr/>
          <a:lstStyle/>
          <a:p>
            <a:fld id="{7F628EFB-1BEC-5143-A56F-85E5FCC74619}" type="slidenum">
              <a:rPr lang="en-US" smtClean="0"/>
              <a:t>8</a:t>
            </a:fld>
            <a:endParaRPr lang="en-US"/>
          </a:p>
        </p:txBody>
      </p:sp>
    </p:spTree>
    <p:extLst>
      <p:ext uri="{BB962C8B-B14F-4D97-AF65-F5344CB8AC3E}">
        <p14:creationId xmlns:p14="http://schemas.microsoft.com/office/powerpoint/2010/main" val="6454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lesson we learned from doing this activity is that writing a rubric and writing an answer key are two different things. Some participants wrote their rubric and then realized that they wouldn’t be able to share it with students because it contained the answer. They went back and changed the language so that it described the EXPECTATIONS for a good answer instead of the answer itself.</a:t>
            </a:r>
            <a:endParaRPr lang="en-US" dirty="0"/>
          </a:p>
        </p:txBody>
      </p:sp>
      <p:sp>
        <p:nvSpPr>
          <p:cNvPr id="4" name="Slide Number Placeholder 3"/>
          <p:cNvSpPr>
            <a:spLocks noGrp="1"/>
          </p:cNvSpPr>
          <p:nvPr>
            <p:ph type="sldNum" sz="quarter" idx="10"/>
          </p:nvPr>
        </p:nvSpPr>
        <p:spPr/>
        <p:txBody>
          <a:bodyPr/>
          <a:lstStyle/>
          <a:p>
            <a:fld id="{7F628EFB-1BEC-5143-A56F-85E5FCC74619}" type="slidenum">
              <a:rPr lang="en-US" smtClean="0"/>
              <a:t>9</a:t>
            </a:fld>
            <a:endParaRPr lang="en-US"/>
          </a:p>
        </p:txBody>
      </p:sp>
    </p:spTree>
    <p:extLst>
      <p:ext uri="{BB962C8B-B14F-4D97-AF65-F5344CB8AC3E}">
        <p14:creationId xmlns:p14="http://schemas.microsoft.com/office/powerpoint/2010/main" val="14357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3008B-BC1F-994D-B0CE-F026506C0D84}"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3008B-BC1F-994D-B0CE-F026506C0D84}"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A72DD6-8DB4-EB4D-8F96-D0D1A0552ADA}"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A72DD6-8DB4-EB4D-8F96-D0D1A0552ADA}"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3008B-BC1F-994D-B0CE-F026506C0D84}"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A72DD6-8DB4-EB4D-8F96-D0D1A0552ADA}"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38A72DD6-8DB4-EB4D-8F96-D0D1A0552ADA}"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3008B-BC1F-994D-B0CE-F026506C0D84}"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38A72DD6-8DB4-EB4D-8F96-D0D1A0552ADA}"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3008B-BC1F-994D-B0CE-F026506C0D84}"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8A72DD6-8DB4-EB4D-8F96-D0D1A0552ADA}"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8A72DD6-8DB4-EB4D-8F96-D0D1A0552ADA}" type="datetimeFigureOut">
              <a:rPr lang="en-US" smtClean="0"/>
              <a:t>7/8/16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8A72DD6-8DB4-EB4D-8F96-D0D1A0552ADA}" type="datetimeFigureOut">
              <a:rPr lang="en-US" smtClean="0"/>
              <a:t>7/8/16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3008B-BC1F-994D-B0CE-F026506C0D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72DD6-8DB4-EB4D-8F96-D0D1A0552ADA}" type="datetimeFigureOut">
              <a:rPr lang="en-US" smtClean="0"/>
              <a:t>7/8/16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3008B-BC1F-994D-B0CE-F026506C0D84}"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38A72DD6-8DB4-EB4D-8F96-D0D1A0552ADA}" type="datetimeFigureOut">
              <a:rPr lang="en-US" smtClean="0"/>
              <a:t>7/8/16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7883008B-BC1F-994D-B0CE-F026506C0D84}"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 id="2147484470" r:id="rId14"/>
    <p:sldLayoutId id="2147484471" r:id="rId15"/>
    <p:sldLayoutId id="2147484472"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onicviper.org" TargetMode="External"/><Relationship Id="rId4" Type="http://schemas.openxmlformats.org/officeDocument/2006/relationships/hyperlink" Target="http://creativecommons.org/about/license/" TargetMode="External"/><Relationship Id="rId1" Type="http://schemas.openxmlformats.org/officeDocument/2006/relationships/slideLayout" Target="../slideLayouts/slideLayout1.xml"/><Relationship Id="rId2" Type="http://schemas.openxmlformats.org/officeDocument/2006/relationships/hyperlink" Target="mailto:searsr@emmanuel.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0zrLUM5CWW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684175"/>
            <a:ext cx="7808976" cy="1088136"/>
          </a:xfrm>
        </p:spPr>
        <p:txBody>
          <a:bodyPr>
            <a:noAutofit/>
          </a:bodyPr>
          <a:lstStyle/>
          <a:p>
            <a:r>
              <a:rPr lang="en-US" sz="4800" dirty="0" smtClean="0"/>
              <a:t>Developing a rubric for a learning object</a:t>
            </a:r>
            <a:endParaRPr lang="en-US" sz="4800" dirty="0"/>
          </a:p>
        </p:txBody>
      </p:sp>
      <p:sp>
        <p:nvSpPr>
          <p:cNvPr id="4" name="TextBox 3"/>
          <p:cNvSpPr txBox="1"/>
          <p:nvPr/>
        </p:nvSpPr>
        <p:spPr>
          <a:xfrm>
            <a:off x="5910495" y="4129441"/>
            <a:ext cx="2944586" cy="1200328"/>
          </a:xfrm>
          <a:prstGeom prst="rect">
            <a:avLst/>
          </a:prstGeom>
          <a:noFill/>
        </p:spPr>
        <p:txBody>
          <a:bodyPr wrap="none" rtlCol="0">
            <a:spAutoFit/>
          </a:bodyPr>
          <a:lstStyle/>
          <a:p>
            <a:r>
              <a:rPr lang="en-US" sz="2400" dirty="0" smtClean="0"/>
              <a:t>Joanne Stewart</a:t>
            </a:r>
          </a:p>
          <a:p>
            <a:r>
              <a:rPr lang="en-US" sz="2400" dirty="0" smtClean="0"/>
              <a:t>Hope College</a:t>
            </a:r>
          </a:p>
          <a:p>
            <a:r>
              <a:rPr lang="en-US" sz="2400" dirty="0" err="1" smtClean="0"/>
              <a:t>Organometallica</a:t>
            </a:r>
            <a:r>
              <a:rPr lang="en-US" sz="2400" dirty="0" smtClean="0"/>
              <a:t> 2016</a:t>
            </a:r>
            <a:endParaRPr lang="en-US" sz="2400" dirty="0"/>
          </a:p>
        </p:txBody>
      </p:sp>
      <p:sp>
        <p:nvSpPr>
          <p:cNvPr id="3" name="TextBox 2"/>
          <p:cNvSpPr txBox="1"/>
          <p:nvPr/>
        </p:nvSpPr>
        <p:spPr>
          <a:xfrm>
            <a:off x="235079" y="5469460"/>
            <a:ext cx="8636935" cy="1015663"/>
          </a:xfrm>
          <a:prstGeom prst="rect">
            <a:avLst/>
          </a:prstGeom>
          <a:noFill/>
        </p:spPr>
        <p:txBody>
          <a:bodyPr wrap="square" rtlCol="0">
            <a:spAutoFit/>
          </a:bodyPr>
          <a:lstStyle/>
          <a:p>
            <a:r>
              <a:rPr lang="en-US" sz="1400" dirty="0"/>
              <a:t>Created by </a:t>
            </a:r>
            <a:r>
              <a:rPr lang="en-US" sz="1400" dirty="0" smtClean="0"/>
              <a:t>Joanne L. Stewart, Hope </a:t>
            </a:r>
            <a:r>
              <a:rPr lang="en-US" sz="1400" dirty="0"/>
              <a:t>College (</a:t>
            </a:r>
            <a:r>
              <a:rPr lang="en-US" sz="1400" dirty="0" smtClean="0">
                <a:hlinkClick r:id="rId2"/>
              </a:rPr>
              <a:t>stewart@hope.edu</a:t>
            </a:r>
            <a:r>
              <a:rPr lang="en-US" sz="1400" dirty="0" smtClean="0"/>
              <a:t>) </a:t>
            </a:r>
            <a:r>
              <a:rPr lang="en-US" sz="1400" dirty="0"/>
              <a:t>and posted on </a:t>
            </a:r>
            <a:r>
              <a:rPr lang="en-US" sz="1400" dirty="0" err="1"/>
              <a:t>VIPEr</a:t>
            </a:r>
            <a:r>
              <a:rPr lang="en-US" sz="1400" dirty="0"/>
              <a:t> (</a:t>
            </a:r>
            <a:r>
              <a:rPr lang="en-US" sz="1400" dirty="0">
                <a:hlinkClick r:id="rId3"/>
              </a:rPr>
              <a:t>www.ionicviper.org</a:t>
            </a:r>
            <a:r>
              <a:rPr lang="en-US" sz="1400" dirty="0"/>
              <a:t>) on </a:t>
            </a:r>
            <a:r>
              <a:rPr lang="en-US" sz="1400" dirty="0" smtClean="0"/>
              <a:t>July 8, </a:t>
            </a:r>
            <a:r>
              <a:rPr lang="en-US" sz="1400" dirty="0"/>
              <a:t>2016.  Copyright 2016. </a:t>
            </a:r>
            <a:r>
              <a:rPr lang="en-US" sz="1400" dirty="0" smtClean="0"/>
              <a:t>This </a:t>
            </a:r>
            <a:r>
              <a:rPr lang="en-US" sz="1400" dirty="0"/>
              <a:t>work is licensed under the Creative Commons Attribution-</a:t>
            </a:r>
            <a:r>
              <a:rPr lang="en-US" sz="1400" dirty="0" err="1"/>
              <a:t>NonCommerical</a:t>
            </a:r>
            <a:r>
              <a:rPr lang="en-US" sz="1400" dirty="0"/>
              <a:t>-</a:t>
            </a:r>
            <a:r>
              <a:rPr lang="en-US" sz="1400" dirty="0" err="1"/>
              <a:t>ShareAlike</a:t>
            </a:r>
            <a:r>
              <a:rPr lang="en-US" sz="1400" dirty="0"/>
              <a:t> 4.0 International License. To view a copy of this license visit </a:t>
            </a:r>
            <a:r>
              <a:rPr lang="en-US" sz="1400" dirty="0">
                <a:hlinkClick r:id="rId4"/>
              </a:rPr>
              <a:t>http://creativecommons.org/about/license/</a:t>
            </a:r>
            <a:r>
              <a:rPr lang="en-US" sz="1400" dirty="0"/>
              <a:t>.</a:t>
            </a:r>
          </a:p>
          <a:p>
            <a:endParaRPr lang="en-US" dirty="0"/>
          </a:p>
        </p:txBody>
      </p:sp>
    </p:spTree>
    <p:extLst>
      <p:ext uri="{BB962C8B-B14F-4D97-AF65-F5344CB8AC3E}">
        <p14:creationId xmlns:p14="http://schemas.microsoft.com/office/powerpoint/2010/main" val="1490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9306133"/>
              </p:ext>
            </p:extLst>
          </p:nvPr>
        </p:nvGraphicFramePr>
        <p:xfrm>
          <a:off x="1473196" y="2192866"/>
          <a:ext cx="6096000" cy="34798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rgbClr val="000000"/>
                          </a:solidFill>
                        </a:rPr>
                        <a:t>Excellent (3)</a:t>
                      </a:r>
                      <a:endParaRPr lang="en-US" dirty="0">
                        <a:solidFill>
                          <a:srgbClr val="000000"/>
                        </a:solidFill>
                      </a:endParaRPr>
                    </a:p>
                  </a:txBody>
                  <a:tcPr/>
                </a:tc>
                <a:tc>
                  <a:txBody>
                    <a:bodyPr/>
                    <a:lstStyle/>
                    <a:p>
                      <a:r>
                        <a:rPr lang="en-US" dirty="0" smtClean="0">
                          <a:solidFill>
                            <a:srgbClr val="000000"/>
                          </a:solidFill>
                        </a:rPr>
                        <a:t>Acceptable (2)</a:t>
                      </a:r>
                      <a:endParaRPr lang="en-US" dirty="0">
                        <a:solidFill>
                          <a:srgbClr val="000000"/>
                        </a:solidFill>
                      </a:endParaRPr>
                    </a:p>
                  </a:txBody>
                  <a:tcPr/>
                </a:tc>
                <a:tc>
                  <a:txBody>
                    <a:bodyPr/>
                    <a:lstStyle/>
                    <a:p>
                      <a:r>
                        <a:rPr lang="en-US" dirty="0" smtClean="0">
                          <a:solidFill>
                            <a:srgbClr val="000000"/>
                          </a:solidFill>
                        </a:rPr>
                        <a:t>Needs</a:t>
                      </a:r>
                      <a:r>
                        <a:rPr lang="en-US" baseline="0" dirty="0" smtClean="0">
                          <a:solidFill>
                            <a:srgbClr val="000000"/>
                          </a:solidFill>
                        </a:rPr>
                        <a:t> work</a:t>
                      </a:r>
                      <a:r>
                        <a:rPr lang="en-US" dirty="0" smtClean="0">
                          <a:solidFill>
                            <a:srgbClr val="000000"/>
                          </a:solidFill>
                        </a:rPr>
                        <a:t> (1)</a:t>
                      </a:r>
                      <a:endParaRPr lang="en-US" dirty="0">
                        <a:solidFill>
                          <a:srgbClr val="000000"/>
                        </a:solidFill>
                      </a:endParaRPr>
                    </a:p>
                  </a:txBody>
                  <a:tcPr/>
                </a:tc>
              </a:tr>
              <a:tr h="370840">
                <a:tc>
                  <a:txBody>
                    <a:bodyPr/>
                    <a:lstStyle/>
                    <a:p>
                      <a:r>
                        <a:rPr lang="en-US" dirty="0" smtClean="0"/>
                        <a:t>The</a:t>
                      </a:r>
                      <a:r>
                        <a:rPr lang="en-US" baseline="0" dirty="0" smtClean="0"/>
                        <a:t> reasons for using a rubric were described, examples of different rubrics were provided, the concept was applied to what we are learning at the workshop, we got to practice. </a:t>
                      </a:r>
                      <a:endParaRPr lang="en-US" dirty="0"/>
                    </a:p>
                  </a:txBody>
                  <a:tcPr/>
                </a:tc>
                <a:tc>
                  <a:txBody>
                    <a:bodyPr/>
                    <a:lstStyle/>
                    <a:p>
                      <a:r>
                        <a:rPr lang="en-US" dirty="0" smtClean="0"/>
                        <a:t>The reasons for using</a:t>
                      </a:r>
                      <a:r>
                        <a:rPr lang="en-US" baseline="0" dirty="0" smtClean="0"/>
                        <a:t> a rubric were described, but the examples didn’t relate well to my needs, the hands-on part was good but we didn’t have enough time.</a:t>
                      </a:r>
                      <a:endParaRPr lang="en-US" dirty="0"/>
                    </a:p>
                  </a:txBody>
                  <a:tcPr/>
                </a:tc>
                <a:tc>
                  <a:txBody>
                    <a:bodyPr/>
                    <a:lstStyle/>
                    <a:p>
                      <a:r>
                        <a:rPr lang="en-US" dirty="0" smtClean="0"/>
                        <a:t>The</a:t>
                      </a:r>
                      <a:r>
                        <a:rPr lang="en-US" baseline="0" dirty="0" smtClean="0"/>
                        <a:t> presenter seemed to have no idea what she was talking about, the examples had nothing to do with chemistry, and the hands-on part was a total waste of time.</a:t>
                      </a:r>
                      <a:endParaRPr lang="en-US" dirty="0"/>
                    </a:p>
                  </a:txBody>
                  <a:tcPr/>
                </a:tc>
              </a:tr>
            </a:tbl>
          </a:graphicData>
        </a:graphic>
      </p:graphicFrame>
    </p:spTree>
    <p:extLst>
      <p:ext uri="{BB962C8B-B14F-4D97-AF65-F5344CB8AC3E}">
        <p14:creationId xmlns:p14="http://schemas.microsoft.com/office/powerpoint/2010/main" val="2360589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 reasons to use a rubric</a:t>
            </a:r>
            <a:endParaRPr lang="en-US" sz="4400" dirty="0"/>
          </a:p>
        </p:txBody>
      </p:sp>
      <p:sp>
        <p:nvSpPr>
          <p:cNvPr id="3" name="TextBox 2"/>
          <p:cNvSpPr txBox="1"/>
          <p:nvPr/>
        </p:nvSpPr>
        <p:spPr>
          <a:xfrm>
            <a:off x="1490130" y="3674533"/>
            <a:ext cx="635526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t>Insert “5 reasons to use a rubric” from Katie Palacios on YouTube</a:t>
            </a:r>
          </a:p>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=0zrLUM5CWWE</a:t>
            </a:r>
            <a:endParaRPr lang="en-US" dirty="0"/>
          </a:p>
        </p:txBody>
      </p:sp>
    </p:spTree>
    <p:extLst>
      <p:ext uri="{BB962C8B-B14F-4D97-AF65-F5344CB8AC3E}">
        <p14:creationId xmlns:p14="http://schemas.microsoft.com/office/powerpoint/2010/main" val="2482929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51502"/>
            <a:ext cx="8574087" cy="967840"/>
          </a:xfrm>
        </p:spPr>
        <p:txBody>
          <a:bodyPr/>
          <a:lstStyle/>
          <a:p>
            <a:r>
              <a:rPr lang="en-US" dirty="0" smtClean="0"/>
              <a:t>Types of rubrics</a:t>
            </a:r>
            <a:endParaRPr lang="en-US" dirty="0"/>
          </a:p>
        </p:txBody>
      </p:sp>
      <p:sp>
        <p:nvSpPr>
          <p:cNvPr id="4" name="TextBox 3"/>
          <p:cNvSpPr txBox="1"/>
          <p:nvPr/>
        </p:nvSpPr>
        <p:spPr>
          <a:xfrm>
            <a:off x="705642" y="6179808"/>
            <a:ext cx="8082042" cy="584776"/>
          </a:xfrm>
          <a:prstGeom prst="rect">
            <a:avLst/>
          </a:prstGeom>
          <a:noFill/>
        </p:spPr>
        <p:txBody>
          <a:bodyPr wrap="square" rtlCol="0">
            <a:spAutoFit/>
          </a:bodyPr>
          <a:lstStyle/>
          <a:p>
            <a:r>
              <a:rPr lang="en-US" sz="1600" dirty="0" smtClean="0"/>
              <a:t>“Know </a:t>
            </a:r>
            <a:r>
              <a:rPr lang="en-US" sz="1600" dirty="0"/>
              <a:t>Your Terms: Holistic, Analytic, and Single-Point </a:t>
            </a:r>
            <a:r>
              <a:rPr lang="en-US" sz="1600" dirty="0" smtClean="0"/>
              <a:t>Rubrics” Posted </a:t>
            </a:r>
            <a:r>
              <a:rPr lang="en-US" sz="1600" dirty="0"/>
              <a:t>on May 1, 2014 by Jennifer </a:t>
            </a:r>
            <a:r>
              <a:rPr lang="en-US" sz="1600" dirty="0" smtClean="0"/>
              <a:t>Gonzalez, http</a:t>
            </a:r>
            <a:r>
              <a:rPr lang="en-US" sz="1600" dirty="0"/>
              <a:t>://</a:t>
            </a:r>
            <a:r>
              <a:rPr lang="en-US" sz="1600" dirty="0" err="1"/>
              <a:t>www.cultofpedagogy.com</a:t>
            </a:r>
            <a:r>
              <a:rPr lang="en-US" sz="1600" dirty="0"/>
              <a:t>/holistic-analytic-single-point-rubrics/</a:t>
            </a:r>
          </a:p>
        </p:txBody>
      </p:sp>
      <p:sp>
        <p:nvSpPr>
          <p:cNvPr id="5" name="TextBox 4"/>
          <p:cNvSpPr txBox="1"/>
          <p:nvPr/>
        </p:nvSpPr>
        <p:spPr>
          <a:xfrm>
            <a:off x="1223120" y="2469233"/>
            <a:ext cx="872655" cy="369332"/>
          </a:xfrm>
          <a:prstGeom prst="rect">
            <a:avLst/>
          </a:prstGeom>
          <a:noFill/>
        </p:spPr>
        <p:txBody>
          <a:bodyPr wrap="none" rtlCol="0">
            <a:spAutoFit/>
          </a:bodyPr>
          <a:lstStyle/>
          <a:p>
            <a:r>
              <a:rPr lang="en-US" dirty="0" smtClean="0"/>
              <a:t>Holistic</a:t>
            </a:r>
            <a:endParaRPr lang="en-US" dirty="0"/>
          </a:p>
        </p:txBody>
      </p:sp>
      <p:sp>
        <p:nvSpPr>
          <p:cNvPr id="6" name="TextBox 5"/>
          <p:cNvSpPr txBox="1"/>
          <p:nvPr/>
        </p:nvSpPr>
        <p:spPr>
          <a:xfrm>
            <a:off x="1575943" y="3809673"/>
            <a:ext cx="933744" cy="369332"/>
          </a:xfrm>
          <a:prstGeom prst="rect">
            <a:avLst/>
          </a:prstGeom>
          <a:noFill/>
        </p:spPr>
        <p:txBody>
          <a:bodyPr wrap="none" rtlCol="0">
            <a:spAutoFit/>
          </a:bodyPr>
          <a:lstStyle/>
          <a:p>
            <a:r>
              <a:rPr lang="en-US" dirty="0" smtClean="0"/>
              <a:t>Analytic</a:t>
            </a:r>
            <a:endParaRPr lang="en-US" dirty="0"/>
          </a:p>
        </p:txBody>
      </p:sp>
      <p:sp>
        <p:nvSpPr>
          <p:cNvPr id="7" name="TextBox 6"/>
          <p:cNvSpPr txBox="1"/>
          <p:nvPr/>
        </p:nvSpPr>
        <p:spPr>
          <a:xfrm>
            <a:off x="1223120" y="5173631"/>
            <a:ext cx="1306705" cy="369332"/>
          </a:xfrm>
          <a:prstGeom prst="rect">
            <a:avLst/>
          </a:prstGeom>
          <a:noFill/>
        </p:spPr>
        <p:txBody>
          <a:bodyPr wrap="none" rtlCol="0">
            <a:spAutoFit/>
          </a:bodyPr>
          <a:lstStyle/>
          <a:p>
            <a:r>
              <a:rPr lang="en-US" dirty="0" smtClean="0"/>
              <a:t>Single-point</a:t>
            </a:r>
            <a:endParaRPr lang="en-US" dirty="0"/>
          </a:p>
        </p:txBody>
      </p:sp>
      <p:pic>
        <p:nvPicPr>
          <p:cNvPr id="8" name="Picture 7"/>
          <p:cNvPicPr>
            <a:picLocks noChangeAspect="1"/>
          </p:cNvPicPr>
          <p:nvPr/>
        </p:nvPicPr>
        <p:blipFill rotWithShape="1">
          <a:blip r:embed="rId2"/>
          <a:srcRect l="3483" r="4580" b="6388"/>
          <a:stretch/>
        </p:blipFill>
        <p:spPr>
          <a:xfrm>
            <a:off x="575726" y="1895000"/>
            <a:ext cx="8072257" cy="4024259"/>
          </a:xfrm>
          <a:prstGeom prst="rect">
            <a:avLst/>
          </a:prstGeom>
        </p:spPr>
      </p:pic>
    </p:spTree>
    <p:extLst>
      <p:ext uri="{BB962C8B-B14F-4D97-AF65-F5344CB8AC3E}">
        <p14:creationId xmlns:p14="http://schemas.microsoft.com/office/powerpoint/2010/main" val="2434588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rubrics</a:t>
            </a:r>
            <a:endParaRPr lang="en-US" dirty="0"/>
          </a:p>
        </p:txBody>
      </p:sp>
      <p:pic>
        <p:nvPicPr>
          <p:cNvPr id="4" name="Picture 3"/>
          <p:cNvPicPr>
            <a:picLocks noChangeAspect="1"/>
          </p:cNvPicPr>
          <p:nvPr/>
        </p:nvPicPr>
        <p:blipFill rotWithShape="1">
          <a:blip r:embed="rId2"/>
          <a:srcRect l="2801" t="3045" r="3548" b="2308"/>
          <a:stretch/>
        </p:blipFill>
        <p:spPr>
          <a:xfrm>
            <a:off x="1574800" y="1815835"/>
            <a:ext cx="6083300" cy="4313173"/>
          </a:xfrm>
          <a:prstGeom prst="rect">
            <a:avLst/>
          </a:prstGeom>
        </p:spPr>
      </p:pic>
      <p:sp>
        <p:nvSpPr>
          <p:cNvPr id="5" name="TextBox 4"/>
          <p:cNvSpPr txBox="1"/>
          <p:nvPr/>
        </p:nvSpPr>
        <p:spPr>
          <a:xfrm>
            <a:off x="725408" y="6154408"/>
            <a:ext cx="8082042" cy="584776"/>
          </a:xfrm>
          <a:prstGeom prst="rect">
            <a:avLst/>
          </a:prstGeom>
          <a:noFill/>
        </p:spPr>
        <p:txBody>
          <a:bodyPr wrap="square" rtlCol="0">
            <a:spAutoFit/>
          </a:bodyPr>
          <a:lstStyle/>
          <a:p>
            <a:r>
              <a:rPr lang="en-US" sz="1600" dirty="0" smtClean="0"/>
              <a:t>“Know </a:t>
            </a:r>
            <a:r>
              <a:rPr lang="en-US" sz="1600" dirty="0"/>
              <a:t>Your Terms: Holistic, Analytic, and Single-Point </a:t>
            </a:r>
            <a:r>
              <a:rPr lang="en-US" sz="1600" dirty="0" smtClean="0"/>
              <a:t>Rubrics” Posted </a:t>
            </a:r>
            <a:r>
              <a:rPr lang="en-US" sz="1600" dirty="0"/>
              <a:t>on May 1, 2014 by Jennifer </a:t>
            </a:r>
            <a:r>
              <a:rPr lang="en-US" sz="1600" dirty="0" smtClean="0"/>
              <a:t>Gonzalez, http</a:t>
            </a:r>
            <a:r>
              <a:rPr lang="en-US" sz="1600" dirty="0"/>
              <a:t>://</a:t>
            </a:r>
            <a:r>
              <a:rPr lang="en-US" sz="1600" dirty="0" err="1"/>
              <a:t>www.cultofpedagogy.com</a:t>
            </a:r>
            <a:r>
              <a:rPr lang="en-US" sz="1600" dirty="0"/>
              <a:t>/holistic-analytic-single-point-rubrics/</a:t>
            </a:r>
          </a:p>
        </p:txBody>
      </p:sp>
    </p:spTree>
    <p:extLst>
      <p:ext uri="{BB962C8B-B14F-4D97-AF65-F5344CB8AC3E}">
        <p14:creationId xmlns:p14="http://schemas.microsoft.com/office/powerpoint/2010/main" val="3502040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rubrics</a:t>
            </a:r>
            <a:endParaRPr lang="en-US" dirty="0"/>
          </a:p>
        </p:txBody>
      </p:sp>
      <p:pic>
        <p:nvPicPr>
          <p:cNvPr id="4" name="Picture 3"/>
          <p:cNvPicPr>
            <a:picLocks noChangeAspect="1"/>
          </p:cNvPicPr>
          <p:nvPr/>
        </p:nvPicPr>
        <p:blipFill rotWithShape="1">
          <a:blip r:embed="rId2"/>
          <a:srcRect r="3934" b="4595"/>
          <a:stretch/>
        </p:blipFill>
        <p:spPr>
          <a:xfrm>
            <a:off x="348969" y="1854200"/>
            <a:ext cx="8150843" cy="4361541"/>
          </a:xfrm>
          <a:prstGeom prst="rect">
            <a:avLst/>
          </a:prstGeom>
        </p:spPr>
      </p:pic>
      <p:sp>
        <p:nvSpPr>
          <p:cNvPr id="5" name="TextBox 4"/>
          <p:cNvSpPr txBox="1"/>
          <p:nvPr/>
        </p:nvSpPr>
        <p:spPr>
          <a:xfrm>
            <a:off x="807242" y="6205208"/>
            <a:ext cx="8082042" cy="584776"/>
          </a:xfrm>
          <a:prstGeom prst="rect">
            <a:avLst/>
          </a:prstGeom>
          <a:noFill/>
        </p:spPr>
        <p:txBody>
          <a:bodyPr wrap="square" rtlCol="0">
            <a:spAutoFit/>
          </a:bodyPr>
          <a:lstStyle/>
          <a:p>
            <a:r>
              <a:rPr lang="en-US" sz="1600" dirty="0" smtClean="0"/>
              <a:t>“Know </a:t>
            </a:r>
            <a:r>
              <a:rPr lang="en-US" sz="1600" dirty="0"/>
              <a:t>Your Terms: Holistic, Analytic, and Single-Point </a:t>
            </a:r>
            <a:r>
              <a:rPr lang="en-US" sz="1600" dirty="0" smtClean="0"/>
              <a:t>Rubrics” Posted </a:t>
            </a:r>
            <a:r>
              <a:rPr lang="en-US" sz="1600" dirty="0"/>
              <a:t>on May 1, 2014 by Jennifer </a:t>
            </a:r>
            <a:r>
              <a:rPr lang="en-US" sz="1600" dirty="0" smtClean="0"/>
              <a:t>Gonzalez, http</a:t>
            </a:r>
            <a:r>
              <a:rPr lang="en-US" sz="1600" dirty="0"/>
              <a:t>://</a:t>
            </a:r>
            <a:r>
              <a:rPr lang="en-US" sz="1600" dirty="0" err="1"/>
              <a:t>www.cultofpedagogy.com</a:t>
            </a:r>
            <a:r>
              <a:rPr lang="en-US" sz="1600" dirty="0"/>
              <a:t>/holistic-analytic-single-point-rubrics/</a:t>
            </a:r>
          </a:p>
        </p:txBody>
      </p:sp>
    </p:spTree>
    <p:extLst>
      <p:ext uri="{BB962C8B-B14F-4D97-AF65-F5344CB8AC3E}">
        <p14:creationId xmlns:p14="http://schemas.microsoft.com/office/powerpoint/2010/main" val="38840852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examples</a:t>
            </a:r>
            <a:endParaRPr lang="en-US" dirty="0"/>
          </a:p>
        </p:txBody>
      </p:sp>
      <p:pic>
        <p:nvPicPr>
          <p:cNvPr id="4" name="Picture 3"/>
          <p:cNvPicPr>
            <a:picLocks noChangeAspect="1"/>
          </p:cNvPicPr>
          <p:nvPr/>
        </p:nvPicPr>
        <p:blipFill>
          <a:blip r:embed="rId2"/>
          <a:stretch>
            <a:fillRect/>
          </a:stretch>
        </p:blipFill>
        <p:spPr>
          <a:xfrm>
            <a:off x="353276" y="1874188"/>
            <a:ext cx="6279803" cy="4889743"/>
          </a:xfrm>
          <a:prstGeom prst="rect">
            <a:avLst/>
          </a:prstGeom>
        </p:spPr>
      </p:pic>
      <p:sp>
        <p:nvSpPr>
          <p:cNvPr id="5" name="TextBox 4"/>
          <p:cNvSpPr txBox="1"/>
          <p:nvPr/>
        </p:nvSpPr>
        <p:spPr>
          <a:xfrm>
            <a:off x="6962377" y="1877811"/>
            <a:ext cx="2181623" cy="2062103"/>
          </a:xfrm>
          <a:prstGeom prst="rect">
            <a:avLst/>
          </a:prstGeom>
          <a:noFill/>
        </p:spPr>
        <p:txBody>
          <a:bodyPr wrap="square" rtlCol="0">
            <a:spAutoFit/>
          </a:bodyPr>
          <a:lstStyle/>
          <a:p>
            <a:r>
              <a:rPr lang="en-US" sz="3200" dirty="0" smtClean="0"/>
              <a:t>URL:</a:t>
            </a:r>
          </a:p>
          <a:p>
            <a:r>
              <a:rPr lang="en-US" sz="3200" dirty="0" smtClean="0">
                <a:solidFill>
                  <a:srgbClr val="EA1883"/>
                </a:solidFill>
              </a:rPr>
              <a:t>rubistar.4teachers.</a:t>
            </a:r>
          </a:p>
          <a:p>
            <a:r>
              <a:rPr lang="en-US" sz="3200" dirty="0" smtClean="0">
                <a:solidFill>
                  <a:srgbClr val="EA1883"/>
                </a:solidFill>
              </a:rPr>
              <a:t>org</a:t>
            </a:r>
          </a:p>
        </p:txBody>
      </p:sp>
      <p:sp>
        <p:nvSpPr>
          <p:cNvPr id="6" name="TextBox 5"/>
          <p:cNvSpPr txBox="1"/>
          <p:nvPr/>
        </p:nvSpPr>
        <p:spPr>
          <a:xfrm>
            <a:off x="6763184" y="4080727"/>
            <a:ext cx="2380816" cy="2554545"/>
          </a:xfrm>
          <a:prstGeom prst="rect">
            <a:avLst/>
          </a:prstGeom>
          <a:noFill/>
        </p:spPr>
        <p:txBody>
          <a:bodyPr wrap="square" rtlCol="0">
            <a:spAutoFit/>
          </a:bodyPr>
          <a:lstStyle/>
          <a:p>
            <a:r>
              <a:rPr lang="en-US" sz="2000" dirty="0"/>
              <a:t>A </a:t>
            </a:r>
            <a:r>
              <a:rPr lang="en-US" sz="2000" dirty="0" smtClean="0"/>
              <a:t>rubric “</a:t>
            </a:r>
            <a:r>
              <a:rPr lang="en-US" sz="2000" dirty="0"/>
              <a:t>articulates the expectations for an assignment by listing the criteria, or what counts, and describing levels of quality from excellent to poor.”</a:t>
            </a:r>
          </a:p>
        </p:txBody>
      </p:sp>
    </p:spTree>
    <p:extLst>
      <p:ext uri="{BB962C8B-B14F-4D97-AF65-F5344CB8AC3E}">
        <p14:creationId xmlns:p14="http://schemas.microsoft.com/office/powerpoint/2010/main" val="3038538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Developing a rubric for a literature discussion</a:t>
            </a:r>
            <a:endParaRPr lang="en-US" sz="3200" dirty="0"/>
          </a:p>
        </p:txBody>
      </p:sp>
      <p:sp>
        <p:nvSpPr>
          <p:cNvPr id="3" name="Content Placeholder 2"/>
          <p:cNvSpPr>
            <a:spLocks noGrp="1"/>
          </p:cNvSpPr>
          <p:nvPr>
            <p:ph idx="1"/>
          </p:nvPr>
        </p:nvSpPr>
        <p:spPr>
          <a:xfrm>
            <a:off x="689303" y="1968501"/>
            <a:ext cx="7851447" cy="1739900"/>
          </a:xfrm>
        </p:spPr>
        <p:txBody>
          <a:bodyPr/>
          <a:lstStyle/>
          <a:p>
            <a:pPr lvl="0"/>
            <a:r>
              <a:rPr lang="en-US" sz="2000" dirty="0" smtClean="0"/>
              <a:t>1.  Two </a:t>
            </a:r>
            <a:r>
              <a:rPr lang="en-US" sz="2000" dirty="0"/>
              <a:t>reactions are shown on the first page of the paper. They are labeled (1) and (2) and referred to as </a:t>
            </a:r>
            <a:r>
              <a:rPr lang="en-US" sz="2000" dirty="0" err="1"/>
              <a:t>eq</a:t>
            </a:r>
            <a:r>
              <a:rPr lang="en-US" sz="2000" dirty="0"/>
              <a:t> 1 and </a:t>
            </a:r>
            <a:r>
              <a:rPr lang="en-US" sz="2000" dirty="0" err="1"/>
              <a:t>eq</a:t>
            </a:r>
            <a:r>
              <a:rPr lang="en-US" sz="2000" dirty="0"/>
              <a:t> 2 in the text. Determine the classification, valence number, ligand bond number, electron number and </a:t>
            </a:r>
            <a:r>
              <a:rPr lang="en-US" sz="2000" dirty="0" err="1"/>
              <a:t>d</a:t>
            </a:r>
            <a:r>
              <a:rPr lang="en-US" sz="2000" baseline="30000" dirty="0" err="1"/>
              <a:t>n</a:t>
            </a:r>
            <a:r>
              <a:rPr lang="en-US" sz="2000" dirty="0"/>
              <a:t> count for the </a:t>
            </a:r>
            <a:r>
              <a:rPr lang="en-US" sz="2000" dirty="0" err="1"/>
              <a:t>Ir</a:t>
            </a:r>
            <a:r>
              <a:rPr lang="en-US" sz="2000" dirty="0"/>
              <a:t> containing reactants and products in these reactions.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4726090"/>
              </p:ext>
            </p:extLst>
          </p:nvPr>
        </p:nvGraphicFramePr>
        <p:xfrm>
          <a:off x="1515529" y="4432300"/>
          <a:ext cx="6096000" cy="1285239"/>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chemeClr val="tx1"/>
                          </a:solidFill>
                        </a:rPr>
                        <a:t>Excellent (3)</a:t>
                      </a:r>
                      <a:endParaRPr lang="en-US" dirty="0">
                        <a:solidFill>
                          <a:schemeClr val="tx1"/>
                        </a:solidFill>
                      </a:endParaRPr>
                    </a:p>
                  </a:txBody>
                  <a:tcPr/>
                </a:tc>
                <a:tc>
                  <a:txBody>
                    <a:bodyPr/>
                    <a:lstStyle/>
                    <a:p>
                      <a:r>
                        <a:rPr lang="en-US" dirty="0" smtClean="0">
                          <a:solidFill>
                            <a:schemeClr val="tx1"/>
                          </a:solidFill>
                        </a:rPr>
                        <a:t>Acceptable (2)</a:t>
                      </a:r>
                      <a:endParaRPr lang="en-US" dirty="0">
                        <a:solidFill>
                          <a:schemeClr val="tx1"/>
                        </a:solidFill>
                      </a:endParaRPr>
                    </a:p>
                  </a:txBody>
                  <a:tcPr/>
                </a:tc>
                <a:tc>
                  <a:txBody>
                    <a:bodyPr/>
                    <a:lstStyle/>
                    <a:p>
                      <a:r>
                        <a:rPr lang="en-US" dirty="0" smtClean="0">
                          <a:solidFill>
                            <a:schemeClr val="tx1"/>
                          </a:solidFill>
                        </a:rPr>
                        <a:t>Needs work (1)</a:t>
                      </a:r>
                      <a:endParaRPr lang="en-US" dirty="0">
                        <a:solidFill>
                          <a:schemeClr val="tx1"/>
                        </a:solidFill>
                      </a:endParaRPr>
                    </a:p>
                  </a:txBody>
                  <a:tcPr/>
                </a:tc>
              </a:tr>
              <a:tr h="370840">
                <a:tc>
                  <a:txBody>
                    <a:bodyPr/>
                    <a:lstStyle/>
                    <a:p>
                      <a:r>
                        <a:rPr lang="en-US" dirty="0" smtClean="0"/>
                        <a:t>17-18 correct answers</a:t>
                      </a:r>
                      <a:endParaRPr lang="en-US" dirty="0"/>
                    </a:p>
                  </a:txBody>
                  <a:tcPr/>
                </a:tc>
                <a:tc>
                  <a:txBody>
                    <a:bodyPr/>
                    <a:lstStyle/>
                    <a:p>
                      <a:r>
                        <a:rPr lang="en-US" dirty="0" smtClean="0"/>
                        <a:t>12-17</a:t>
                      </a:r>
                      <a:r>
                        <a:rPr lang="en-US" baseline="0" dirty="0" smtClean="0"/>
                        <a:t> correct answers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than 12/18</a:t>
                      </a:r>
                      <a:r>
                        <a:rPr lang="en-US" baseline="0" dirty="0" smtClean="0"/>
                        <a:t> correct answers</a:t>
                      </a:r>
                      <a:endParaRPr lang="en-US" dirty="0" smtClean="0"/>
                    </a:p>
                    <a:p>
                      <a:endParaRPr lang="en-US" dirty="0"/>
                    </a:p>
                  </a:txBody>
                  <a:tcPr/>
                </a:tc>
              </a:tr>
            </a:tbl>
          </a:graphicData>
        </a:graphic>
      </p:graphicFrame>
    </p:spTree>
    <p:extLst>
      <p:ext uri="{BB962C8B-B14F-4D97-AF65-F5344CB8AC3E}">
        <p14:creationId xmlns:p14="http://schemas.microsoft.com/office/powerpoint/2010/main" val="1173240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a rubric for a literature discussion</a:t>
            </a:r>
            <a:endParaRPr lang="en-US" sz="3200" dirty="0"/>
          </a:p>
        </p:txBody>
      </p:sp>
      <p:sp>
        <p:nvSpPr>
          <p:cNvPr id="3" name="Content Placeholder 2"/>
          <p:cNvSpPr>
            <a:spLocks noGrp="1"/>
          </p:cNvSpPr>
          <p:nvPr>
            <p:ph idx="1"/>
          </p:nvPr>
        </p:nvSpPr>
        <p:spPr>
          <a:xfrm>
            <a:off x="-3698" y="1909236"/>
            <a:ext cx="8861948" cy="1739900"/>
          </a:xfrm>
        </p:spPr>
        <p:txBody>
          <a:bodyPr>
            <a:normAutofit/>
          </a:bodyPr>
          <a:lstStyle/>
          <a:p>
            <a:r>
              <a:rPr lang="en-US" sz="2000" dirty="0" smtClean="0"/>
              <a:t>7. There </a:t>
            </a:r>
            <a:r>
              <a:rPr lang="en-US" sz="2000" dirty="0"/>
              <a:t>is a substantial amount of experimental and spectroscopic detail presented in this paper (Experimental Section). What are the infrared CO stretching frequencies, </a:t>
            </a:r>
            <a:r>
              <a:rPr lang="en-US" sz="2000" dirty="0" err="1" smtClean="0"/>
              <a:t>ν</a:t>
            </a:r>
            <a:r>
              <a:rPr lang="en-US" sz="2000" baseline="-25000" dirty="0" err="1" smtClean="0"/>
              <a:t>CO</a:t>
            </a:r>
            <a:r>
              <a:rPr lang="en-US" sz="2000"/>
              <a:t>,</a:t>
            </a:r>
            <a:r>
              <a:rPr lang="en-US" sz="2000" smtClean="0"/>
              <a:t> </a:t>
            </a:r>
            <a:r>
              <a:rPr lang="en-US" sz="2000" dirty="0"/>
              <a:t>for compounds 9 and 16? From this data determine which ligand, </a:t>
            </a:r>
            <a:r>
              <a:rPr lang="en-US" sz="2000" dirty="0" err="1"/>
              <a:t>Cp</a:t>
            </a:r>
            <a:r>
              <a:rPr lang="en-US" sz="2000" dirty="0"/>
              <a:t> or </a:t>
            </a:r>
            <a:r>
              <a:rPr lang="en-US" sz="2000" dirty="0" err="1"/>
              <a:t>Cp</a:t>
            </a:r>
            <a:r>
              <a:rPr lang="en-US" sz="2000" dirty="0"/>
              <a:t>*, is more electron donating. Describe how you reached this conclusion. </a:t>
            </a:r>
          </a:p>
        </p:txBody>
      </p:sp>
      <p:graphicFrame>
        <p:nvGraphicFramePr>
          <p:cNvPr id="4" name="Table 3"/>
          <p:cNvGraphicFramePr>
            <a:graphicFrameLocks noGrp="1"/>
          </p:cNvGraphicFramePr>
          <p:nvPr>
            <p:extLst>
              <p:ext uri="{D42A27DB-BD31-4B8C-83A1-F6EECF244321}">
                <p14:modId xmlns:p14="http://schemas.microsoft.com/office/powerpoint/2010/main" val="3344913456"/>
              </p:ext>
            </p:extLst>
          </p:nvPr>
        </p:nvGraphicFramePr>
        <p:xfrm>
          <a:off x="448733" y="3746491"/>
          <a:ext cx="8280399" cy="2848974"/>
        </p:xfrm>
        <a:graphic>
          <a:graphicData uri="http://schemas.openxmlformats.org/drawingml/2006/table">
            <a:tbl>
              <a:tblPr firstRow="1" bandRow="1">
                <a:tableStyleId>{5C22544A-7EE6-4342-B048-85BDC9FD1C3A}</a:tableStyleId>
              </a:tblPr>
              <a:tblGrid>
                <a:gridCol w="2760133"/>
                <a:gridCol w="2937934"/>
                <a:gridCol w="2582332"/>
              </a:tblGrid>
              <a:tr h="289619">
                <a:tc>
                  <a:txBody>
                    <a:bodyPr/>
                    <a:lstStyle/>
                    <a:p>
                      <a:r>
                        <a:rPr lang="en-US" dirty="0" smtClean="0">
                          <a:solidFill>
                            <a:srgbClr val="000000"/>
                          </a:solidFill>
                        </a:rPr>
                        <a:t>Excellent (3)</a:t>
                      </a:r>
                      <a:endParaRPr lang="en-US" dirty="0">
                        <a:solidFill>
                          <a:srgbClr val="000000"/>
                        </a:solidFill>
                      </a:endParaRPr>
                    </a:p>
                  </a:txBody>
                  <a:tcPr/>
                </a:tc>
                <a:tc>
                  <a:txBody>
                    <a:bodyPr/>
                    <a:lstStyle/>
                    <a:p>
                      <a:r>
                        <a:rPr lang="en-US" dirty="0" smtClean="0">
                          <a:solidFill>
                            <a:srgbClr val="000000"/>
                          </a:solidFill>
                        </a:rPr>
                        <a:t>Acceptable (2)</a:t>
                      </a:r>
                      <a:endParaRPr lang="en-US" dirty="0">
                        <a:solidFill>
                          <a:srgbClr val="000000"/>
                        </a:solidFill>
                      </a:endParaRPr>
                    </a:p>
                  </a:txBody>
                  <a:tcPr/>
                </a:tc>
                <a:tc>
                  <a:txBody>
                    <a:bodyPr/>
                    <a:lstStyle/>
                    <a:p>
                      <a:r>
                        <a:rPr lang="en-US" dirty="0" smtClean="0">
                          <a:solidFill>
                            <a:srgbClr val="000000"/>
                          </a:solidFill>
                        </a:rPr>
                        <a:t>Needs work (1)</a:t>
                      </a:r>
                      <a:endParaRPr lang="en-US" dirty="0">
                        <a:solidFill>
                          <a:srgbClr val="000000"/>
                        </a:solidFill>
                      </a:endParaRPr>
                    </a:p>
                  </a:txBody>
                  <a:tcPr/>
                </a:tc>
              </a:tr>
              <a:tr h="2483214">
                <a:tc>
                  <a:txBody>
                    <a:bodyPr/>
                    <a:lstStyle/>
                    <a:p>
                      <a:r>
                        <a:rPr lang="en-US" sz="1700" dirty="0" smtClean="0"/>
                        <a:t>Identified CO stretches correctly, identified correct ligand, gave thorough</a:t>
                      </a:r>
                      <a:r>
                        <a:rPr lang="en-US" sz="1700" baseline="0" dirty="0" smtClean="0"/>
                        <a:t> explanation that 1) gave </a:t>
                      </a:r>
                      <a:r>
                        <a:rPr lang="en-US" sz="1700" i="1" baseline="0" dirty="0" smtClean="0"/>
                        <a:t>chemical</a:t>
                      </a:r>
                      <a:r>
                        <a:rPr lang="en-US" sz="1700" baseline="0" dirty="0" smtClean="0"/>
                        <a:t> reason for their choice being more electron donating, 2) explained how electron donation reduces CO stretching frequency </a:t>
                      </a:r>
                      <a:endParaRPr lang="en-US" sz="1700" dirty="0"/>
                    </a:p>
                  </a:txBody>
                  <a:tcPr/>
                </a:tc>
                <a:tc>
                  <a:txBody>
                    <a:bodyPr/>
                    <a:lstStyle/>
                    <a:p>
                      <a:r>
                        <a:rPr lang="en-US" sz="1700" dirty="0" smtClean="0"/>
                        <a:t>Identified CO stretches correctly, identified correct ligand,</a:t>
                      </a:r>
                      <a:r>
                        <a:rPr lang="en-US" sz="1700" baseline="0" dirty="0" smtClean="0"/>
                        <a:t> explanation connected CO stretch to electron donating property of ligand but either did not give chemical reason for choice or did not explain mechanism for change in frequency</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Identified CO stretches correctly but did</a:t>
                      </a:r>
                      <a:r>
                        <a:rPr lang="en-US" sz="1700" baseline="0" dirty="0" smtClean="0"/>
                        <a:t> identify correct ligand nor provide correct explanation.</a:t>
                      </a:r>
                      <a:endParaRPr lang="en-US" sz="1700" dirty="0" smtClean="0"/>
                    </a:p>
                    <a:p>
                      <a:endParaRPr lang="en-US" dirty="0"/>
                    </a:p>
                  </a:txBody>
                  <a:tcPr/>
                </a:tc>
              </a:tr>
            </a:tbl>
          </a:graphicData>
        </a:graphic>
      </p:graphicFrame>
    </p:spTree>
    <p:extLst>
      <p:ext uri="{BB962C8B-B14F-4D97-AF65-F5344CB8AC3E}">
        <p14:creationId xmlns:p14="http://schemas.microsoft.com/office/powerpoint/2010/main" val="1668907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idx="1"/>
          </p:nvPr>
        </p:nvSpPr>
        <p:spPr>
          <a:xfrm>
            <a:off x="97900" y="1964265"/>
            <a:ext cx="8859837" cy="3992563"/>
          </a:xfrm>
        </p:spPr>
        <p:txBody>
          <a:bodyPr/>
          <a:lstStyle/>
          <a:p>
            <a:pPr lvl="0"/>
            <a:r>
              <a:rPr lang="en-US" dirty="0" smtClean="0"/>
              <a:t>Each group should develop a rubric for two of the remaining questions and enter it into the “Rubric for Chip’s literature discussion” sheet in the </a:t>
            </a:r>
            <a:r>
              <a:rPr lang="en-US" i="1" dirty="0" smtClean="0"/>
              <a:t>2016 </a:t>
            </a:r>
            <a:r>
              <a:rPr lang="en-US" i="1" dirty="0" err="1" smtClean="0"/>
              <a:t>VIPEr</a:t>
            </a:r>
            <a:r>
              <a:rPr lang="en-US" i="1" dirty="0" smtClean="0"/>
              <a:t> workshop participants folder </a:t>
            </a:r>
            <a:r>
              <a:rPr lang="en-US" dirty="0" smtClean="0"/>
              <a:t>in Google Drive.</a:t>
            </a:r>
            <a:endParaRPr lang="en-US" dirty="0"/>
          </a:p>
          <a:p>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7507102"/>
              </p:ext>
            </p:extLst>
          </p:nvPr>
        </p:nvGraphicFramePr>
        <p:xfrm>
          <a:off x="1286933" y="4106333"/>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rgbClr val="000000"/>
                          </a:solidFill>
                        </a:rPr>
                        <a:t>Excellent (3)</a:t>
                      </a:r>
                      <a:endParaRPr lang="en-US" dirty="0">
                        <a:solidFill>
                          <a:srgbClr val="000000"/>
                        </a:solidFill>
                      </a:endParaRPr>
                    </a:p>
                  </a:txBody>
                  <a:tcPr/>
                </a:tc>
                <a:tc>
                  <a:txBody>
                    <a:bodyPr/>
                    <a:lstStyle/>
                    <a:p>
                      <a:r>
                        <a:rPr lang="en-US" dirty="0" smtClean="0">
                          <a:solidFill>
                            <a:srgbClr val="000000"/>
                          </a:solidFill>
                        </a:rPr>
                        <a:t>Acceptable (2)</a:t>
                      </a:r>
                      <a:endParaRPr lang="en-US" dirty="0">
                        <a:solidFill>
                          <a:srgbClr val="000000"/>
                        </a:solidFill>
                      </a:endParaRPr>
                    </a:p>
                  </a:txBody>
                  <a:tcPr/>
                </a:tc>
                <a:tc>
                  <a:txBody>
                    <a:bodyPr/>
                    <a:lstStyle/>
                    <a:p>
                      <a:r>
                        <a:rPr lang="en-US" dirty="0" smtClean="0">
                          <a:solidFill>
                            <a:srgbClr val="000000"/>
                          </a:solidFill>
                        </a:rPr>
                        <a:t>Needs</a:t>
                      </a:r>
                      <a:r>
                        <a:rPr lang="en-US" baseline="0" dirty="0" smtClean="0">
                          <a:solidFill>
                            <a:srgbClr val="000000"/>
                          </a:solidFill>
                        </a:rPr>
                        <a:t> work</a:t>
                      </a:r>
                      <a:r>
                        <a:rPr lang="en-US" dirty="0" smtClean="0">
                          <a:solidFill>
                            <a:srgbClr val="000000"/>
                          </a:solidFill>
                        </a:rPr>
                        <a:t> (1)</a:t>
                      </a:r>
                      <a:endParaRPr lang="en-US" dirty="0">
                        <a:solidFill>
                          <a:srgbClr val="000000"/>
                        </a:solidFill>
                      </a:endParaRPr>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05068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370</TotalTime>
  <Words>845</Words>
  <Application>Microsoft Macintosh PowerPoint</Application>
  <PresentationFormat>On-screen Show (4:3)</PresentationFormat>
  <Paragraphs>57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Spectrum</vt:lpstr>
      <vt:lpstr>Developing a rubric for a learning object</vt:lpstr>
      <vt:lpstr>5 reasons to use a rubric</vt:lpstr>
      <vt:lpstr>Types of rubrics</vt:lpstr>
      <vt:lpstr>Types of rubrics</vt:lpstr>
      <vt:lpstr>Types of rubrics</vt:lpstr>
      <vt:lpstr>Lots of examples</vt:lpstr>
      <vt:lpstr>Developing a rubric for a literature discussion</vt:lpstr>
      <vt:lpstr>Developing a rubric for a literature discussion</vt:lpstr>
      <vt:lpstr>Now you try!</vt:lpstr>
      <vt:lpstr>Final Thoughts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rubric for a learning object</dc:title>
  <dc:creator>Joanne Stewart</dc:creator>
  <cp:lastModifiedBy>Joanne Stewart</cp:lastModifiedBy>
  <cp:revision>32</cp:revision>
  <cp:lastPrinted>2016-06-10T17:32:38Z</cp:lastPrinted>
  <dcterms:created xsi:type="dcterms:W3CDTF">2016-05-23T14:10:32Z</dcterms:created>
  <dcterms:modified xsi:type="dcterms:W3CDTF">2016-07-08T19:54:36Z</dcterms:modified>
</cp:coreProperties>
</file>