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7" r:id="rId1"/>
  </p:sldMasterIdLst>
  <p:notesMasterIdLst>
    <p:notesMasterId r:id="rId24"/>
  </p:notesMasterIdLst>
  <p:sldIdLst>
    <p:sldId id="271" r:id="rId2"/>
    <p:sldId id="256" r:id="rId3"/>
    <p:sldId id="257" r:id="rId4"/>
    <p:sldId id="258" r:id="rId5"/>
    <p:sldId id="274" r:id="rId6"/>
    <p:sldId id="269" r:id="rId7"/>
    <p:sldId id="259" r:id="rId8"/>
    <p:sldId id="260" r:id="rId9"/>
    <p:sldId id="261" r:id="rId10"/>
    <p:sldId id="262" r:id="rId11"/>
    <p:sldId id="263" r:id="rId12"/>
    <p:sldId id="264" r:id="rId13"/>
    <p:sldId id="270" r:id="rId14"/>
    <p:sldId id="276" r:id="rId15"/>
    <p:sldId id="273" r:id="rId16"/>
    <p:sldId id="275" r:id="rId17"/>
    <p:sldId id="265" r:id="rId18"/>
    <p:sldId id="268" r:id="rId19"/>
    <p:sldId id="266" r:id="rId20"/>
    <p:sldId id="267" r:id="rId21"/>
    <p:sldId id="272" r:id="rId22"/>
    <p:sldId id="277" r:id="rId23"/>
  </p:sldIdLst>
  <p:sldSz cx="9144000" cy="6858000" type="screen4x3"/>
  <p:notesSz cx="6858000" cy="9144000"/>
  <p:custShowLst>
    <p:custShow name="Custom Show 1" id="0">
      <p:sldLst>
        <p:sld r:id="rId20"/>
      </p:sldLst>
    </p:custShow>
  </p:custShow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6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6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6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6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6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6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6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6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6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FFFF"/>
    <a:srgbClr val="099F9F"/>
    <a:srgbClr val="E8E8E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4600" autoAdjust="0"/>
    <p:restoredTop sz="86457" autoAdjust="0"/>
  </p:normalViewPr>
  <p:slideViewPr>
    <p:cSldViewPr>
      <p:cViewPr varScale="1">
        <p:scale>
          <a:sx n="60" d="100"/>
          <a:sy n="60" d="100"/>
        </p:scale>
        <p:origin x="-108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B050FB9-64E9-4200-B37D-48D548CEA9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6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6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6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6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6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6E79E9-FD3A-4F20-8A4B-271DDC6653CF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355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4B979C-18D5-45E3-9AA9-BA3A1C30453B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3277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5C2301-A2C0-461B-9D1F-DDFFC4E67988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3379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C2C20C-2BD8-49A9-8995-4416A94EAB93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3481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DE9A87-19AB-4ADC-8CEB-A2F032BB87BA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3584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D82D3D-DE65-44A0-BF3E-01C9FE05349B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3686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68A837-47F1-411B-9188-ADDDAFE5FB4A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3789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03B983-B9E9-4D70-B97F-B83B8FB262BF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3891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25B900A-8A62-475A-93A8-560116392E29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3993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7C18D6-6D6D-40C7-9AB4-A2B8F05ECE59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4096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754F2C-107A-4872-ABFD-0C00273895C2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457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4090FD-842F-4D65-8590-C49ED0ECE51C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2560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9D327B-67DC-4D92-9C63-31CF5D4F8452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2662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0E6A0AD-5500-4AB1-8E5D-25791634F7E5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2765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7DC44C-C534-4008-BDB0-39C11BDDCA7D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286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CD1036-0D6E-41C2-B855-15B38F9D7309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2969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CD495A-0073-45C3-AAE1-C85FE26F3FB5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3072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EB9389-3418-4090-9068-1EA214CA1848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3174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64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38A86-D280-48DC-BCFF-283AA5D027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B14814-2642-42DD-AF5D-FBEA6C7064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B6E943-0A6C-47E4-A6F9-71ADB466B1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76B45-052E-407D-B09F-2E9DDE943B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115CA8-8C52-4C9E-99F0-C46AB501E5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4A94F5-99DF-4A21-BD54-4A2C814D1B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0127A8-A87A-47C6-A247-C8BBE6FB27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EE2918-8FB2-4439-8557-5FDBB49595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47EC8-6565-40FB-9BFF-9806D68914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A5AD64-5A06-49D9-8153-513080CE67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AD9181-10F1-4A8F-9A68-6AD49475A4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ctr" rotWithShape="0">
              <a:srgbClr val="808080">
                <a:alpha val="75000"/>
              </a:srgb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ctr" rotWithShape="0">
              <a:srgbClr val="808080">
                <a:alpha val="75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ctr" rotWithShape="0">
              <a:srgbClr val="808080">
                <a:alpha val="75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ctr" rotWithShape="0">
              <a:srgbClr val="808080">
                <a:alpha val="75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algn="ctr" rotWithShape="0">
              <a:srgbClr val="808080">
                <a:alpha val="75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4065B354-3C6F-4FE8-9EDD-938C2E8B8C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64" charset="0"/>
          <a:ea typeface="ＭＳ Ｐゴシック" pitchFamily="6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64" charset="0"/>
          <a:ea typeface="ＭＳ Ｐゴシック" pitchFamily="6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64" charset="0"/>
          <a:ea typeface="ＭＳ Ｐゴシック" pitchFamily="6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64" charset="0"/>
          <a:ea typeface="ＭＳ Ｐゴシック" pitchFamily="6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64" charset="0"/>
          <a:ea typeface="ＭＳ Ｐゴシック" pitchFamily="6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64" charset="0"/>
          <a:ea typeface="ＭＳ Ｐゴシック" pitchFamily="6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64" charset="0"/>
          <a:ea typeface="ＭＳ Ｐゴシック" pitchFamily="6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64" charset="0"/>
          <a:ea typeface="ＭＳ Ｐゴシック" pitchFamily="6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FF66"/>
        </a:buClr>
        <a:buFont typeface="Wingdings" pitchFamily="64" charset="2"/>
        <a:buChar char="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CFF66"/>
        </a:buClr>
        <a:buFont typeface="Wingdings" pitchFamily="64" charset="2"/>
        <a:buChar char="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FF66"/>
        </a:buClr>
        <a:buFont typeface="Wingdings" pitchFamily="64" charset="2"/>
        <a:buChar char="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FF66"/>
        </a:buClr>
        <a:buFont typeface="Wingdings" pitchFamily="64" charset="2"/>
        <a:buChar char="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FF66"/>
        </a:buClr>
        <a:buFont typeface="Wingdings" pitchFamily="64" charset="2"/>
        <a:buChar char="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FF66"/>
        </a:buClr>
        <a:buFont typeface="Wingdings" pitchFamily="64" charset="2"/>
        <a:buChar char="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FF66"/>
        </a:buClr>
        <a:buFont typeface="Wingdings" pitchFamily="64" charset="2"/>
        <a:buChar char="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FF66"/>
        </a:buClr>
        <a:buFont typeface="Wingdings" pitchFamily="64" charset="2"/>
        <a:buChar char="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FF66"/>
        </a:buClr>
        <a:buFont typeface="Wingdings" pitchFamily="64" charset="2"/>
        <a:buChar char="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Luke%20Latimer\Desktop\Chem\Sulfur2_mixdown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jamstec.go.jp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nature.com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hyperlink" Target="http://www.splammo.net/bact102/102pnsb.html" TargetMode="Externa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botany.hawaii.edu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kisr.edu.kw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nature.co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hyperlink" Target="http://www.galleries.com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hyperlink" Target="http://www.redorbit.co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webelements.com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sage.net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msnbc.msn.com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981200"/>
            <a:ext cx="7772400" cy="37338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It’s Getting Hot in Here…</a:t>
            </a:r>
            <a:br>
              <a:rPr lang="en-US" dirty="0" smtClean="0"/>
            </a:br>
            <a:r>
              <a:rPr lang="en-US" sz="3200" dirty="0" smtClean="0"/>
              <a:t>So Check Out the </a:t>
            </a:r>
            <a:r>
              <a:rPr lang="en-US" sz="3200" dirty="0" err="1" smtClean="0"/>
              <a:t>Thermophiles</a:t>
            </a:r>
            <a:r>
              <a:rPr lang="en-US" sz="3200" dirty="0" smtClean="0"/>
              <a:t>!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600" dirty="0" smtClean="0"/>
              <a:t> </a:t>
            </a:r>
            <a:r>
              <a:rPr lang="en-US" sz="2000" dirty="0" smtClean="0"/>
              <a:t>A Presentation by :</a:t>
            </a:r>
            <a:br>
              <a:rPr lang="en-US" sz="2000" dirty="0" smtClean="0"/>
            </a:br>
            <a:r>
              <a:rPr lang="en-US" sz="2000" dirty="0" smtClean="0"/>
              <a:t>Teresa Johnson, Luke Latimer, Kari Stout</a:t>
            </a:r>
            <a:endParaRPr lang="en-US" dirty="0" smtClean="0"/>
          </a:p>
        </p:txBody>
      </p:sp>
      <p:pic>
        <p:nvPicPr>
          <p:cNvPr id="6" name="Sulfur2_mixdow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28600" y="64008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50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12292" name="Picture 4" descr="100_14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039813"/>
            <a:ext cx="6400800" cy="408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609600" y="5867400"/>
            <a:ext cx="78914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Grand Prismatic Spring in Yellowstone Nat’l Park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76400" y="5334000"/>
            <a:ext cx="19864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Courtesy of  Kari Stout</a:t>
            </a:r>
            <a:endParaRPr lang="en-US" sz="1400" dirty="0"/>
          </a:p>
        </p:txBody>
      </p:sp>
    </p:spTree>
  </p:cSld>
  <p:clrMapOvr>
    <a:masterClrMapping/>
  </p:clrMapOvr>
  <p:transition advTm="4797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13316" name="Picture 4" descr="Kaiik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914400"/>
            <a:ext cx="8077200" cy="4830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1524000" y="76200"/>
            <a:ext cx="65722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/>
              <a:t>Locations of different organisms and processes</a:t>
            </a:r>
          </a:p>
          <a:p>
            <a:pPr algn="ctr"/>
            <a:r>
              <a:rPr lang="en-US" dirty="0"/>
              <a:t> in a thermal feature</a:t>
            </a: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4953000" y="5867400"/>
            <a:ext cx="4419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/>
              <a:t>Japan Agency for Marine-Earth Science and Technology. </a:t>
            </a:r>
            <a:r>
              <a:rPr lang="en-US" sz="1600" dirty="0">
                <a:hlinkClick r:id="rId4"/>
              </a:rPr>
              <a:t>www.jamstec.go.jp</a:t>
            </a:r>
            <a:endParaRPr lang="en-US" sz="1600" dirty="0"/>
          </a:p>
          <a:p>
            <a:r>
              <a:rPr lang="en-US" sz="1600" dirty="0"/>
              <a:t>(accessed April 17, 2008).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5715000"/>
            <a:ext cx="4191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Blamey, J.; </a:t>
            </a:r>
            <a:r>
              <a:rPr lang="en-US" sz="1400" dirty="0" err="1"/>
              <a:t>Chiong</a:t>
            </a:r>
            <a:r>
              <a:rPr lang="en-US" sz="1400" dirty="0"/>
              <a:t>, M.; Lopez, C.; Smith E.; Optimization of the Growth Conditions of the </a:t>
            </a:r>
            <a:r>
              <a:rPr lang="en-US" sz="1400" dirty="0" smtClean="0"/>
              <a:t>Extremely </a:t>
            </a:r>
            <a:r>
              <a:rPr lang="en-US" sz="1400" dirty="0" err="1" smtClean="0"/>
              <a:t>Thermophilic</a:t>
            </a:r>
            <a:r>
              <a:rPr lang="en-US" sz="1400" dirty="0" smtClean="0"/>
              <a:t> Microorganisms </a:t>
            </a:r>
            <a:r>
              <a:rPr lang="en-US" sz="1400" i="1" dirty="0" err="1"/>
              <a:t>Thermococcus</a:t>
            </a:r>
            <a:r>
              <a:rPr lang="en-US" sz="1400" i="1" dirty="0"/>
              <a:t> </a:t>
            </a:r>
            <a:r>
              <a:rPr lang="en-US" sz="1400" i="1" dirty="0" err="1"/>
              <a:t>celer</a:t>
            </a:r>
            <a:r>
              <a:rPr lang="en-US" sz="1400" dirty="0"/>
              <a:t> and </a:t>
            </a:r>
            <a:r>
              <a:rPr lang="en-US" sz="1400" i="1" dirty="0" err="1"/>
              <a:t>Pyrococcus</a:t>
            </a:r>
            <a:r>
              <a:rPr lang="en-US" sz="1400" i="1" dirty="0"/>
              <a:t> </a:t>
            </a:r>
            <a:r>
              <a:rPr lang="en-US" sz="1400" i="1" dirty="0" err="1"/>
              <a:t>woesei</a:t>
            </a:r>
            <a:r>
              <a:rPr lang="en-US" sz="1400" dirty="0"/>
              <a:t>. </a:t>
            </a:r>
            <a:r>
              <a:rPr lang="en-US" sz="1400" i="1" dirty="0" smtClean="0"/>
              <a:t>Journal </a:t>
            </a:r>
            <a:r>
              <a:rPr lang="en-US" sz="1400" i="1" dirty="0"/>
              <a:t>of </a:t>
            </a:r>
            <a:r>
              <a:rPr lang="en-US" sz="1400" i="1" dirty="0" err="1"/>
              <a:t>Microbiol</a:t>
            </a:r>
            <a:r>
              <a:rPr lang="en-US" sz="1400" i="1" dirty="0"/>
              <a:t>. Methods.</a:t>
            </a:r>
            <a:r>
              <a:rPr lang="en-US" sz="1400" dirty="0"/>
              <a:t> </a:t>
            </a:r>
            <a:r>
              <a:rPr lang="en-US" sz="1400" b="1" dirty="0"/>
              <a:t>1999</a:t>
            </a:r>
            <a:r>
              <a:rPr lang="en-US" sz="1400" dirty="0"/>
              <a:t>, </a:t>
            </a:r>
            <a:r>
              <a:rPr lang="en-US" sz="1400" i="1" dirty="0"/>
              <a:t>38</a:t>
            </a:r>
            <a:r>
              <a:rPr lang="en-US" sz="1400" dirty="0"/>
              <a:t>, 169-175.</a:t>
            </a:r>
          </a:p>
          <a:p>
            <a:endParaRPr lang="en-US" sz="1400" dirty="0"/>
          </a:p>
        </p:txBody>
      </p:sp>
    </p:spTree>
  </p:cSld>
  <p:clrMapOvr>
    <a:masterClrMapping/>
  </p:clrMapOvr>
  <p:transition spd="slow" advTm="8516">
    <p:zoom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14340" name="Picture 4" descr="4401225f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685800"/>
            <a:ext cx="6527800" cy="49768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3230562" y="6324600"/>
            <a:ext cx="59134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/>
              <a:t>Nature.com. </a:t>
            </a:r>
            <a:r>
              <a:rPr lang="en-US" sz="1800" dirty="0">
                <a:hlinkClick r:id="rId4"/>
              </a:rPr>
              <a:t>www.nature.com</a:t>
            </a:r>
            <a:r>
              <a:rPr lang="en-US" sz="1800" dirty="0"/>
              <a:t> (accessed April 17, 2008).</a:t>
            </a: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1295400" y="152400"/>
            <a:ext cx="65674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Diagram of the Electron Transport Chain</a:t>
            </a: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4495800" y="3581400"/>
            <a:ext cx="533400" cy="609600"/>
          </a:xfrm>
          <a:prstGeom prst="rect">
            <a:avLst/>
          </a:prstGeom>
          <a:noFill/>
          <a:ln w="762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solidFill>
                <a:schemeClr val="folHlink"/>
              </a:solidFill>
            </a:endParaRPr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5181600" y="4876800"/>
            <a:ext cx="762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52400" y="5715000"/>
            <a:ext cx="8686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Information from: </a:t>
            </a:r>
            <a:r>
              <a:rPr lang="en-US" sz="1400" dirty="0" err="1"/>
              <a:t>Vassiliev</a:t>
            </a:r>
            <a:r>
              <a:rPr lang="en-US" sz="1400" dirty="0"/>
              <a:t>, I. R., Ronan M. T.; </a:t>
            </a:r>
            <a:r>
              <a:rPr lang="en-US" sz="1400" dirty="0" err="1"/>
              <a:t>Hauska</a:t>
            </a:r>
            <a:r>
              <a:rPr lang="en-US" sz="1400" dirty="0"/>
              <a:t> G..; </a:t>
            </a:r>
            <a:r>
              <a:rPr lang="en-US" sz="1400" dirty="0" err="1"/>
              <a:t>Golbeck</a:t>
            </a:r>
            <a:r>
              <a:rPr lang="en-US" sz="1400" dirty="0"/>
              <a:t> J.; The Bound Electron Acceptors in Green </a:t>
            </a:r>
            <a:r>
              <a:rPr lang="en-US" sz="1400" dirty="0" smtClean="0"/>
              <a:t>Sulfur </a:t>
            </a:r>
            <a:r>
              <a:rPr lang="en-US" sz="1400" dirty="0"/>
              <a:t>Bacteria: Resolution of the g-Tensor for the F</a:t>
            </a:r>
            <a:r>
              <a:rPr lang="en-US" sz="1400" baseline="-25000" dirty="0"/>
              <a:t>X</a:t>
            </a:r>
            <a:r>
              <a:rPr lang="en-US" sz="1400" dirty="0"/>
              <a:t> Iron-Sulfur </a:t>
            </a:r>
            <a:r>
              <a:rPr lang="en-US" sz="1400" dirty="0" err="1"/>
              <a:t>Culster</a:t>
            </a:r>
            <a:r>
              <a:rPr lang="en-US" sz="1400" dirty="0"/>
              <a:t> in </a:t>
            </a:r>
            <a:r>
              <a:rPr lang="en-US" sz="1400" i="1" dirty="0" err="1"/>
              <a:t>Chlorobium</a:t>
            </a:r>
            <a:r>
              <a:rPr lang="en-US" sz="1400" i="1" dirty="0"/>
              <a:t> </a:t>
            </a:r>
            <a:r>
              <a:rPr lang="en-US" sz="1400" i="1" dirty="0" err="1" smtClean="0"/>
              <a:t>tepidum</a:t>
            </a:r>
            <a:r>
              <a:rPr lang="en-US" sz="1400" dirty="0"/>
              <a:t>. </a:t>
            </a:r>
            <a:r>
              <a:rPr lang="en-US" sz="1400" i="1" dirty="0" err="1"/>
              <a:t>BioPhys</a:t>
            </a:r>
            <a:r>
              <a:rPr lang="en-US" sz="1400" i="1" dirty="0"/>
              <a:t>. Journal</a:t>
            </a:r>
            <a:r>
              <a:rPr lang="en-US" sz="1400" dirty="0"/>
              <a:t>. </a:t>
            </a:r>
            <a:r>
              <a:rPr lang="en-US" sz="1400" b="1" dirty="0"/>
              <a:t>2000</a:t>
            </a:r>
            <a:r>
              <a:rPr lang="en-US" sz="1400" dirty="0"/>
              <a:t>, </a:t>
            </a:r>
            <a:r>
              <a:rPr lang="en-US" sz="1400" i="1" dirty="0"/>
              <a:t>78</a:t>
            </a:r>
            <a:r>
              <a:rPr lang="en-US" sz="1400" dirty="0"/>
              <a:t>, 06.</a:t>
            </a:r>
          </a:p>
          <a:p>
            <a:endParaRPr lang="en-US" dirty="0"/>
          </a:p>
        </p:txBody>
      </p:sp>
    </p:spTree>
  </p:cSld>
  <p:clrMapOvr>
    <a:masterClrMapping/>
  </p:clrMapOvr>
  <p:transition spd="slow" advTm="44485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304800" y="2438400"/>
          <a:ext cx="8610600" cy="536575"/>
        </p:xfrm>
        <a:graphic>
          <a:graphicData uri="http://schemas.openxmlformats.org/presentationml/2006/ole">
            <p:oleObj spid="_x0000_s2050" name="Equation" r:id="rId4" imgW="3175000" imgH="203200" progId="Equation.3">
              <p:embed/>
            </p:oleObj>
          </a:graphicData>
        </a:graphic>
      </p:graphicFrame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1019175" y="1038225"/>
            <a:ext cx="71643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/>
              <a:t>Photosynthesis by Green and Purple Bacteria using</a:t>
            </a:r>
          </a:p>
          <a:p>
            <a:pPr algn="ctr"/>
            <a:r>
              <a:rPr lang="en-US"/>
              <a:t>Sulfur rather than Oxygen</a:t>
            </a:r>
          </a:p>
        </p:txBody>
      </p:sp>
      <p:graphicFrame>
        <p:nvGraphicFramePr>
          <p:cNvPr id="2051" name="Object 7"/>
          <p:cNvGraphicFramePr>
            <a:graphicFrameLocks noChangeAspect="1"/>
          </p:cNvGraphicFramePr>
          <p:nvPr/>
        </p:nvGraphicFramePr>
        <p:xfrm>
          <a:off x="609600" y="5443538"/>
          <a:ext cx="8229600" cy="576262"/>
        </p:xfrm>
        <a:graphic>
          <a:graphicData uri="http://schemas.openxmlformats.org/presentationml/2006/ole">
            <p:oleObj spid="_x0000_s2051" name="Equation" r:id="rId5" imgW="2895600" imgH="203200" progId="Equation.3">
              <p:embed/>
            </p:oleObj>
          </a:graphicData>
        </a:graphic>
      </p:graphicFrame>
      <p:sp>
        <p:nvSpPr>
          <p:cNvPr id="2055" name="Rectangle 8"/>
          <p:cNvSpPr>
            <a:spLocks noChangeArrowheads="1"/>
          </p:cNvSpPr>
          <p:nvPr/>
        </p:nvSpPr>
        <p:spPr bwMode="auto">
          <a:xfrm>
            <a:off x="1371600" y="4800600"/>
            <a:ext cx="6097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Photosynthesis of </a:t>
            </a:r>
            <a:r>
              <a:rPr lang="en-US" dirty="0" err="1"/>
              <a:t>Autotrophs</a:t>
            </a:r>
            <a:r>
              <a:rPr lang="en-US" dirty="0"/>
              <a:t> using Oxygen</a:t>
            </a:r>
          </a:p>
        </p:txBody>
      </p:sp>
      <p:sp>
        <p:nvSpPr>
          <p:cNvPr id="2056" name="Rectangle 9"/>
          <p:cNvSpPr>
            <a:spLocks noChangeArrowheads="1"/>
          </p:cNvSpPr>
          <p:nvPr/>
        </p:nvSpPr>
        <p:spPr bwMode="auto">
          <a:xfrm>
            <a:off x="3648075" y="3581400"/>
            <a:ext cx="13811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/>
              <a:t>versus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4801" y="6027003"/>
            <a:ext cx="85344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</a:t>
            </a:r>
            <a:r>
              <a:rPr lang="en-US" sz="1400" dirty="0" smtClean="0"/>
              <a:t>nformation from:</a:t>
            </a:r>
            <a:r>
              <a:rPr lang="en-US" dirty="0" smtClean="0"/>
              <a:t> </a:t>
            </a:r>
            <a:r>
              <a:rPr lang="en-US" sz="1400" dirty="0" smtClean="0"/>
              <a:t>Enrichment and Isolation of Purple Non-Sulfur Photosynthetic Bacteria. </a:t>
            </a:r>
            <a:r>
              <a:rPr lang="en-US" sz="1400" dirty="0" smtClean="0">
                <a:hlinkClick r:id="rId6"/>
              </a:rPr>
              <a:t>http://www.splammo.net/bact102/102pnsb.html</a:t>
            </a:r>
            <a:r>
              <a:rPr lang="en-US" sz="1400" dirty="0" smtClean="0"/>
              <a:t>. (Accessed April 10)</a:t>
            </a:r>
          </a:p>
          <a:p>
            <a:endParaRPr lang="en-US" dirty="0"/>
          </a:p>
        </p:txBody>
      </p:sp>
    </p:spTree>
  </p:cSld>
  <p:clrMapOvr>
    <a:masterClrMapping/>
  </p:clrMapOvr>
  <p:transition spd="med" advTm="18437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532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4478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219200" y="990600"/>
            <a:ext cx="56300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Thermophilies</a:t>
            </a:r>
            <a:r>
              <a:rPr lang="en-US" dirty="0" smtClean="0"/>
              <a:t> can live directly on Sulfur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 bwMode="auto">
          <a:xfrm rot="16200000" flipH="1">
            <a:off x="2438400" y="1752600"/>
            <a:ext cx="1752600" cy="1143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228600" y="6019800"/>
            <a:ext cx="8915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dirty="0" smtClean="0"/>
              <a:t>Wikimedia Commons. http://commons.wikimedia.org/wiki/Image:NZ_sulfur_NI.jpg </a:t>
            </a:r>
            <a:r>
              <a:rPr lang="en-US" sz="1800" dirty="0"/>
              <a:t>(accessed April </a:t>
            </a:r>
            <a:r>
              <a:rPr lang="en-US" sz="1800" dirty="0" smtClean="0"/>
              <a:t>21, </a:t>
            </a:r>
            <a:r>
              <a:rPr lang="en-US" sz="1800" dirty="0"/>
              <a:t>2008).</a:t>
            </a:r>
          </a:p>
        </p:txBody>
      </p:sp>
    </p:spTree>
  </p:cSld>
  <p:clrMapOvr>
    <a:masterClrMapping/>
  </p:clrMapOvr>
  <p:transition advTm="23125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1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364" name="AutoShape 4"/>
          <p:cNvSpPr>
            <a:spLocks noChangeArrowheads="1"/>
          </p:cNvSpPr>
          <p:nvPr/>
        </p:nvSpPr>
        <p:spPr bwMode="auto">
          <a:xfrm>
            <a:off x="3048000" y="2209800"/>
            <a:ext cx="2743200" cy="2514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76200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S</a:t>
            </a:r>
            <a:r>
              <a:rPr lang="en-US" baseline="30000"/>
              <a:t>0 </a:t>
            </a:r>
            <a:r>
              <a:rPr lang="en-US" baseline="-25000"/>
              <a:t>(s)</a:t>
            </a:r>
            <a:endParaRPr lang="en-US"/>
          </a:p>
        </p:txBody>
      </p:sp>
      <p:sp>
        <p:nvSpPr>
          <p:cNvPr id="15365" name="Text Box 6"/>
          <p:cNvSpPr txBox="1">
            <a:spLocks noChangeArrowheads="1"/>
          </p:cNvSpPr>
          <p:nvPr/>
        </p:nvSpPr>
        <p:spPr bwMode="auto">
          <a:xfrm>
            <a:off x="2819400" y="5638800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baseline="-25000"/>
          </a:p>
        </p:txBody>
      </p:sp>
      <p:sp>
        <p:nvSpPr>
          <p:cNvPr id="15366" name="Rectangle 7"/>
          <p:cNvSpPr>
            <a:spLocks noChangeArrowheads="1"/>
          </p:cNvSpPr>
          <p:nvPr/>
        </p:nvSpPr>
        <p:spPr bwMode="auto">
          <a:xfrm>
            <a:off x="2819400" y="5562600"/>
            <a:ext cx="320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Permeable Membrane</a:t>
            </a:r>
          </a:p>
        </p:txBody>
      </p:sp>
      <p:sp>
        <p:nvSpPr>
          <p:cNvPr id="15367" name="Line 9"/>
          <p:cNvSpPr>
            <a:spLocks noChangeShapeType="1"/>
          </p:cNvSpPr>
          <p:nvPr/>
        </p:nvSpPr>
        <p:spPr bwMode="auto">
          <a:xfrm flipV="1">
            <a:off x="4267200" y="47244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8" name="Rectangle 10"/>
          <p:cNvSpPr>
            <a:spLocks noChangeArrowheads="1"/>
          </p:cNvSpPr>
          <p:nvPr/>
        </p:nvSpPr>
        <p:spPr bwMode="auto">
          <a:xfrm>
            <a:off x="5146675" y="993775"/>
            <a:ext cx="1743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Solid Sulfur</a:t>
            </a:r>
          </a:p>
        </p:txBody>
      </p:sp>
      <p:sp>
        <p:nvSpPr>
          <p:cNvPr id="15369" name="Line 11"/>
          <p:cNvSpPr>
            <a:spLocks noChangeShapeType="1"/>
          </p:cNvSpPr>
          <p:nvPr/>
        </p:nvSpPr>
        <p:spPr bwMode="auto">
          <a:xfrm flipH="1">
            <a:off x="4495800" y="1371600"/>
            <a:ext cx="990600" cy="182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0" name="Oval 12"/>
          <p:cNvSpPr>
            <a:spLocks noChangeArrowheads="1"/>
          </p:cNvSpPr>
          <p:nvPr/>
        </p:nvSpPr>
        <p:spPr bwMode="auto">
          <a:xfrm>
            <a:off x="7620000" y="5638800"/>
            <a:ext cx="152400" cy="152400"/>
          </a:xfrm>
          <a:prstGeom prst="ellipse">
            <a:avLst/>
          </a:prstGeom>
          <a:solidFill>
            <a:schemeClr val="accent1"/>
          </a:solidFill>
          <a:ln w="762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1" name="Oval 13"/>
          <p:cNvSpPr>
            <a:spLocks noChangeArrowheads="1"/>
          </p:cNvSpPr>
          <p:nvPr/>
        </p:nvSpPr>
        <p:spPr bwMode="auto">
          <a:xfrm>
            <a:off x="457200" y="5562600"/>
            <a:ext cx="152400" cy="152400"/>
          </a:xfrm>
          <a:prstGeom prst="ellipse">
            <a:avLst/>
          </a:prstGeom>
          <a:solidFill>
            <a:schemeClr val="accent1"/>
          </a:solidFill>
          <a:ln w="762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2" name="Oval 14"/>
          <p:cNvSpPr>
            <a:spLocks noChangeArrowheads="1"/>
          </p:cNvSpPr>
          <p:nvPr/>
        </p:nvSpPr>
        <p:spPr bwMode="auto">
          <a:xfrm>
            <a:off x="8458200" y="381000"/>
            <a:ext cx="152400" cy="152400"/>
          </a:xfrm>
          <a:prstGeom prst="ellipse">
            <a:avLst/>
          </a:prstGeom>
          <a:solidFill>
            <a:schemeClr val="accent1"/>
          </a:solidFill>
          <a:ln w="762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3" name="Oval 15"/>
          <p:cNvSpPr>
            <a:spLocks noChangeArrowheads="1"/>
          </p:cNvSpPr>
          <p:nvPr/>
        </p:nvSpPr>
        <p:spPr bwMode="auto">
          <a:xfrm>
            <a:off x="914400" y="990600"/>
            <a:ext cx="152400" cy="152400"/>
          </a:xfrm>
          <a:prstGeom prst="ellipse">
            <a:avLst/>
          </a:prstGeom>
          <a:solidFill>
            <a:schemeClr val="accent1"/>
          </a:solidFill>
          <a:ln w="762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4" name="Oval 16"/>
          <p:cNvSpPr>
            <a:spLocks noChangeArrowheads="1"/>
          </p:cNvSpPr>
          <p:nvPr/>
        </p:nvSpPr>
        <p:spPr bwMode="auto">
          <a:xfrm>
            <a:off x="7467600" y="1676400"/>
            <a:ext cx="152400" cy="152400"/>
          </a:xfrm>
          <a:prstGeom prst="ellipse">
            <a:avLst/>
          </a:prstGeom>
          <a:solidFill>
            <a:schemeClr val="accent1"/>
          </a:solidFill>
          <a:ln w="762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5" name="Oval 17"/>
          <p:cNvSpPr>
            <a:spLocks noChangeArrowheads="1"/>
          </p:cNvSpPr>
          <p:nvPr/>
        </p:nvSpPr>
        <p:spPr bwMode="auto">
          <a:xfrm>
            <a:off x="6781800" y="4114800"/>
            <a:ext cx="152400" cy="152400"/>
          </a:xfrm>
          <a:prstGeom prst="ellipse">
            <a:avLst/>
          </a:prstGeom>
          <a:solidFill>
            <a:schemeClr val="accent1"/>
          </a:solidFill>
          <a:ln w="762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6" name="Oval 18"/>
          <p:cNvSpPr>
            <a:spLocks noChangeArrowheads="1"/>
          </p:cNvSpPr>
          <p:nvPr/>
        </p:nvSpPr>
        <p:spPr bwMode="auto">
          <a:xfrm>
            <a:off x="6096000" y="2819400"/>
            <a:ext cx="152400" cy="152400"/>
          </a:xfrm>
          <a:prstGeom prst="ellipse">
            <a:avLst/>
          </a:prstGeom>
          <a:solidFill>
            <a:schemeClr val="accent1"/>
          </a:solidFill>
          <a:ln w="762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7" name="Oval 19"/>
          <p:cNvSpPr>
            <a:spLocks noChangeArrowheads="1"/>
          </p:cNvSpPr>
          <p:nvPr/>
        </p:nvSpPr>
        <p:spPr bwMode="auto">
          <a:xfrm>
            <a:off x="457200" y="2895600"/>
            <a:ext cx="152400" cy="152400"/>
          </a:xfrm>
          <a:prstGeom prst="ellipse">
            <a:avLst/>
          </a:prstGeom>
          <a:solidFill>
            <a:schemeClr val="accent1"/>
          </a:solidFill>
          <a:ln w="762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8" name="Oval 20"/>
          <p:cNvSpPr>
            <a:spLocks noChangeArrowheads="1"/>
          </p:cNvSpPr>
          <p:nvPr/>
        </p:nvSpPr>
        <p:spPr bwMode="auto">
          <a:xfrm>
            <a:off x="2743200" y="3048000"/>
            <a:ext cx="152400" cy="152400"/>
          </a:xfrm>
          <a:prstGeom prst="ellipse">
            <a:avLst/>
          </a:prstGeom>
          <a:solidFill>
            <a:schemeClr val="accent1"/>
          </a:solidFill>
          <a:ln w="762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9" name="Oval 21"/>
          <p:cNvSpPr>
            <a:spLocks noChangeArrowheads="1"/>
          </p:cNvSpPr>
          <p:nvPr/>
        </p:nvSpPr>
        <p:spPr bwMode="auto">
          <a:xfrm>
            <a:off x="2362200" y="838200"/>
            <a:ext cx="152400" cy="152400"/>
          </a:xfrm>
          <a:prstGeom prst="ellipse">
            <a:avLst/>
          </a:prstGeom>
          <a:solidFill>
            <a:schemeClr val="accent1"/>
          </a:solidFill>
          <a:ln w="762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0" name="Oval 22"/>
          <p:cNvSpPr>
            <a:spLocks noChangeArrowheads="1"/>
          </p:cNvSpPr>
          <p:nvPr/>
        </p:nvSpPr>
        <p:spPr bwMode="auto">
          <a:xfrm>
            <a:off x="3200400" y="5257800"/>
            <a:ext cx="152400" cy="152400"/>
          </a:xfrm>
          <a:prstGeom prst="ellipse">
            <a:avLst/>
          </a:prstGeom>
          <a:solidFill>
            <a:schemeClr val="accent1"/>
          </a:solidFill>
          <a:ln w="762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1" name="Oval 23"/>
          <p:cNvSpPr>
            <a:spLocks noChangeArrowheads="1"/>
          </p:cNvSpPr>
          <p:nvPr/>
        </p:nvSpPr>
        <p:spPr bwMode="auto">
          <a:xfrm>
            <a:off x="3962400" y="762000"/>
            <a:ext cx="152400" cy="152400"/>
          </a:xfrm>
          <a:prstGeom prst="ellipse">
            <a:avLst/>
          </a:prstGeom>
          <a:solidFill>
            <a:schemeClr val="accent1"/>
          </a:solidFill>
          <a:ln w="762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2" name="Oval 24"/>
          <p:cNvSpPr>
            <a:spLocks noChangeArrowheads="1"/>
          </p:cNvSpPr>
          <p:nvPr/>
        </p:nvSpPr>
        <p:spPr bwMode="auto">
          <a:xfrm>
            <a:off x="1524000" y="3657600"/>
            <a:ext cx="152400" cy="152400"/>
          </a:xfrm>
          <a:prstGeom prst="ellipse">
            <a:avLst/>
          </a:prstGeom>
          <a:solidFill>
            <a:schemeClr val="accent1"/>
          </a:solidFill>
          <a:ln w="762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3" name="Oval 25"/>
          <p:cNvSpPr>
            <a:spLocks noChangeArrowheads="1"/>
          </p:cNvSpPr>
          <p:nvPr/>
        </p:nvSpPr>
        <p:spPr bwMode="auto">
          <a:xfrm>
            <a:off x="1447800" y="4724400"/>
            <a:ext cx="152400" cy="152400"/>
          </a:xfrm>
          <a:prstGeom prst="ellipse">
            <a:avLst/>
          </a:prstGeom>
          <a:solidFill>
            <a:schemeClr val="accent1"/>
          </a:solidFill>
          <a:ln w="762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4" name="Oval 26"/>
          <p:cNvSpPr>
            <a:spLocks noChangeArrowheads="1"/>
          </p:cNvSpPr>
          <p:nvPr/>
        </p:nvSpPr>
        <p:spPr bwMode="auto">
          <a:xfrm>
            <a:off x="1524000" y="1828800"/>
            <a:ext cx="152400" cy="152400"/>
          </a:xfrm>
          <a:prstGeom prst="ellipse">
            <a:avLst/>
          </a:prstGeom>
          <a:solidFill>
            <a:schemeClr val="accent1"/>
          </a:solidFill>
          <a:ln w="762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5" name="Oval 27"/>
          <p:cNvSpPr>
            <a:spLocks noChangeArrowheads="1"/>
          </p:cNvSpPr>
          <p:nvPr/>
        </p:nvSpPr>
        <p:spPr bwMode="auto">
          <a:xfrm>
            <a:off x="8153400" y="3276600"/>
            <a:ext cx="152400" cy="152400"/>
          </a:xfrm>
          <a:prstGeom prst="ellipse">
            <a:avLst/>
          </a:prstGeom>
          <a:solidFill>
            <a:schemeClr val="accent1"/>
          </a:solidFill>
          <a:ln w="762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6" name="Oval 28"/>
          <p:cNvSpPr>
            <a:spLocks noChangeArrowheads="1"/>
          </p:cNvSpPr>
          <p:nvPr/>
        </p:nvSpPr>
        <p:spPr bwMode="auto">
          <a:xfrm>
            <a:off x="5181600" y="5257800"/>
            <a:ext cx="152400" cy="152400"/>
          </a:xfrm>
          <a:prstGeom prst="ellipse">
            <a:avLst/>
          </a:prstGeom>
          <a:solidFill>
            <a:schemeClr val="accent1"/>
          </a:solidFill>
          <a:ln w="762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7" name="Oval 29"/>
          <p:cNvSpPr>
            <a:spLocks noChangeArrowheads="1"/>
          </p:cNvSpPr>
          <p:nvPr/>
        </p:nvSpPr>
        <p:spPr bwMode="auto">
          <a:xfrm>
            <a:off x="6248400" y="1524000"/>
            <a:ext cx="152400" cy="152400"/>
          </a:xfrm>
          <a:prstGeom prst="ellipse">
            <a:avLst/>
          </a:prstGeom>
          <a:solidFill>
            <a:schemeClr val="accent1"/>
          </a:solidFill>
          <a:ln w="762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8" name="Rectangle 30"/>
          <p:cNvSpPr>
            <a:spLocks noChangeArrowheads="1"/>
          </p:cNvSpPr>
          <p:nvPr/>
        </p:nvSpPr>
        <p:spPr bwMode="auto">
          <a:xfrm>
            <a:off x="1739900" y="-1588"/>
            <a:ext cx="3198813" cy="457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/>
              <a:t>Pyrococcus furiosus</a:t>
            </a:r>
          </a:p>
        </p:txBody>
      </p:sp>
      <p:sp>
        <p:nvSpPr>
          <p:cNvPr id="15389" name="Line 31"/>
          <p:cNvSpPr>
            <a:spLocks noChangeShapeType="1"/>
          </p:cNvSpPr>
          <p:nvPr/>
        </p:nvSpPr>
        <p:spPr bwMode="auto">
          <a:xfrm flipH="1">
            <a:off x="1219200" y="457200"/>
            <a:ext cx="685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90" name="Line 32"/>
          <p:cNvSpPr>
            <a:spLocks noChangeShapeType="1"/>
          </p:cNvSpPr>
          <p:nvPr/>
        </p:nvSpPr>
        <p:spPr bwMode="auto">
          <a:xfrm>
            <a:off x="2438400" y="381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91" name="Line 33"/>
          <p:cNvSpPr>
            <a:spLocks noChangeShapeType="1"/>
          </p:cNvSpPr>
          <p:nvPr/>
        </p:nvSpPr>
        <p:spPr bwMode="auto">
          <a:xfrm>
            <a:off x="3352800" y="457200"/>
            <a:ext cx="457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304800" y="6056293"/>
            <a:ext cx="8229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Information from: </a:t>
            </a:r>
            <a:r>
              <a:rPr lang="en-US" sz="1400" dirty="0" err="1"/>
              <a:t>Blumentals</a:t>
            </a:r>
            <a:r>
              <a:rPr lang="en-US" sz="1400" dirty="0"/>
              <a:t>, I. I.; </a:t>
            </a:r>
            <a:r>
              <a:rPr lang="en-US" sz="1400" dirty="0" err="1"/>
              <a:t>Itoh</a:t>
            </a:r>
            <a:r>
              <a:rPr lang="en-US" sz="1400" dirty="0"/>
              <a:t>, M.; Olson, G. J.; Kelly R. M.; Role of </a:t>
            </a:r>
            <a:r>
              <a:rPr lang="en-US" sz="1400" dirty="0" err="1"/>
              <a:t>Polysulfides</a:t>
            </a:r>
            <a:r>
              <a:rPr lang="en-US" sz="1400" dirty="0"/>
              <a:t> in Reduction of </a:t>
            </a:r>
            <a:r>
              <a:rPr lang="en-US" sz="1400" dirty="0" smtClean="0"/>
              <a:t>Elemental </a:t>
            </a:r>
            <a:r>
              <a:rPr lang="en-US" sz="1400" dirty="0"/>
              <a:t>Sulfur by the </a:t>
            </a:r>
            <a:r>
              <a:rPr lang="en-US" sz="1400" dirty="0" err="1"/>
              <a:t>Hyperthermophilic</a:t>
            </a:r>
            <a:r>
              <a:rPr lang="en-US" sz="1400" dirty="0"/>
              <a:t> </a:t>
            </a:r>
            <a:r>
              <a:rPr lang="en-US" sz="1400" dirty="0" err="1"/>
              <a:t>Archaebacterium</a:t>
            </a:r>
            <a:r>
              <a:rPr lang="en-US" sz="1400" dirty="0"/>
              <a:t> </a:t>
            </a:r>
            <a:r>
              <a:rPr lang="en-US" sz="1400" i="1" dirty="0" err="1"/>
              <a:t>Pyrococcus</a:t>
            </a:r>
            <a:r>
              <a:rPr lang="en-US" sz="1400" i="1" dirty="0"/>
              <a:t> </a:t>
            </a:r>
            <a:r>
              <a:rPr lang="en-US" sz="1400" i="1" dirty="0" err="1"/>
              <a:t>furiosus</a:t>
            </a:r>
            <a:r>
              <a:rPr lang="en-US" sz="1400" dirty="0"/>
              <a:t>. </a:t>
            </a:r>
            <a:r>
              <a:rPr lang="en-US" sz="1400" i="1" dirty="0"/>
              <a:t>Appl. </a:t>
            </a:r>
            <a:r>
              <a:rPr lang="en-US" sz="1400" i="1" dirty="0" smtClean="0"/>
              <a:t>Environ</a:t>
            </a:r>
            <a:r>
              <a:rPr lang="en-US" sz="1400" i="1" dirty="0"/>
              <a:t>. </a:t>
            </a:r>
            <a:r>
              <a:rPr lang="en-US" sz="1400" i="1" dirty="0" err="1"/>
              <a:t>Microbiol</a:t>
            </a:r>
            <a:r>
              <a:rPr lang="en-US" sz="1400" dirty="0"/>
              <a:t>. </a:t>
            </a:r>
            <a:r>
              <a:rPr lang="en-US" sz="1400" b="1" dirty="0"/>
              <a:t>1990</a:t>
            </a:r>
            <a:r>
              <a:rPr lang="en-US" sz="1400" dirty="0"/>
              <a:t>, </a:t>
            </a:r>
            <a:r>
              <a:rPr lang="en-US" sz="1400" i="1" dirty="0"/>
              <a:t>56</a:t>
            </a:r>
            <a:r>
              <a:rPr lang="en-US" sz="1400" dirty="0"/>
              <a:t>, 1255-1262.</a:t>
            </a:r>
          </a:p>
          <a:p>
            <a:endParaRPr lang="en-US" sz="1400" dirty="0"/>
          </a:p>
        </p:txBody>
      </p:sp>
    </p:spTree>
  </p:cSld>
  <p:clrMapOvr>
    <a:masterClrMapping/>
  </p:clrMapOvr>
  <p:transition spd="slow" advTm="20093"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9812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Applications and Fun Facts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 advTm="9391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17412" name="Picture 4" descr="images-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066800"/>
            <a:ext cx="4191000" cy="285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4495800" y="4495800"/>
            <a:ext cx="36496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i="1" dirty="0" err="1">
                <a:latin typeface="Times New Roman" pitchFamily="64" charset="0"/>
              </a:rPr>
              <a:t>Fusarium</a:t>
            </a:r>
            <a:r>
              <a:rPr lang="en-US" sz="3200" i="1" dirty="0">
                <a:latin typeface="Times New Roman" pitchFamily="64" charset="0"/>
              </a:rPr>
              <a:t> </a:t>
            </a:r>
            <a:r>
              <a:rPr lang="en-US" sz="3200" i="1" dirty="0" err="1">
                <a:latin typeface="Times New Roman" pitchFamily="64" charset="0"/>
              </a:rPr>
              <a:t>oxysporum</a:t>
            </a:r>
            <a:endParaRPr lang="en-US" sz="3200" i="1" dirty="0">
              <a:latin typeface="Times New Roman" pitchFamily="64" charset="0"/>
            </a:endParaRP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457200" y="6324600"/>
            <a:ext cx="84566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University of Hawaii at Manoa. </a:t>
            </a:r>
            <a:r>
              <a:rPr lang="en-US" sz="1800">
                <a:hlinkClick r:id="rId4"/>
              </a:rPr>
              <a:t>www.botany.hawaii.edu</a:t>
            </a:r>
            <a:r>
              <a:rPr lang="en-US" sz="1800"/>
              <a:t> (accessed April 17, 2008).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600" y="5638800"/>
            <a:ext cx="8229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Information from:  </a:t>
            </a:r>
            <a:r>
              <a:rPr lang="en-US" sz="1400" dirty="0"/>
              <a:t>Abe, T.; Hoshino, T.; Nakamura A.; Takaya N.; Anaerobic Elemental Sulfur Reduction by </a:t>
            </a:r>
            <a:r>
              <a:rPr lang="en-US" sz="1400" dirty="0" smtClean="0"/>
              <a:t>Fungus </a:t>
            </a:r>
            <a:r>
              <a:rPr lang="en-US" sz="1400" i="1" dirty="0" err="1"/>
              <a:t>Fasarium</a:t>
            </a:r>
            <a:r>
              <a:rPr lang="en-US" sz="1400" i="1" dirty="0"/>
              <a:t> </a:t>
            </a:r>
            <a:r>
              <a:rPr lang="en-US" sz="1400" i="1" dirty="0" err="1"/>
              <a:t>oxysporum</a:t>
            </a:r>
            <a:r>
              <a:rPr lang="en-US" sz="1400" i="1" dirty="0"/>
              <a:t>. </a:t>
            </a:r>
            <a:r>
              <a:rPr lang="en-US" sz="1400" i="1" dirty="0" err="1"/>
              <a:t>Biosci</a:t>
            </a:r>
            <a:r>
              <a:rPr lang="en-US" sz="1400" i="1" dirty="0"/>
              <a:t>. </a:t>
            </a:r>
            <a:r>
              <a:rPr lang="en-US" sz="1400" i="1" dirty="0" err="1"/>
              <a:t>Biotechnol</a:t>
            </a:r>
            <a:r>
              <a:rPr lang="en-US" sz="1400" i="1" dirty="0"/>
              <a:t>. </a:t>
            </a:r>
            <a:r>
              <a:rPr lang="en-US" sz="1400" i="1" dirty="0" err="1"/>
              <a:t>Biochem</a:t>
            </a:r>
            <a:r>
              <a:rPr lang="en-US" sz="1400" dirty="0"/>
              <a:t>. </a:t>
            </a:r>
            <a:r>
              <a:rPr lang="en-US" sz="1400" b="1" dirty="0"/>
              <a:t>2007</a:t>
            </a:r>
            <a:r>
              <a:rPr lang="en-US" sz="1400" dirty="0"/>
              <a:t>, </a:t>
            </a:r>
            <a:r>
              <a:rPr lang="en-US" sz="1400" i="1" dirty="0"/>
              <a:t>71</a:t>
            </a:r>
            <a:r>
              <a:rPr lang="en-US" sz="1400" dirty="0"/>
              <a:t>(10), 2402-2407.</a:t>
            </a:r>
          </a:p>
          <a:p>
            <a:endParaRPr lang="en-US" sz="1400" dirty="0"/>
          </a:p>
        </p:txBody>
      </p:sp>
    </p:spTree>
  </p:cSld>
  <p:clrMapOvr>
    <a:masterClrMapping/>
  </p:clrMapOvr>
  <p:transition spd="slow" advTm="19093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18436" name="Picture 4" descr="image0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4600" y="2286000"/>
            <a:ext cx="4168775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1676400" y="685800"/>
            <a:ext cx="617378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/>
              <a:t>Severe corrosion of a sewer pipe due </a:t>
            </a:r>
          </a:p>
          <a:p>
            <a:pPr algn="ctr"/>
            <a:r>
              <a:rPr lang="en-US" sz="2800"/>
              <a:t>to bacterial activity</a:t>
            </a: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228600" y="6491288"/>
            <a:ext cx="8632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Kuwait Institute for Scientific Research. </a:t>
            </a:r>
            <a:r>
              <a:rPr lang="en-US" sz="1800">
                <a:hlinkClick r:id="rId4"/>
              </a:rPr>
              <a:t>www.kisr.edu.kw</a:t>
            </a:r>
            <a:r>
              <a:rPr lang="en-US" sz="1800"/>
              <a:t> (accessed April 16, 2008).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" y="5638800"/>
            <a:ext cx="8229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Information from: </a:t>
            </a:r>
            <a:r>
              <a:rPr lang="en-US" sz="1400" dirty="0"/>
              <a:t>Okabe S.; Odagiri M.; Ito T.; </a:t>
            </a:r>
            <a:r>
              <a:rPr lang="en-US" sz="1400" dirty="0" err="1"/>
              <a:t>Saton</a:t>
            </a:r>
            <a:r>
              <a:rPr lang="en-US" sz="1400" dirty="0"/>
              <a:t> H.; Succession of Sulfur-Oxidizing Bacteria in the Microbial </a:t>
            </a:r>
            <a:r>
              <a:rPr lang="en-US" sz="1400" dirty="0" smtClean="0"/>
              <a:t>Community </a:t>
            </a:r>
            <a:r>
              <a:rPr lang="en-US" sz="1400" dirty="0"/>
              <a:t>on Corroding Concrete in Sewer Systems. </a:t>
            </a:r>
            <a:r>
              <a:rPr lang="en-US" sz="1400" i="1" dirty="0"/>
              <a:t>Appl. </a:t>
            </a:r>
            <a:r>
              <a:rPr lang="en-US" sz="1400" i="1" dirty="0" err="1"/>
              <a:t>Enviro</a:t>
            </a:r>
            <a:r>
              <a:rPr lang="en-US" sz="1400" i="1" dirty="0"/>
              <a:t>. </a:t>
            </a:r>
            <a:r>
              <a:rPr lang="en-US" sz="1400" i="1" dirty="0" err="1"/>
              <a:t>Microbiol</a:t>
            </a:r>
            <a:r>
              <a:rPr lang="en-US" sz="1400" dirty="0"/>
              <a:t>. </a:t>
            </a:r>
            <a:r>
              <a:rPr lang="en-US" sz="1400" b="1" dirty="0" smtClean="0"/>
              <a:t>2007</a:t>
            </a:r>
            <a:r>
              <a:rPr lang="en-US" sz="1400" dirty="0" smtClean="0"/>
              <a:t>,</a:t>
            </a:r>
            <a:r>
              <a:rPr lang="en-US" sz="1400" i="1" dirty="0" smtClean="0"/>
              <a:t>73</a:t>
            </a:r>
            <a:r>
              <a:rPr lang="en-US" sz="1400" dirty="0"/>
              <a:t>, 971-980.</a:t>
            </a:r>
          </a:p>
          <a:p>
            <a:endParaRPr lang="en-US" sz="1400" dirty="0"/>
          </a:p>
        </p:txBody>
      </p:sp>
    </p:spTree>
  </p:cSld>
  <p:clrMapOvr>
    <a:masterClrMapping/>
  </p:clrMapOvr>
  <p:transition spd="slow" advTm="52750"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19460" name="Picture 4" descr="images-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524000"/>
            <a:ext cx="2789238" cy="376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1752600" y="6491288"/>
            <a:ext cx="58499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Nature.com </a:t>
            </a:r>
            <a:r>
              <a:rPr lang="en-US" sz="1800">
                <a:hlinkClick r:id="rId4"/>
              </a:rPr>
              <a:t>www.nature.com</a:t>
            </a:r>
            <a:r>
              <a:rPr lang="en-US" sz="1800"/>
              <a:t> (accessed April 17, 2008).</a:t>
            </a:r>
          </a:p>
        </p:txBody>
      </p:sp>
      <p:sp>
        <p:nvSpPr>
          <p:cNvPr id="19462" name="Rectangle 7"/>
          <p:cNvSpPr>
            <a:spLocks noChangeArrowheads="1"/>
          </p:cNvSpPr>
          <p:nvPr/>
        </p:nvSpPr>
        <p:spPr bwMode="auto">
          <a:xfrm>
            <a:off x="5181600" y="3124200"/>
            <a:ext cx="1962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/>
              <a:t>SAR-11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600" y="5867400"/>
            <a:ext cx="71627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Information from: </a:t>
            </a:r>
            <a:r>
              <a:rPr lang="en-US" sz="1400" dirty="0"/>
              <a:t>Reduced Sulfur Might Be Key To Ocean Function : </a:t>
            </a:r>
            <a:r>
              <a:rPr lang="en-US" sz="1400" dirty="0" err="1"/>
              <a:t>TreeHugger</a:t>
            </a:r>
            <a:r>
              <a:rPr lang="en-US" sz="1400" dirty="0"/>
              <a:t>. </a:t>
            </a:r>
            <a:r>
              <a:rPr lang="en-US" sz="1400" dirty="0" smtClean="0"/>
              <a:t>http</a:t>
            </a:r>
            <a:r>
              <a:rPr lang="en-US" sz="1400" dirty="0"/>
              <a:t>://www.treehugger.com/files/2008/03/reduced_sulfur.php (accessed March 17, 2008).</a:t>
            </a:r>
          </a:p>
          <a:p>
            <a:endParaRPr lang="en-US" sz="1400" dirty="0"/>
          </a:p>
        </p:txBody>
      </p:sp>
    </p:spTree>
  </p:cSld>
  <p:clrMapOvr>
    <a:masterClrMapping/>
  </p:clrMapOvr>
  <p:transition spd="slow" advTm="37230"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5400" dirty="0" smtClean="0"/>
              <a:t>Are you ready for </a:t>
            </a:r>
            <a:br>
              <a:rPr lang="en-US" sz="5400" dirty="0" smtClean="0"/>
            </a:br>
            <a:r>
              <a:rPr lang="en-US" sz="5400" dirty="0" smtClean="0"/>
              <a:t>SULFUR?!</a:t>
            </a:r>
            <a:endParaRPr lang="en-US" dirty="0" smtClean="0"/>
          </a:p>
        </p:txBody>
      </p:sp>
    </p:spTree>
  </p:cSld>
  <p:clrMapOvr>
    <a:masterClrMapping/>
  </p:clrMapOvr>
  <p:transition advTm="7282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20484" name="Picture 4" descr="images-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457200"/>
            <a:ext cx="2635250" cy="197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5942013"/>
            <a:ext cx="38100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/>
              <a:t>Amethyst Galleries' Mineral Gallery. </a:t>
            </a:r>
          </a:p>
          <a:p>
            <a:r>
              <a:rPr lang="en-US" sz="1800">
                <a:hlinkClick r:id="rId4"/>
              </a:rPr>
              <a:t>www.galleries.com</a:t>
            </a:r>
            <a:r>
              <a:rPr lang="en-US" sz="1800"/>
              <a:t> </a:t>
            </a:r>
          </a:p>
          <a:p>
            <a:r>
              <a:rPr lang="en-US" sz="1800"/>
              <a:t>(accessed April 17, 2008).</a:t>
            </a: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3703638" y="958850"/>
            <a:ext cx="32273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Copper Sulfide Ore</a:t>
            </a:r>
          </a:p>
        </p:txBody>
      </p:sp>
      <p:pic>
        <p:nvPicPr>
          <p:cNvPr id="20487" name="Picture 7" descr="images-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62600" y="2057400"/>
            <a:ext cx="3059113" cy="308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2057400" y="3048000"/>
            <a:ext cx="3302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i="1" dirty="0" err="1">
                <a:latin typeface="Times New Roman" pitchFamily="64" charset="0"/>
              </a:rPr>
              <a:t>Thiobacillus</a:t>
            </a:r>
            <a:r>
              <a:rPr lang="en-US" sz="2800" i="1" dirty="0">
                <a:latin typeface="Times New Roman" pitchFamily="64" charset="0"/>
              </a:rPr>
              <a:t> </a:t>
            </a:r>
            <a:r>
              <a:rPr lang="en-US" sz="2800" dirty="0">
                <a:latin typeface="Times New Roman" pitchFamily="64" charset="0"/>
              </a:rPr>
              <a:t>Bacteria</a:t>
            </a:r>
          </a:p>
        </p:txBody>
      </p:sp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4419600" y="6019800"/>
            <a:ext cx="44275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Eukaryotic Genomics. </a:t>
            </a:r>
            <a:r>
              <a:rPr lang="en-US" sz="1800" u="sng">
                <a:solidFill>
                  <a:schemeClr val="hlink"/>
                </a:solidFill>
              </a:rPr>
              <a:t>genome.jgi-psf.org</a:t>
            </a:r>
            <a:r>
              <a:rPr lang="en-US" sz="1800"/>
              <a:t> </a:t>
            </a:r>
          </a:p>
          <a:p>
            <a:r>
              <a:rPr lang="en-US" sz="1800"/>
              <a:t>(accessed April 17, 2008).	</a:t>
            </a:r>
          </a:p>
        </p:txBody>
      </p:sp>
      <p:sp>
        <p:nvSpPr>
          <p:cNvPr id="20490" name="TextBox 9"/>
          <p:cNvSpPr txBox="1">
            <a:spLocks noChangeArrowheads="1"/>
          </p:cNvSpPr>
          <p:nvPr/>
        </p:nvSpPr>
        <p:spPr bwMode="auto">
          <a:xfrm>
            <a:off x="1600200" y="3657600"/>
            <a:ext cx="3911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These bacteria oxidize S</a:t>
            </a:r>
            <a:r>
              <a:rPr lang="en-US" baseline="30000" dirty="0"/>
              <a:t>0</a:t>
            </a:r>
            <a:r>
              <a:rPr lang="en-US" baseline="-25000" dirty="0"/>
              <a:t>(s)</a:t>
            </a:r>
          </a:p>
          <a:p>
            <a:r>
              <a:rPr lang="en-US" dirty="0"/>
              <a:t>into </a:t>
            </a:r>
            <a:r>
              <a:rPr lang="en-US" dirty="0" err="1"/>
              <a:t>SO</a:t>
            </a:r>
            <a:r>
              <a:rPr lang="en-US" baseline="-25000" dirty="0" err="1"/>
              <a:t>x</a:t>
            </a:r>
            <a:r>
              <a:rPr lang="en-US" baseline="-25000" dirty="0"/>
              <a:t>(g)</a:t>
            </a:r>
            <a:r>
              <a:rPr lang="en-US" dirty="0"/>
              <a:t>, removing sulfur</a:t>
            </a:r>
          </a:p>
          <a:p>
            <a:r>
              <a:rPr lang="en-US" dirty="0"/>
              <a:t>impurities.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5181600"/>
            <a:ext cx="41453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Information from: </a:t>
            </a:r>
            <a:r>
              <a:rPr lang="en-US" sz="1400" dirty="0"/>
              <a:t>Dyer, Betsey Dexter.</a:t>
            </a:r>
            <a:r>
              <a:rPr lang="en-US" sz="1400" i="1" dirty="0"/>
              <a:t> A Field Guide to Bacteria;</a:t>
            </a:r>
            <a:r>
              <a:rPr lang="en-US" sz="1400" dirty="0"/>
              <a:t> Cornell University Press: Ithaca, NY, 2003.</a:t>
            </a:r>
          </a:p>
          <a:p>
            <a:endParaRPr lang="en-US" sz="1400" dirty="0"/>
          </a:p>
        </p:txBody>
      </p:sp>
    </p:spTree>
  </p:cSld>
  <p:clrMapOvr>
    <a:masterClrMapping/>
  </p:clrMapOvr>
  <p:transition spd="med" advTm="17187"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55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 </a:t>
            </a:r>
            <a:endParaRPr lang="en-US" dirty="0" smtClean="0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1447800"/>
            <a:ext cx="6400800" cy="1752600"/>
          </a:xfrm>
        </p:spPr>
        <p:txBody>
          <a:bodyPr/>
          <a:lstStyle/>
          <a:p>
            <a:pPr eaLnBrk="1" hangingPunct="1">
              <a:defRPr/>
            </a:pPr>
            <a:endParaRPr lang="en-US" dirty="0" smtClean="0"/>
          </a:p>
        </p:txBody>
      </p:sp>
      <p:pic>
        <p:nvPicPr>
          <p:cNvPr id="21510" name="Picture 7" descr="C:\Documents and Settings\Luke Latimer\My Documents\noname0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4600" y="1295400"/>
            <a:ext cx="4124325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37859"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dirty="0" smtClean="0"/>
              <a:t>FIN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772400" cy="4114800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dirty="0" smtClean="0"/>
              <a:t>Thanks for Participating</a:t>
            </a:r>
          </a:p>
          <a:p>
            <a:pPr algn="ctr" eaLnBrk="1" hangingPunct="1">
              <a:defRPr/>
            </a:pPr>
            <a:r>
              <a:rPr lang="en-US" dirty="0" smtClean="0"/>
              <a:t>Teresa J., Luke L., Kari S.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542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2590800"/>
            <a:ext cx="533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Tm="9265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6148" name="Picture 4" descr="images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0" y="533400"/>
            <a:ext cx="2828925" cy="278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 descr="images-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19400" y="3276600"/>
            <a:ext cx="2514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9" descr="images-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228600"/>
            <a:ext cx="2667000" cy="257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1" name="Text Box 10"/>
          <p:cNvSpPr txBox="1">
            <a:spLocks noChangeArrowheads="1"/>
          </p:cNvSpPr>
          <p:nvPr/>
        </p:nvSpPr>
        <p:spPr bwMode="auto">
          <a:xfrm>
            <a:off x="1219200" y="3276600"/>
            <a:ext cx="3635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6152" name="Rectangle 11"/>
          <p:cNvSpPr>
            <a:spLocks noChangeArrowheads="1"/>
          </p:cNvSpPr>
          <p:nvPr/>
        </p:nvSpPr>
        <p:spPr bwMode="auto">
          <a:xfrm>
            <a:off x="0" y="5942013"/>
            <a:ext cx="2840038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Vino’s Home. </a:t>
            </a:r>
          </a:p>
          <a:p>
            <a:r>
              <a:rPr lang="en-US" sz="1800"/>
              <a:t>vinobalan.tripod.com </a:t>
            </a:r>
          </a:p>
          <a:p>
            <a:r>
              <a:rPr lang="en-US" sz="1800"/>
              <a:t>(accessed April 17, 2008).</a:t>
            </a:r>
            <a:endParaRPr lang="en-US" sz="1300">
              <a:solidFill>
                <a:srgbClr val="E8E8E8"/>
              </a:solidFill>
            </a:endParaRPr>
          </a:p>
        </p:txBody>
      </p:sp>
      <p:sp>
        <p:nvSpPr>
          <p:cNvPr id="6153" name="Rectangle 12"/>
          <p:cNvSpPr>
            <a:spLocks noChangeArrowheads="1"/>
          </p:cNvSpPr>
          <p:nvPr/>
        </p:nvSpPr>
        <p:spPr bwMode="auto">
          <a:xfrm>
            <a:off x="3048000" y="5961063"/>
            <a:ext cx="3259138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Web Elements Periodic Table.</a:t>
            </a:r>
          </a:p>
          <a:p>
            <a:r>
              <a:rPr lang="en-US" sz="1800">
                <a:hlinkClick r:id="rId6"/>
              </a:rPr>
              <a:t>www.webelements.com</a:t>
            </a:r>
            <a:endParaRPr lang="en-US" sz="1800"/>
          </a:p>
          <a:p>
            <a:r>
              <a:rPr lang="en-US" sz="1800"/>
              <a:t>(accessed April 17, 2008).</a:t>
            </a:r>
            <a:endParaRPr lang="en-US" sz="1800">
              <a:solidFill>
                <a:srgbClr val="E8E8E8"/>
              </a:solidFill>
            </a:endParaRPr>
          </a:p>
        </p:txBody>
      </p:sp>
      <p:sp>
        <p:nvSpPr>
          <p:cNvPr id="6154" name="Rectangle 13"/>
          <p:cNvSpPr>
            <a:spLocks noChangeArrowheads="1"/>
          </p:cNvSpPr>
          <p:nvPr/>
        </p:nvSpPr>
        <p:spPr bwMode="auto">
          <a:xfrm>
            <a:off x="6172200" y="5942013"/>
            <a:ext cx="2776538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redOrbit.</a:t>
            </a:r>
          </a:p>
          <a:p>
            <a:r>
              <a:rPr lang="en-US" sz="1800">
                <a:hlinkClick r:id="rId7"/>
              </a:rPr>
              <a:t>www.redorbit.com</a:t>
            </a:r>
            <a:endParaRPr lang="en-US" sz="1800"/>
          </a:p>
          <a:p>
            <a:r>
              <a:rPr lang="en-US" sz="1800"/>
              <a:t>(accessed April 17, 2008)</a:t>
            </a:r>
            <a:endParaRPr lang="en-US" sz="1800">
              <a:solidFill>
                <a:srgbClr val="E8E8E8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4800600"/>
            <a:ext cx="2514600" cy="990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Sulfur. http://periodic.lanl.gov/elements/16.html (accessed March 17, 2008).</a:t>
            </a:r>
          </a:p>
        </p:txBody>
      </p:sp>
    </p:spTree>
  </p:cSld>
  <p:clrMapOvr>
    <a:masterClrMapping/>
  </p:clrMapOvr>
  <p:transition spd="med" advTm="18516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7172" name="Picture 4" descr="images-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3200" y="2057400"/>
            <a:ext cx="3567113" cy="337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990600" y="6324600"/>
            <a:ext cx="7096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Osage Municipal Utilities. </a:t>
            </a:r>
            <a:r>
              <a:rPr lang="en-US" sz="1800">
                <a:hlinkClick r:id="rId4"/>
              </a:rPr>
              <a:t>www.osage.net</a:t>
            </a:r>
            <a:r>
              <a:rPr lang="en-US" sz="1800"/>
              <a:t> (accessed April 17, 2008).</a:t>
            </a: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2895600" y="685800"/>
            <a:ext cx="32893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/>
              <a:t>Stinky Eggs!</a:t>
            </a:r>
          </a:p>
        </p:txBody>
      </p:sp>
    </p:spTree>
  </p:cSld>
  <p:clrMapOvr>
    <a:masterClrMapping/>
  </p:clrMapOvr>
  <p:transition spd="med" advTm="6656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764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On to Chemistry…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8198" name="Picture 6" descr="C:\Documents and Settings\Luke Latimer\My Documents\noname03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48000" y="3276600"/>
            <a:ext cx="3200400" cy="2266950"/>
          </a:xfrm>
        </p:spPr>
      </p:pic>
    </p:spTree>
  </p:cSld>
  <p:clrMapOvr>
    <a:masterClrMapping/>
  </p:clrMapOvr>
  <p:transition spd="slow" advTm="18609"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9220" name="Picture 4" descr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533400"/>
            <a:ext cx="3011488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 descr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19600" y="1595438"/>
            <a:ext cx="4406900" cy="358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533400" y="6216650"/>
            <a:ext cx="82534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dirty="0" err="1"/>
              <a:t>Belkin</a:t>
            </a:r>
            <a:r>
              <a:rPr lang="en-US" sz="1800" dirty="0"/>
              <a:t>, S.; </a:t>
            </a:r>
            <a:r>
              <a:rPr lang="en-US" sz="1800" dirty="0" err="1"/>
              <a:t>Wirsen</a:t>
            </a:r>
            <a:r>
              <a:rPr lang="en-US" sz="1800" dirty="0"/>
              <a:t>, C. O.; </a:t>
            </a:r>
            <a:r>
              <a:rPr lang="en-US" sz="1800" dirty="0" err="1"/>
              <a:t>Jannasch</a:t>
            </a:r>
            <a:r>
              <a:rPr lang="en-US" sz="1800" dirty="0"/>
              <a:t>, H.W.; Biological and </a:t>
            </a:r>
            <a:r>
              <a:rPr lang="en-US" sz="1800" dirty="0" err="1"/>
              <a:t>Abiological</a:t>
            </a:r>
            <a:r>
              <a:rPr lang="en-US" sz="1800" dirty="0"/>
              <a:t> Sulfur </a:t>
            </a:r>
          </a:p>
          <a:p>
            <a:r>
              <a:rPr lang="en-US" sz="1800" dirty="0"/>
              <a:t>Reduction at High Temperatures. </a:t>
            </a:r>
            <a:r>
              <a:rPr lang="en-US" sz="1800" i="1" dirty="0"/>
              <a:t>Appl. Environ. </a:t>
            </a:r>
            <a:r>
              <a:rPr lang="en-US" sz="1800" i="1" dirty="0" err="1"/>
              <a:t>Microbiol</a:t>
            </a:r>
            <a:r>
              <a:rPr lang="en-US" sz="1800" dirty="0"/>
              <a:t>. </a:t>
            </a:r>
            <a:r>
              <a:rPr lang="en-US" sz="1800" b="1" dirty="0"/>
              <a:t>1985</a:t>
            </a:r>
            <a:r>
              <a:rPr lang="en-US" sz="1800" dirty="0"/>
              <a:t>, </a:t>
            </a:r>
            <a:r>
              <a:rPr lang="en-US" sz="1800" i="1" dirty="0"/>
              <a:t>49</a:t>
            </a:r>
            <a:r>
              <a:rPr lang="en-US" sz="1800" dirty="0"/>
              <a:t>, 1057-1061</a:t>
            </a:r>
          </a:p>
        </p:txBody>
      </p:sp>
    </p:spTree>
  </p:cSld>
  <p:clrMapOvr>
    <a:masterClrMapping/>
  </p:clrMapOvr>
  <p:transition spd="med" advTm="9469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476250" y="4724400"/>
          <a:ext cx="8667750" cy="808038"/>
        </p:xfrm>
        <a:graphic>
          <a:graphicData uri="http://schemas.openxmlformats.org/presentationml/2006/ole">
            <p:oleObj spid="_x0000_s1026" name="Equation" r:id="rId4" imgW="2590560" imgH="241200" progId="Equation.3">
              <p:embed/>
            </p:oleObj>
          </a:graphicData>
        </a:graphic>
      </p:graphicFrame>
      <p:sp>
        <p:nvSpPr>
          <p:cNvPr id="1031" name="Text Box 5"/>
          <p:cNvSpPr txBox="1">
            <a:spLocks noChangeArrowheads="1"/>
          </p:cNvSpPr>
          <p:nvPr/>
        </p:nvSpPr>
        <p:spPr bwMode="auto">
          <a:xfrm>
            <a:off x="2514600" y="685800"/>
            <a:ext cx="37814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Reaction Mechanisms:</a:t>
            </a:r>
            <a:endParaRPr lang="en-US"/>
          </a:p>
        </p:txBody>
      </p:sp>
      <p:sp>
        <p:nvSpPr>
          <p:cNvPr id="1032" name="Text Box 6"/>
          <p:cNvSpPr txBox="1">
            <a:spLocks noChangeArrowheads="1"/>
          </p:cNvSpPr>
          <p:nvPr/>
        </p:nvSpPr>
        <p:spPr bwMode="auto">
          <a:xfrm>
            <a:off x="479425" y="1219200"/>
            <a:ext cx="18065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/>
              <a:t>First step:</a:t>
            </a:r>
          </a:p>
        </p:txBody>
      </p:sp>
      <p:graphicFrame>
        <p:nvGraphicFramePr>
          <p:cNvPr id="1027" name="Object 7"/>
          <p:cNvGraphicFramePr>
            <a:graphicFrameLocks noChangeAspect="1"/>
          </p:cNvGraphicFramePr>
          <p:nvPr/>
        </p:nvGraphicFramePr>
        <p:xfrm>
          <a:off x="685800" y="1676400"/>
          <a:ext cx="7847013" cy="747713"/>
        </p:xfrm>
        <a:graphic>
          <a:graphicData uri="http://schemas.openxmlformats.org/presentationml/2006/ole">
            <p:oleObj spid="_x0000_s1027" name="Equation" r:id="rId5" imgW="2527200" imgH="241200" progId="Equation.3">
              <p:embed/>
            </p:oleObj>
          </a:graphicData>
        </a:graphic>
      </p:graphicFrame>
      <p:sp>
        <p:nvSpPr>
          <p:cNvPr id="1033" name="Text Box 8"/>
          <p:cNvSpPr txBox="1">
            <a:spLocks noChangeArrowheads="1"/>
          </p:cNvSpPr>
          <p:nvPr/>
        </p:nvSpPr>
        <p:spPr bwMode="auto">
          <a:xfrm>
            <a:off x="441325" y="2590800"/>
            <a:ext cx="23018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/>
              <a:t>Second step:</a:t>
            </a:r>
          </a:p>
        </p:txBody>
      </p:sp>
      <p:graphicFrame>
        <p:nvGraphicFramePr>
          <p:cNvPr id="1028" name="Object 9"/>
          <p:cNvGraphicFramePr>
            <a:graphicFrameLocks noChangeAspect="1"/>
          </p:cNvGraphicFramePr>
          <p:nvPr/>
        </p:nvGraphicFramePr>
        <p:xfrm>
          <a:off x="838200" y="3124200"/>
          <a:ext cx="6469063" cy="773113"/>
        </p:xfrm>
        <a:graphic>
          <a:graphicData uri="http://schemas.openxmlformats.org/presentationml/2006/ole">
            <p:oleObj spid="_x0000_s1028" name="Equation" r:id="rId6" imgW="2019240" imgH="241200" progId="Equation.3">
              <p:embed/>
            </p:oleObj>
          </a:graphicData>
        </a:graphic>
      </p:graphicFrame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609600" y="5181600"/>
            <a:ext cx="4038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533400" y="4191000"/>
            <a:ext cx="3200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/>
              <a:t>Overall Reaction: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7201" y="5486400"/>
            <a:ext cx="79248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Information from: </a:t>
            </a:r>
            <a:r>
              <a:rPr lang="en-US" sz="1400" i="1" dirty="0"/>
              <a:t>Organic Sulfur Chemistry: Biochemical Aspects</a:t>
            </a:r>
            <a:r>
              <a:rPr lang="en-US" sz="1400" dirty="0"/>
              <a:t>; </a:t>
            </a:r>
            <a:r>
              <a:rPr lang="en-US" sz="1400" dirty="0" err="1"/>
              <a:t>Oae</a:t>
            </a:r>
            <a:r>
              <a:rPr lang="en-US" sz="1400" dirty="0"/>
              <a:t> S.; </a:t>
            </a:r>
            <a:r>
              <a:rPr lang="en-US" sz="1400" dirty="0" err="1"/>
              <a:t>Okuyama</a:t>
            </a:r>
            <a:r>
              <a:rPr lang="en-US" sz="1400" dirty="0"/>
              <a:t> T., Ed. 1; CRC Press: Boca </a:t>
            </a:r>
            <a:r>
              <a:rPr lang="en-US" sz="1400" dirty="0" smtClean="0"/>
              <a:t>Raton</a:t>
            </a:r>
            <a:r>
              <a:rPr lang="en-US" sz="1400" dirty="0"/>
              <a:t>, FL, 1992; </a:t>
            </a:r>
            <a:r>
              <a:rPr lang="en-US" sz="1400" dirty="0" err="1"/>
              <a:t>Vol</a:t>
            </a:r>
            <a:r>
              <a:rPr lang="en-US" sz="1400" dirty="0"/>
              <a:t> 1, pp 7-9</a:t>
            </a:r>
            <a:r>
              <a:rPr lang="en-US" sz="1400" dirty="0" smtClean="0"/>
              <a:t>.</a:t>
            </a:r>
          </a:p>
          <a:p>
            <a:endParaRPr lang="en-US" sz="1400" dirty="0" smtClean="0"/>
          </a:p>
          <a:p>
            <a:r>
              <a:rPr lang="en-US" sz="1400" i="1" dirty="0"/>
              <a:t>Hydrothermal Reactions and Techniques</a:t>
            </a:r>
            <a:r>
              <a:rPr lang="en-US" sz="1400" dirty="0"/>
              <a:t>; </a:t>
            </a:r>
            <a:r>
              <a:rPr lang="en-US" sz="1400" dirty="0" err="1"/>
              <a:t>Feng</a:t>
            </a:r>
            <a:r>
              <a:rPr lang="en-US" sz="1400" dirty="0"/>
              <a:t>, S. H.; Chen, J. S., Ed. 1; Proceedings of the 7</a:t>
            </a:r>
            <a:r>
              <a:rPr lang="en-US" sz="1400" baseline="30000" dirty="0"/>
              <a:t>th</a:t>
            </a:r>
            <a:r>
              <a:rPr lang="en-US" sz="1400" dirty="0"/>
              <a:t> </a:t>
            </a:r>
            <a:r>
              <a:rPr lang="en-US" sz="1400" dirty="0" smtClean="0"/>
              <a:t>International </a:t>
            </a:r>
            <a:r>
              <a:rPr lang="en-US" sz="1400" dirty="0"/>
              <a:t>Symposium on Hydrothermal Reactions; World Scientific: Changchun, </a:t>
            </a:r>
            <a:r>
              <a:rPr lang="en-US" sz="1400" dirty="0" smtClean="0"/>
              <a:t>China</a:t>
            </a:r>
            <a:r>
              <a:rPr lang="en-US" sz="1400" dirty="0"/>
              <a:t>, 2003; </a:t>
            </a:r>
            <a:r>
              <a:rPr lang="en-US" sz="1400" dirty="0" err="1"/>
              <a:t>Vol</a:t>
            </a:r>
            <a:r>
              <a:rPr lang="en-US" sz="1400" dirty="0"/>
              <a:t> 1, pp 227-231, 524-528.</a:t>
            </a:r>
          </a:p>
          <a:p>
            <a:endParaRPr lang="en-US" sz="1400" dirty="0"/>
          </a:p>
        </p:txBody>
      </p:sp>
    </p:spTree>
  </p:cSld>
  <p:clrMapOvr>
    <a:masterClrMapping/>
  </p:clrMapOvr>
  <p:transition spd="med" advTm="25891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1752600" y="1066800"/>
            <a:ext cx="55022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/>
              <a:t>THERMOPHILES!!!</a:t>
            </a: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1219200" y="2438400"/>
            <a:ext cx="65532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/>
              <a:t>ther•mo•phile  </a:t>
            </a:r>
            <a:r>
              <a:rPr lang="en-US" sz="2800" i="1"/>
              <a:t>noun,</a:t>
            </a:r>
            <a:r>
              <a:rPr lang="en-US" sz="2800"/>
              <a:t>  a bacterium or other microorganism that grows best at higher-than-normal temperatures.</a:t>
            </a:r>
            <a:r>
              <a:rPr lang="en-US"/>
              <a:t> </a:t>
            </a:r>
          </a:p>
        </p:txBody>
      </p:sp>
      <p:pic>
        <p:nvPicPr>
          <p:cNvPr id="10246" name="Picture 7" descr="imag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4038600"/>
            <a:ext cx="2362200" cy="220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7" name="Rectangle 8"/>
          <p:cNvSpPr>
            <a:spLocks noChangeArrowheads="1"/>
          </p:cNvSpPr>
          <p:nvPr/>
        </p:nvSpPr>
        <p:spPr bwMode="auto">
          <a:xfrm>
            <a:off x="1524000" y="6324600"/>
            <a:ext cx="60785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MSNBC. </a:t>
            </a:r>
            <a:r>
              <a:rPr lang="en-US" sz="1800">
                <a:hlinkClick r:id="rId4"/>
              </a:rPr>
              <a:t>www.msnbc.msn.com</a:t>
            </a:r>
            <a:r>
              <a:rPr lang="en-US" sz="1800"/>
              <a:t> (accessed April 17, 2008).</a:t>
            </a:r>
          </a:p>
        </p:txBody>
      </p:sp>
    </p:spTree>
  </p:cSld>
  <p:clrMapOvr>
    <a:masterClrMapping/>
  </p:clrMapOvr>
  <p:transition spd="slow" advTm="15359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11268" name="Picture 4" descr="100_138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990600"/>
            <a:ext cx="6324600" cy="425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Rectangle 6"/>
          <p:cNvSpPr>
            <a:spLocks noChangeArrowheads="1"/>
          </p:cNvSpPr>
          <p:nvPr/>
        </p:nvSpPr>
        <p:spPr bwMode="auto">
          <a:xfrm>
            <a:off x="1066800" y="5943600"/>
            <a:ext cx="69627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800"/>
              <a:t>Castle Geyser in Old Faithful Geyser Basin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28800" y="5410200"/>
            <a:ext cx="19864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Courtesy of  Kari Stout</a:t>
            </a:r>
            <a:endParaRPr lang="en-US" sz="1400" dirty="0"/>
          </a:p>
        </p:txBody>
      </p:sp>
    </p:spTree>
  </p:cSld>
  <p:clrMapOvr>
    <a:masterClrMapping/>
  </p:clrMapOvr>
  <p:transition advTm="4172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lumns">
  <a:themeElements>
    <a:clrScheme name="Columns 1">
      <a:dk1>
        <a:srgbClr val="000066"/>
      </a:dk1>
      <a:lt1>
        <a:srgbClr val="FFFFFF"/>
      </a:lt1>
      <a:dk2>
        <a:srgbClr val="5E6DA4"/>
      </a:dk2>
      <a:lt2>
        <a:srgbClr val="FFFFFF"/>
      </a:lt2>
      <a:accent1>
        <a:srgbClr val="6666FF"/>
      </a:accent1>
      <a:accent2>
        <a:srgbClr val="9999FF"/>
      </a:accent2>
      <a:accent3>
        <a:srgbClr val="B6BACF"/>
      </a:accent3>
      <a:accent4>
        <a:srgbClr val="DADADA"/>
      </a:accent4>
      <a:accent5>
        <a:srgbClr val="B8B8FF"/>
      </a:accent5>
      <a:accent6>
        <a:srgbClr val="8A8AE7"/>
      </a:accent6>
      <a:hlink>
        <a:srgbClr val="FF3300"/>
      </a:hlink>
      <a:folHlink>
        <a:srgbClr val="FF9900"/>
      </a:folHlink>
    </a:clrScheme>
    <a:fontScheme name="Columns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6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64" charset="-128"/>
          </a:defRPr>
        </a:defPPr>
      </a:lstStyle>
    </a:lnDef>
  </a:objectDefaults>
  <a:extraClrSchemeLst>
    <a:extraClrScheme>
      <a:clrScheme name="Columns 1">
        <a:dk1>
          <a:srgbClr val="000066"/>
        </a:dk1>
        <a:lt1>
          <a:srgbClr val="FFFFFF"/>
        </a:lt1>
        <a:dk2>
          <a:srgbClr val="5E6DA4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BAC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lumns 2">
        <a:dk1>
          <a:srgbClr val="003366"/>
        </a:dk1>
        <a:lt1>
          <a:srgbClr val="FFFFFF"/>
        </a:lt1>
        <a:dk2>
          <a:srgbClr val="5E6DA4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6BACF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lumns 3">
        <a:dk1>
          <a:srgbClr val="000000"/>
        </a:dk1>
        <a:lt1>
          <a:srgbClr val="FFFFFF"/>
        </a:lt1>
        <a:dk2>
          <a:srgbClr val="5E6DA4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6BACF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2004:Templates:Presentations:Designs:Columns</Template>
  <TotalTime>634</TotalTime>
  <Words>751</Words>
  <Application>Microsoft PowerPoint</Application>
  <PresentationFormat>On-screen Show (4:3)</PresentationFormat>
  <Paragraphs>95</Paragraphs>
  <Slides>22</Slides>
  <Notes>18</Notes>
  <HiddenSlides>0</HiddenSlides>
  <MMClips>1</MMClips>
  <ScaleCrop>false</ScaleCrop>
  <HeadingPairs>
    <vt:vector size="10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22</vt:i4>
      </vt:variant>
      <vt:variant>
        <vt:lpstr>Custom Shows</vt:lpstr>
      </vt:variant>
      <vt:variant>
        <vt:i4>1</vt:i4>
      </vt:variant>
    </vt:vector>
  </HeadingPairs>
  <TitlesOfParts>
    <vt:vector size="31" baseType="lpstr">
      <vt:lpstr>Arial</vt:lpstr>
      <vt:lpstr>ＭＳ Ｐゴシック</vt:lpstr>
      <vt:lpstr>Verdana</vt:lpstr>
      <vt:lpstr>Wingdings</vt:lpstr>
      <vt:lpstr>Times New Roman</vt:lpstr>
      <vt:lpstr>Columns</vt:lpstr>
      <vt:lpstr>Microsoft Equation 3.0</vt:lpstr>
      <vt:lpstr>Microsoft Equation</vt:lpstr>
      <vt:lpstr>It’s Getting Hot in Here… So Check Out the Thermophiles!    A Presentation by : Teresa Johnson, Luke Latimer, Kari Stout</vt:lpstr>
      <vt:lpstr>Are you ready for  SULFUR?!</vt:lpstr>
      <vt:lpstr>Slide 3</vt:lpstr>
      <vt:lpstr>Slide 4</vt:lpstr>
      <vt:lpstr>On to Chemistry…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Applications and Fun Facts</vt:lpstr>
      <vt:lpstr>Slide 17</vt:lpstr>
      <vt:lpstr>Slide 18</vt:lpstr>
      <vt:lpstr>Slide 19</vt:lpstr>
      <vt:lpstr>Slide 20</vt:lpstr>
      <vt:lpstr> </vt:lpstr>
      <vt:lpstr>FIN</vt:lpstr>
      <vt:lpstr>Custom Show 1</vt:lpstr>
    </vt:vector>
  </TitlesOfParts>
  <Company>Kari Stout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Are you ready for  SULFUR?!</dc:title>
  <dc:creator>Kari Stout</dc:creator>
  <cp:lastModifiedBy> </cp:lastModifiedBy>
  <cp:revision>57</cp:revision>
  <dcterms:created xsi:type="dcterms:W3CDTF">2008-04-17T17:45:52Z</dcterms:created>
  <dcterms:modified xsi:type="dcterms:W3CDTF">2008-04-22T01:58:32Z</dcterms:modified>
</cp:coreProperties>
</file>