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7" r:id="rId3"/>
    <p:sldId id="258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D4240-17BB-40FE-9129-ACA07B2AD008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8D2AA-52BB-41B7-8C18-DDD3EEDDF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31128-8EE1-4D09-A333-91353C0EF8DB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31128-8EE1-4D09-A333-91353C0EF8DB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AA4FA-4CCF-4D9F-823A-C69A1DE61BFA}" type="slidenum">
              <a:rPr lang="en-US"/>
              <a:pPr/>
              <a:t>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E55CE-696D-4473-8E60-46673D059E0B}" type="slidenum">
              <a:rPr lang="en-US"/>
              <a:pPr/>
              <a:t>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16C-CEB2-414F-8293-2A3D70F47E37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524B-3613-4116-8377-4EB8F79B8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16C-CEB2-414F-8293-2A3D70F47E37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524B-3613-4116-8377-4EB8F79B8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16C-CEB2-414F-8293-2A3D70F47E37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524B-3613-4116-8377-4EB8F79B8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16C-CEB2-414F-8293-2A3D70F47E37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524B-3613-4116-8377-4EB8F79B8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16C-CEB2-414F-8293-2A3D70F47E37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524B-3613-4116-8377-4EB8F79B8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16C-CEB2-414F-8293-2A3D70F47E37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524B-3613-4116-8377-4EB8F79B8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16C-CEB2-414F-8293-2A3D70F47E37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524B-3613-4116-8377-4EB8F79B8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16C-CEB2-414F-8293-2A3D70F47E37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524B-3613-4116-8377-4EB8F79B8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16C-CEB2-414F-8293-2A3D70F47E37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524B-3613-4116-8377-4EB8F79B8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16C-CEB2-414F-8293-2A3D70F47E37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524B-3613-4116-8377-4EB8F79B8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516C-CEB2-414F-8293-2A3D70F47E37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524B-3613-4116-8377-4EB8F79B8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3516C-CEB2-414F-8293-2A3D70F47E37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4524B-3613-4116-8377-4EB8F79B8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nicviper.or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Six Slides about Polypropylene Stereochemistry and Identification by </a:t>
            </a:r>
            <a:br>
              <a:rPr lang="en-US" dirty="0" smtClean="0"/>
            </a:br>
            <a:r>
              <a:rPr lang="en-US" baseline="30000" dirty="0" smtClean="0"/>
              <a:t>13</a:t>
            </a:r>
            <a:r>
              <a:rPr lang="en-US" dirty="0" smtClean="0"/>
              <a:t>C NMR Spectroscopy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08779" y="4182070"/>
            <a:ext cx="2926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Shirley Lin</a:t>
            </a:r>
          </a:p>
          <a:p>
            <a:pPr algn="ctr"/>
            <a:r>
              <a:rPr lang="en-US" dirty="0" smtClean="0"/>
              <a:t>Department of Chemistry</a:t>
            </a:r>
          </a:p>
          <a:p>
            <a:pPr algn="ctr"/>
            <a:r>
              <a:rPr lang="en-US" dirty="0" smtClean="0"/>
              <a:t>United States Naval Academy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969169"/>
            <a:ext cx="8458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Created by Shirley Lin, United States Naval Academy. Posted on </a:t>
            </a:r>
            <a:r>
              <a:rPr lang="en-US" sz="900" dirty="0" smtClean="0">
                <a:hlinkClick r:id="rId2"/>
              </a:rPr>
              <a:t>www.ionicviper.org</a:t>
            </a:r>
            <a:r>
              <a:rPr lang="en-US" sz="900" dirty="0" smtClean="0"/>
              <a:t> on </a:t>
            </a:r>
            <a:r>
              <a:rPr lang="en-US" sz="900" dirty="0" smtClean="0"/>
              <a:t>July 17, </a:t>
            </a:r>
            <a:r>
              <a:rPr lang="en-US" sz="900" dirty="0" smtClean="0"/>
              <a:t>2012.</a:t>
            </a:r>
          </a:p>
          <a:p>
            <a:pPr algn="ctr"/>
            <a:r>
              <a:rPr lang="en-US" sz="900" dirty="0" smtClean="0"/>
              <a:t>Copyright Shirley Lin 2012. This work is licensed under the Creative Commons Attribution Non-commercial Share Alike License. To view a copy of this license visit http://creativecommons.org/licenses/by-nc-sa/3.0/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68269"/>
            <a:ext cx="7953375" cy="259715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Stereochemistry of Polypropylene</a:t>
            </a:r>
            <a:endParaRPr lang="en-US" sz="1200" dirty="0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85800" y="11430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2728983" y="4611469"/>
            <a:ext cx="50434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atactic</a:t>
            </a:r>
            <a:r>
              <a:rPr lang="en-US" sz="2000" dirty="0"/>
              <a:t> </a:t>
            </a:r>
            <a:r>
              <a:rPr lang="en-US" sz="2000" dirty="0" smtClean="0"/>
              <a:t>– pendant methyl groups are randomly arranged along polymer backbone</a:t>
            </a:r>
            <a:endParaRPr lang="en-US" sz="2000" dirty="0"/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4648200" y="2554069"/>
            <a:ext cx="4502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syndiotactic</a:t>
            </a:r>
            <a:r>
              <a:rPr lang="en-US" sz="2000" dirty="0"/>
              <a:t> </a:t>
            </a:r>
            <a:r>
              <a:rPr lang="en-US" sz="2000" dirty="0" smtClean="0"/>
              <a:t>– pendant methyl groups alternate sides of the polymer backbone</a:t>
            </a:r>
            <a:endParaRPr lang="en-US" sz="2000" dirty="0"/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914400" y="2477869"/>
            <a:ext cx="327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isotactic</a:t>
            </a:r>
            <a:r>
              <a:rPr lang="en-US" sz="2000" dirty="0"/>
              <a:t> </a:t>
            </a:r>
            <a:r>
              <a:rPr lang="en-US" sz="2000" dirty="0" smtClean="0"/>
              <a:t>– pendant methyl groups are on the same side of the polymer backbone</a:t>
            </a:r>
            <a:endParaRPr lang="en-US" sz="2000" dirty="0"/>
          </a:p>
        </p:txBody>
      </p:sp>
      <p:pic>
        <p:nvPicPr>
          <p:cNvPr id="10242" name="Picture 2" descr="http://i.creativecommons.org/l/by-nc-sa/3.0/88x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324600"/>
            <a:ext cx="838200" cy="29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7953375" cy="259715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Stereochemistry </a:t>
            </a:r>
            <a:r>
              <a:rPr lang="en-US" dirty="0"/>
              <a:t>Determines Properties</a:t>
            </a:r>
            <a:endParaRPr lang="en-US" sz="1200" dirty="0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327581" y="1166813"/>
            <a:ext cx="64443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Relative stereochemistry of methyl </a:t>
            </a:r>
            <a:r>
              <a:rPr lang="en-US" sz="2000" dirty="0" smtClean="0"/>
              <a:t>groups in polypropylene </a:t>
            </a:r>
            <a:endParaRPr lang="en-US" sz="2000" dirty="0"/>
          </a:p>
          <a:p>
            <a:pPr algn="ctr"/>
            <a:r>
              <a:rPr lang="en-US" sz="2000" dirty="0"/>
              <a:t>determines polymer properties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3581400" y="4695825"/>
            <a:ext cx="2067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atactic</a:t>
            </a:r>
            <a:r>
              <a:rPr lang="en-US" sz="1800" dirty="0"/>
              <a:t> - amorphous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5632450" y="2605088"/>
            <a:ext cx="2453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syndiotactic</a:t>
            </a:r>
            <a:r>
              <a:rPr lang="en-US" sz="1800" dirty="0"/>
              <a:t> - crystalline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1365250" y="2605088"/>
            <a:ext cx="2101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isotactic</a:t>
            </a:r>
            <a:r>
              <a:rPr lang="en-US" sz="1800" dirty="0"/>
              <a:t> - crystalline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6466" y="6019800"/>
            <a:ext cx="7233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Stereoregular</a:t>
            </a:r>
            <a:r>
              <a:rPr lang="en-US" dirty="0" smtClean="0"/>
              <a:t> arrangements of methyl groups produce crystalline polymer</a:t>
            </a:r>
          </a:p>
          <a:p>
            <a:r>
              <a:rPr lang="en-US" b="1" dirty="0" err="1" smtClean="0"/>
              <a:t>Stereorandom</a:t>
            </a:r>
            <a:r>
              <a:rPr lang="en-US" dirty="0" smtClean="0"/>
              <a:t> arrangements of methyl group produce amorphous polymer</a:t>
            </a:r>
            <a:endParaRPr lang="en-US" dirty="0"/>
          </a:p>
        </p:txBody>
      </p:sp>
      <p:pic>
        <p:nvPicPr>
          <p:cNvPr id="2" name="Picture 2" descr="http://i.creativecommons.org/l/by-nc-sa/3.0/88x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42861" y="5986462"/>
            <a:ext cx="838200" cy="29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2057400"/>
            <a:ext cx="8878887" cy="4541838"/>
          </a:xfrm>
          <a:prstGeom prst="rect">
            <a:avLst/>
          </a:prstGeom>
          <a:noFill/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067800" cy="533400"/>
          </a:xfrm>
        </p:spPr>
        <p:txBody>
          <a:bodyPr>
            <a:normAutofit fontScale="90000"/>
          </a:bodyPr>
          <a:lstStyle/>
          <a:p>
            <a:r>
              <a:rPr lang="en-US" baseline="30000" dirty="0"/>
              <a:t>13</a:t>
            </a:r>
            <a:r>
              <a:rPr lang="en-US" dirty="0"/>
              <a:t>C NMR </a:t>
            </a:r>
            <a:r>
              <a:rPr lang="en-US" dirty="0" smtClean="0"/>
              <a:t>Reveals Polymer </a:t>
            </a:r>
            <a:r>
              <a:rPr lang="en-US" dirty="0"/>
              <a:t>Stereochemistry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4038600" y="2819400"/>
            <a:ext cx="429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m = </a:t>
            </a:r>
            <a:r>
              <a:rPr lang="en-US" sz="2000" i="1" dirty="0" err="1"/>
              <a:t>meso</a:t>
            </a:r>
            <a:r>
              <a:rPr lang="en-US" sz="2000" i="1" dirty="0"/>
              <a:t> (</a:t>
            </a:r>
            <a:r>
              <a:rPr lang="en-US" sz="2000" i="1" dirty="0" err="1"/>
              <a:t>syn</a:t>
            </a:r>
            <a:r>
              <a:rPr lang="en-US" sz="2000" i="1" dirty="0"/>
              <a:t>)       </a:t>
            </a:r>
            <a:r>
              <a:rPr lang="en-US" sz="2000" dirty="0"/>
              <a:t>r = </a:t>
            </a:r>
            <a:r>
              <a:rPr lang="en-US" sz="2000" i="1" dirty="0" err="1"/>
              <a:t>racemo</a:t>
            </a:r>
            <a:r>
              <a:rPr lang="en-US" sz="2000" i="1" dirty="0"/>
              <a:t> (anti)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a high field NMR instrument, the chemical shift of the methyl groups on the polymer backbone is sensitive to the relative stereochemistry of its four nearest neighbors (two on each side).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 descr="http://i.creativecommons.org/l/by-nc-sa/3.0/88x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10325"/>
            <a:ext cx="838200" cy="29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228600"/>
            <a:ext cx="8329612" cy="6538913"/>
          </a:xfrm>
          <a:prstGeom prst="rect">
            <a:avLst/>
          </a:prstGeom>
          <a:noFill/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txBody>
          <a:bodyPr>
            <a:noAutofit/>
          </a:bodyPr>
          <a:lstStyle/>
          <a:p>
            <a:r>
              <a:rPr lang="en-US" sz="3600" baseline="30000" dirty="0"/>
              <a:t>13</a:t>
            </a:r>
            <a:r>
              <a:rPr lang="en-US" sz="3600" dirty="0"/>
              <a:t>C NMR Spectra of Various Polypropylenes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685800" y="685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2" descr="http://i.creativecommons.org/l/by-nc-sa/3.0/88x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185738" y="6215063"/>
            <a:ext cx="838200" cy="29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Elastomeric Polypropylene</a:t>
            </a:r>
            <a:endParaRPr lang="en-US" sz="1600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609600" y="11430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2573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394772" y="1827213"/>
            <a:ext cx="56730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• soft amorphous segments give flexibility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•  crystalline segments provides </a:t>
            </a:r>
            <a:r>
              <a:rPr lang="en-US" sz="2400" dirty="0" err="1">
                <a:solidFill>
                  <a:srgbClr val="000000"/>
                </a:solidFill>
              </a:rPr>
              <a:t>crosslinking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728064"/>
            <a:ext cx="5257800" cy="9869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5867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Challenge: What would the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 NMR spectrum of the methyl region</a:t>
            </a:r>
          </a:p>
          <a:p>
            <a:pPr algn="ctr"/>
            <a:r>
              <a:rPr lang="en-US" sz="2400" dirty="0" smtClean="0"/>
              <a:t>of this polymer would look like?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893403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Stereoblock</a:t>
            </a:r>
            <a:r>
              <a:rPr lang="en-US" sz="2400" dirty="0" smtClean="0"/>
              <a:t> structure can account for elastomeric properties;</a:t>
            </a:r>
          </a:p>
          <a:p>
            <a:pPr algn="ctr"/>
            <a:r>
              <a:rPr lang="en-US" sz="2400" dirty="0" err="1" smtClean="0"/>
              <a:t>isotactic</a:t>
            </a:r>
            <a:r>
              <a:rPr lang="en-US" sz="2400" dirty="0" smtClean="0"/>
              <a:t> segments can co-crystallize, </a:t>
            </a:r>
            <a:r>
              <a:rPr lang="en-US" sz="2400" dirty="0" err="1" smtClean="0"/>
              <a:t>atactic</a:t>
            </a:r>
            <a:r>
              <a:rPr lang="en-US" sz="2400" dirty="0" smtClean="0"/>
              <a:t> segments are amorphous</a:t>
            </a:r>
            <a:endParaRPr lang="en-US" sz="2400" dirty="0"/>
          </a:p>
        </p:txBody>
      </p:sp>
      <p:pic>
        <p:nvPicPr>
          <p:cNvPr id="9" name="Picture 2" descr="http://i.creativecommons.org/l/by-nc-sa/3.0/88x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195262" y="6215062"/>
            <a:ext cx="838200" cy="29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l="36984" t="33333"/>
          <a:stretch>
            <a:fillRect/>
          </a:stretch>
        </p:blipFill>
        <p:spPr bwMode="auto">
          <a:xfrm>
            <a:off x="1600200" y="1143000"/>
            <a:ext cx="6172200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30000" dirty="0" smtClean="0"/>
              <a:t>13</a:t>
            </a:r>
            <a:r>
              <a:rPr lang="en-US" dirty="0" smtClean="0"/>
              <a:t>C NMR of </a:t>
            </a:r>
            <a:r>
              <a:rPr lang="en-US" dirty="0" err="1" smtClean="0"/>
              <a:t>Isotactic-Atactic</a:t>
            </a:r>
            <a:r>
              <a:rPr lang="en-US" dirty="0" smtClean="0"/>
              <a:t> </a:t>
            </a:r>
            <a:r>
              <a:rPr lang="en-US" dirty="0" err="1" smtClean="0"/>
              <a:t>Stereoblock</a:t>
            </a:r>
            <a:r>
              <a:rPr lang="en-US" dirty="0" smtClean="0"/>
              <a:t> Polypropylene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609600" y="16002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1" y="5783759"/>
            <a:ext cx="8305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All 10 pentads are observed but the [</a:t>
            </a:r>
            <a:r>
              <a:rPr lang="en-US" sz="2200" dirty="0" err="1" smtClean="0"/>
              <a:t>mmmm</a:t>
            </a:r>
            <a:r>
              <a:rPr lang="en-US" sz="2200" dirty="0" smtClean="0"/>
              <a:t>] pentad resonance is noticeably increased from what is observed for </a:t>
            </a:r>
            <a:r>
              <a:rPr lang="en-US" sz="2200" dirty="0" err="1" smtClean="0"/>
              <a:t>atactic</a:t>
            </a:r>
            <a:r>
              <a:rPr lang="en-US" sz="2200" dirty="0" smtClean="0"/>
              <a:t> PP (~ 5%)</a:t>
            </a:r>
            <a:endParaRPr lang="en-US" sz="2200" dirty="0"/>
          </a:p>
        </p:txBody>
      </p:sp>
      <p:pic>
        <p:nvPicPr>
          <p:cNvPr id="6" name="Picture 2" descr="http://i.creativecommons.org/l/by-nc-sa/3.0/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95262" y="6138862"/>
            <a:ext cx="838200" cy="29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287</Words>
  <Application>Microsoft Office PowerPoint</Application>
  <PresentationFormat>On-screen Show (4:3)</PresentationFormat>
  <Paragraphs>37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Six Slides about Polypropylene Stereochemistry and Identification by  13C NMR Spectroscopy</vt:lpstr>
      <vt:lpstr>Stereochemistry of Polypropylene</vt:lpstr>
      <vt:lpstr>Stereochemistry Determines Properties</vt:lpstr>
      <vt:lpstr>13C NMR Reveals Polymer Stereochemistry</vt:lpstr>
      <vt:lpstr>13C NMR Spectra of Various Polypropylenes</vt:lpstr>
      <vt:lpstr>Elastomeric Polypropylene</vt:lpstr>
      <vt:lpstr>13C NMR of Isotactic-Atactic Stereoblock Polypropylene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topaz</dc:creator>
  <cp:lastModifiedBy>topaz</cp:lastModifiedBy>
  <cp:revision>23</cp:revision>
  <dcterms:created xsi:type="dcterms:W3CDTF">2012-07-16T14:22:52Z</dcterms:created>
  <dcterms:modified xsi:type="dcterms:W3CDTF">2012-07-17T13:58:02Z</dcterms:modified>
</cp:coreProperties>
</file>