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5" r:id="rId2"/>
    <p:sldId id="277" r:id="rId3"/>
    <p:sldId id="275" r:id="rId4"/>
    <p:sldId id="276" r:id="rId5"/>
    <p:sldId id="278" r:id="rId6"/>
    <p:sldId id="266" r:id="rId7"/>
    <p:sldId id="263" r:id="rId8"/>
    <p:sldId id="259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63556" autoAdjust="0"/>
  </p:normalViewPr>
  <p:slideViewPr>
    <p:cSldViewPr>
      <p:cViewPr varScale="1">
        <p:scale>
          <a:sx n="60" d="100"/>
          <a:sy n="60" d="100"/>
        </p:scale>
        <p:origin x="-127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48E8D-442E-470E-8CEA-DC6551A04492}" type="datetimeFigureOut">
              <a:rPr lang="en-US" smtClean="0"/>
              <a:pPr/>
              <a:t>6/29/16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D7BE8-9750-464C-9908-DB6C8512DE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5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Fisher and Schrock represent the</a:t>
            </a:r>
            <a:r>
              <a:rPr lang="en-US" baseline="0" dirty="0" smtClean="0"/>
              <a:t> worst‡ about the field of organometallics.</a:t>
            </a:r>
          </a:p>
          <a:p>
            <a:r>
              <a:rPr lang="en-US" baseline="0" dirty="0" smtClean="0"/>
              <a:t>Fisher studied zero </a:t>
            </a:r>
            <a:r>
              <a:rPr lang="en-US" baseline="0" dirty="0" err="1" smtClean="0"/>
              <a:t>valent</a:t>
            </a:r>
            <a:r>
              <a:rPr lang="en-US" baseline="0" dirty="0" smtClean="0"/>
              <a:t> mid-late metal complexes in low (or zero) oxidation states with L type ligands such as [Cr(CO)6] and their reactions with nucleophiles was found to give Fisher carbenes (L-like in character). The heteroatom is important for synthesis and stabilization of the carbene.</a:t>
            </a:r>
          </a:p>
          <a:p>
            <a:r>
              <a:rPr lang="en-US" baseline="0" dirty="0" err="1" smtClean="0"/>
              <a:t>Schrock</a:t>
            </a:r>
            <a:r>
              <a:rPr lang="en-US" baseline="0" dirty="0" smtClean="0"/>
              <a:t>, meanwhile, studied early metal complexes in high oxidation states with X type ligands such as Ta(Np)5 or Cp2TiMe2. Intramolecular </a:t>
            </a:r>
            <a:r>
              <a:rPr lang="en-US" baseline="0" dirty="0" err="1" smtClean="0"/>
              <a:t>deprotonation</a:t>
            </a:r>
            <a:r>
              <a:rPr lang="en-US" baseline="0" dirty="0" smtClean="0"/>
              <a:t> led to formation of Schrock </a:t>
            </a:r>
            <a:r>
              <a:rPr lang="en-US" baseline="0" dirty="0" err="1" smtClean="0"/>
              <a:t>Carbenes</a:t>
            </a:r>
            <a:r>
              <a:rPr lang="en-US" baseline="0" dirty="0" smtClean="0"/>
              <a:t> (X-like in character).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‡by worst, of course I mean best. The breadth of the field, the differences in early/late, anionic/neutral, etc, really is what makes organometallic chemistry interesting (and challenging!)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D7BE8-9750-464C-9908-DB6C8512DEE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80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activity helps to emphasize the differences found in papers in the field of organometallics.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Identify Early or Late, </a:t>
            </a:r>
            <a:r>
              <a:rPr lang="en-US" baseline="0" dirty="0" err="1" smtClean="0"/>
              <a:t>Organo</a:t>
            </a:r>
            <a:r>
              <a:rPr lang="en-US" baseline="0" dirty="0" smtClean="0"/>
              <a:t>- or –Metallic, Third- vs. Fourth/Fifth row, and X or L as the primary ligand in the complexes. This is NOT a hard and fast rule, but helps you see the area of the field in which the PI is working. It is not a non-useful classification</a:t>
            </a:r>
            <a:r>
              <a:rPr lang="is-IS" baseline="0" dirty="0" smtClean="0"/>
              <a:t>…</a:t>
            </a:r>
            <a:r>
              <a:rPr lang="en-US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addition to the four classifications we are using here, there are other considerations that differentiate </a:t>
            </a:r>
            <a:r>
              <a:rPr lang="en-US" baseline="0" smtClean="0"/>
              <a:t>organometallic chemists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How do we identify Early or late?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D7BE8-9750-464C-9908-DB6C8512DEE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80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about the middle?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D7BE8-9750-464C-9908-DB6C8512DEE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3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"On-time" was described, to me, by Nancy Williams, who learned it from Karen Goldberg, who learned it from Bob Bergman</a:t>
            </a:r>
            <a:r>
              <a:rPr lang="is-IS" smtClean="0"/>
              <a:t>…</a:t>
            </a:r>
            <a:r>
              <a:rPr lang="en-US" smtClean="0"/>
              <a:t>. </a:t>
            </a:r>
            <a:r>
              <a:rPr lang="en-US" dirty="0" smtClean="0"/>
              <a:t>The behavior of metals across the periodic table are quite different;</a:t>
            </a:r>
            <a:r>
              <a:rPr lang="en-US" baseline="0" dirty="0" smtClean="0"/>
              <a:t> based primarily whether or not the metal has d </a:t>
            </a:r>
            <a:r>
              <a:rPr lang="en-US" baseline="0" dirty="0" err="1" smtClean="0"/>
              <a:t>electons</a:t>
            </a:r>
            <a:r>
              <a:rPr lang="en-US" baseline="0" dirty="0" smtClean="0"/>
              <a:t>. Early metals are often found in high (or highest possible) OS with X/pi donor ligands, while late metals are often found in low (or even negative) OS with L/pi acceptor ligands. And on-time metals are anybody's guess.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D7BE8-9750-464C-9908-DB6C8512DEE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21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Of course, any complex could have a mixture of X or L ligands on it, so look to the most important ligands for the paper.</a:t>
            </a:r>
          </a:p>
          <a:p>
            <a:r>
              <a:rPr lang="en-US" baseline="0" dirty="0" smtClean="0"/>
              <a:t>As for </a:t>
            </a:r>
            <a:r>
              <a:rPr lang="en-US" baseline="0" dirty="0" err="1" smtClean="0"/>
              <a:t>Organo</a:t>
            </a:r>
            <a:r>
              <a:rPr lang="en-US" baseline="0" dirty="0" smtClean="0"/>
              <a:t>- or –Metallic, the more organic papers tend to have large substrate/ reactivity tables and the PI cares more about making the organic groups, while the more metallic papers tend to have mechanistic/X-Ray crystallographic data and the PI cares more about the metal containing parts.</a:t>
            </a:r>
          </a:p>
          <a:p>
            <a:r>
              <a:rPr lang="en-US" baseline="0" dirty="0" smtClean="0"/>
              <a:t>This division was really clarified for me, personally, when I took organometallics at MIT simultaneously from Schrock (M) and Buchwald (O). They described the same reaction at the same point in the semester, like this:</a:t>
            </a:r>
          </a:p>
          <a:p>
            <a:r>
              <a:rPr lang="en-US" baseline="0" dirty="0" err="1" smtClean="0"/>
              <a:t>LnM</a:t>
            </a:r>
            <a:r>
              <a:rPr lang="en-US" baseline="0" dirty="0" smtClean="0"/>
              <a:t>(very complex organic fragment and arrow pushing reaction)</a:t>
            </a:r>
          </a:p>
          <a:p>
            <a:r>
              <a:rPr lang="en-US" baseline="0" dirty="0" smtClean="0"/>
              <a:t>Vs.</a:t>
            </a:r>
          </a:p>
          <a:p>
            <a:r>
              <a:rPr lang="en-US" baseline="0" dirty="0" smtClean="0"/>
              <a:t>(Very detailed ligand metal framework)R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Let's try some examples: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D7BE8-9750-464C-9908-DB6C8512DEE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80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Ti, very much an Early metal, and</a:t>
            </a:r>
            <a:r>
              <a:rPr lang="en-US" baseline="0" dirty="0" smtClean="0"/>
              <a:t> third row too</a:t>
            </a:r>
            <a:endParaRPr lang="en-US" dirty="0" smtClean="0"/>
          </a:p>
          <a:p>
            <a:r>
              <a:rPr lang="en-US" dirty="0" smtClean="0"/>
              <a:t>Since the</a:t>
            </a:r>
            <a:r>
              <a:rPr lang="en-US" baseline="0" dirty="0" smtClean="0"/>
              <a:t> X-Ray structure is shown in the abstract, you can almost safely assume organoMetallic</a:t>
            </a:r>
          </a:p>
          <a:p>
            <a:r>
              <a:rPr lang="en-US" dirty="0" smtClean="0"/>
              <a:t>All ligands are anionic</a:t>
            </a:r>
            <a:r>
              <a:rPr lang="en-US" baseline="0" dirty="0" smtClean="0"/>
              <a:t> (though Cp is XL2) and Ti is in highest possible OS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EMTX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D7BE8-9750-464C-9908-DB6C8512DEE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8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about this paper?</a:t>
            </a:r>
          </a:p>
          <a:p>
            <a:r>
              <a:rPr lang="en-US" dirty="0" smtClean="0"/>
              <a:t>Well, it's Tantalum, which is Early, and Fifth row</a:t>
            </a:r>
          </a:p>
          <a:p>
            <a:r>
              <a:rPr lang="en-US" dirty="0" smtClean="0"/>
              <a:t>Ligands are definitely X (PI donors)</a:t>
            </a:r>
          </a:p>
          <a:p>
            <a:r>
              <a:rPr lang="en-US" dirty="0" smtClean="0"/>
              <a:t>Is it </a:t>
            </a:r>
            <a:r>
              <a:rPr lang="en-US" dirty="0" err="1" smtClean="0"/>
              <a:t>Organo</a:t>
            </a:r>
            <a:r>
              <a:rPr lang="en-US" dirty="0" smtClean="0"/>
              <a:t>- or Metallic?</a:t>
            </a:r>
          </a:p>
          <a:p>
            <a:endParaRPr lang="en-US" dirty="0" smtClean="0"/>
          </a:p>
          <a:p>
            <a:r>
              <a:rPr lang="en-US" dirty="0" smtClean="0"/>
              <a:t>Hard</a:t>
            </a:r>
            <a:r>
              <a:rPr lang="en-US" baseline="0" dirty="0" smtClean="0"/>
              <a:t> to tell from the abstract. Is it more mechanistic or more substrate screen?</a:t>
            </a:r>
          </a:p>
          <a:p>
            <a:r>
              <a:rPr lang="en-US" baseline="0" dirty="0" smtClean="0"/>
              <a:t>Ah, good old table 2 clarifies is. Clearly an organic substrate table of some sort</a:t>
            </a:r>
            <a:r>
              <a:rPr lang="is-IS" baseline="0" dirty="0" smtClean="0"/>
              <a:t>…</a:t>
            </a:r>
            <a:r>
              <a:rPr lang="en-US" baseline="0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EOFX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Wait</a:t>
            </a:r>
            <a:r>
              <a:rPr lang="is-IS" baseline="0" dirty="0" smtClean="0"/>
              <a:t>…</a:t>
            </a:r>
            <a:r>
              <a:rPr lang="en-US" baseline="0" dirty="0" smtClean="0"/>
              <a:t> The figure</a:t>
            </a:r>
            <a:r>
              <a:rPr lang="is-IS" baseline="0" dirty="0" smtClean="0"/>
              <a:t>…</a:t>
            </a:r>
            <a:r>
              <a:rPr lang="en-US" baseline="0" dirty="0" smtClean="0"/>
              <a:t> An X-Ray structure!</a:t>
            </a:r>
          </a:p>
          <a:p>
            <a:r>
              <a:rPr lang="en-US" dirty="0" smtClean="0"/>
              <a:t>EMFX?</a:t>
            </a:r>
          </a:p>
          <a:p>
            <a:endParaRPr lang="en-US" dirty="0" smtClean="0"/>
          </a:p>
          <a:p>
            <a:r>
              <a:rPr lang="en-US" dirty="0" smtClean="0"/>
              <a:t>We'd have to ask the author to know for sure</a:t>
            </a:r>
            <a:r>
              <a:rPr lang="is-IS" dirty="0" smtClean="0"/>
              <a:t>…</a:t>
            </a:r>
            <a:r>
              <a:rPr lang="is-IS" baseline="0" dirty="0" smtClean="0"/>
              <a:t> (and it is in fact EMFX)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D7BE8-9750-464C-9908-DB6C8512DEE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50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Ok, your</a:t>
            </a:r>
            <a:r>
              <a:rPr lang="en-US" baseline="0" dirty="0" smtClean="0"/>
              <a:t> turn. What do you think these following 4 papers are?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D7BE8-9750-464C-9908-DB6C8512DEE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21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DFE9-674C-4A68-A1DC-36D97D6F0C99}" type="datetimeFigureOut">
              <a:rPr lang="en-US" smtClean="0"/>
              <a:pPr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1475-E54C-4C5E-A036-D29B5C145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DFE9-674C-4A68-A1DC-36D97D6F0C99}" type="datetimeFigureOut">
              <a:rPr lang="en-US" smtClean="0"/>
              <a:pPr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1475-E54C-4C5E-A036-D29B5C145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DFE9-674C-4A68-A1DC-36D97D6F0C99}" type="datetimeFigureOut">
              <a:rPr lang="en-US" smtClean="0"/>
              <a:pPr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1475-E54C-4C5E-A036-D29B5C145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DFE9-674C-4A68-A1DC-36D97D6F0C99}" type="datetimeFigureOut">
              <a:rPr lang="en-US" smtClean="0"/>
              <a:pPr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1475-E54C-4C5E-A036-D29B5C145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DFE9-674C-4A68-A1DC-36D97D6F0C99}" type="datetimeFigureOut">
              <a:rPr lang="en-US" smtClean="0"/>
              <a:pPr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1475-E54C-4C5E-A036-D29B5C145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DFE9-674C-4A68-A1DC-36D97D6F0C99}" type="datetimeFigureOut">
              <a:rPr lang="en-US" smtClean="0"/>
              <a:pPr/>
              <a:t>6/29/16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1475-E54C-4C5E-A036-D29B5C145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DFE9-674C-4A68-A1DC-36D97D6F0C99}" type="datetimeFigureOut">
              <a:rPr lang="en-US" smtClean="0"/>
              <a:pPr/>
              <a:t>6/29/16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1475-E54C-4C5E-A036-D29B5C145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DFE9-674C-4A68-A1DC-36D97D6F0C99}" type="datetimeFigureOut">
              <a:rPr lang="en-US" smtClean="0"/>
              <a:pPr/>
              <a:t>6/29/16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1475-E54C-4C5E-A036-D29B5C145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DFE9-674C-4A68-A1DC-36D97D6F0C99}" type="datetimeFigureOut">
              <a:rPr lang="en-US" smtClean="0"/>
              <a:pPr/>
              <a:t>6/29/16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1475-E54C-4C5E-A036-D29B5C145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DFE9-674C-4A68-A1DC-36D97D6F0C99}" type="datetimeFigureOut">
              <a:rPr lang="en-US" smtClean="0"/>
              <a:pPr/>
              <a:t>6/29/16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1475-E54C-4C5E-A036-D29B5C145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DFE9-674C-4A68-A1DC-36D97D6F0C99}" type="datetimeFigureOut">
              <a:rPr lang="en-US" smtClean="0"/>
              <a:pPr/>
              <a:t>6/29/16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1475-E54C-4C5E-A036-D29B5C145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2DFE9-674C-4A68-A1DC-36D97D6F0C99}" type="datetimeFigureOut">
              <a:rPr lang="en-US" smtClean="0"/>
              <a:pPr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E1475-E54C-4C5E-A036-D29B5C145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.bin"/><Relationship Id="rId5" Type="http://schemas.openxmlformats.org/officeDocument/2006/relationships/package" Target="../embeddings/Microsoft_Word_Document2.docx"/><Relationship Id="rId6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Fischer-Schrock Personality Type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rcRect t="-26326" b="-2632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66800" y="5842000"/>
            <a:ext cx="70024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/>
              <a:t>Created by Adam R. Johnson, Harvey Mudd College (</a:t>
            </a:r>
            <a:r>
              <a:rPr lang="en-US" sz="1200" dirty="0" err="1"/>
              <a:t>adam_johnson@hmc.edu</a:t>
            </a:r>
            <a:r>
              <a:rPr lang="en-US" sz="1200" dirty="0"/>
              <a:t>) and posted on VIPEr on June </a:t>
            </a:r>
            <a:r>
              <a:rPr lang="en-US" sz="1200" dirty="0" smtClean="0"/>
              <a:t>29</a:t>
            </a:r>
            <a:r>
              <a:rPr lang="en-US" sz="1200" dirty="0"/>
              <a:t>, 2016. Copyright Adam R. Johnson, 2016. This work is licensed under the Creative Commons Attribution-</a:t>
            </a:r>
            <a:r>
              <a:rPr lang="en-US" sz="1200" dirty="0" err="1"/>
              <a:t>NonCommercial</a:t>
            </a:r>
            <a:r>
              <a:rPr lang="en-US" sz="1200" dirty="0"/>
              <a:t>-</a:t>
            </a:r>
            <a:r>
              <a:rPr lang="en-US" sz="1200" dirty="0" err="1"/>
              <a:t>ShareAlike</a:t>
            </a:r>
            <a:r>
              <a:rPr lang="en-US" sz="1200" dirty="0"/>
              <a:t> License. To view a copy of this license visit </a:t>
            </a:r>
          </a:p>
          <a:p>
            <a:r>
              <a:rPr lang="en-US" sz="1200" dirty="0"/>
              <a:t>http://</a:t>
            </a:r>
            <a:r>
              <a:rPr lang="en-US" sz="1200" dirty="0" err="1"/>
              <a:t>creativecommons.org</a:t>
            </a:r>
            <a:r>
              <a:rPr lang="en-US" sz="1200" dirty="0"/>
              <a:t>/licenses/by-</a:t>
            </a:r>
            <a:r>
              <a:rPr lang="en-US" sz="1200" dirty="0" err="1"/>
              <a:t>nc</a:t>
            </a:r>
            <a:r>
              <a:rPr lang="en-US" sz="1200" dirty="0"/>
              <a:t>-</a:t>
            </a:r>
            <a:r>
              <a:rPr lang="en-US" sz="1200" dirty="0" err="1"/>
              <a:t>sa</a:t>
            </a:r>
            <a:r>
              <a:rPr lang="en-US" sz="1200" dirty="0"/>
              <a:t>/4.0/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18764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Szymczak</a:t>
            </a:r>
            <a:endParaRPr lang="en-US" dirty="0"/>
          </a:p>
        </p:txBody>
      </p:sp>
      <p:pic>
        <p:nvPicPr>
          <p:cNvPr id="4" name="Content Placeholder 3" descr="Screen Shot 2016-05-26 at 9.16.0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572" b="-39572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304800" y="5562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Early-</a:t>
            </a:r>
            <a:r>
              <a:rPr lang="en-US" dirty="0" smtClean="0"/>
              <a:t>Late	</a:t>
            </a:r>
            <a:r>
              <a:rPr lang="en-US" dirty="0"/>
              <a:t>		E/L</a:t>
            </a:r>
          </a:p>
          <a:p>
            <a:r>
              <a:rPr lang="en-US" dirty="0"/>
              <a:t>Organometallic/</a:t>
            </a:r>
            <a:r>
              <a:rPr lang="en-US" dirty="0" err="1"/>
              <a:t>organoMetallic</a:t>
            </a:r>
            <a:r>
              <a:rPr lang="en-US" dirty="0"/>
              <a:t>	O/M</a:t>
            </a:r>
          </a:p>
          <a:p>
            <a:r>
              <a:rPr lang="en-US" dirty="0"/>
              <a:t>Third row/Fourth(Fifth) row		T/F</a:t>
            </a:r>
          </a:p>
          <a:p>
            <a:r>
              <a:rPr lang="en-US" dirty="0"/>
              <a:t>X ligands/L ligands			</a:t>
            </a:r>
            <a:r>
              <a:rPr lang="en-US" dirty="0" smtClean="0"/>
              <a:t>X</a:t>
            </a:r>
            <a:r>
              <a:rPr lang="en-US" dirty="0"/>
              <a:t>/L</a:t>
            </a:r>
          </a:p>
        </p:txBody>
      </p:sp>
    </p:spTree>
    <p:extLst>
      <p:ext uri="{BB962C8B-B14F-4D97-AF65-F5344CB8AC3E}">
        <p14:creationId xmlns:p14="http://schemas.microsoft.com/office/powerpoint/2010/main" val="129492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mtClean="0"/>
              <a:t>Sanford</a:t>
            </a:r>
            <a:endParaRPr lang="en-US" dirty="0"/>
          </a:p>
        </p:txBody>
      </p:sp>
      <p:pic>
        <p:nvPicPr>
          <p:cNvPr id="4" name="Content Placeholder 3" descr="Screen Shot 2016-05-26 at 9.17.0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673" b="-19673"/>
          <a:stretch>
            <a:fillRect/>
          </a:stretch>
        </p:blipFill>
        <p:spPr>
          <a:xfrm>
            <a:off x="228600" y="457200"/>
            <a:ext cx="6781800" cy="3729729"/>
          </a:xfrm>
        </p:spPr>
      </p:pic>
      <p:pic>
        <p:nvPicPr>
          <p:cNvPr id="5" name="Picture 4" descr="Screen Shot 2016-05-26 at 9.16.5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647082"/>
            <a:ext cx="6858000" cy="2120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5562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Early-</a:t>
            </a:r>
            <a:r>
              <a:rPr lang="en-US" dirty="0" smtClean="0"/>
              <a:t>Late	</a:t>
            </a:r>
            <a:r>
              <a:rPr lang="en-US" dirty="0"/>
              <a:t>		E/L</a:t>
            </a:r>
          </a:p>
          <a:p>
            <a:r>
              <a:rPr lang="en-US" dirty="0"/>
              <a:t>Organometallic/</a:t>
            </a:r>
            <a:r>
              <a:rPr lang="en-US" dirty="0" err="1"/>
              <a:t>organoMetallic</a:t>
            </a:r>
            <a:r>
              <a:rPr lang="en-US" dirty="0"/>
              <a:t>	O/M</a:t>
            </a:r>
          </a:p>
          <a:p>
            <a:r>
              <a:rPr lang="en-US" dirty="0"/>
              <a:t>Third row/Fourth(Fifth) row		T/F</a:t>
            </a:r>
          </a:p>
          <a:p>
            <a:r>
              <a:rPr lang="en-US" dirty="0"/>
              <a:t>X ligands/L ligands			</a:t>
            </a:r>
            <a:r>
              <a:rPr lang="en-US" dirty="0" smtClean="0"/>
              <a:t>X</a:t>
            </a:r>
            <a:r>
              <a:rPr lang="en-US" dirty="0"/>
              <a:t>/L</a:t>
            </a:r>
          </a:p>
        </p:txBody>
      </p:sp>
    </p:spTree>
    <p:extLst>
      <p:ext uri="{BB962C8B-B14F-4D97-AF65-F5344CB8AC3E}">
        <p14:creationId xmlns:p14="http://schemas.microsoft.com/office/powerpoint/2010/main" val="129492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Fischer-Schrock Personality Type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Metal is </a:t>
            </a:r>
            <a:r>
              <a:rPr lang="en-US" b="1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arly/</a:t>
            </a:r>
            <a:r>
              <a:rPr lang="en-US" b="1" dirty="0" smtClean="0">
                <a:solidFill>
                  <a:srgbClr val="FF0000"/>
                </a:solidFill>
              </a:rPr>
              <a:t>L</a:t>
            </a:r>
            <a:r>
              <a:rPr lang="en-US" dirty="0" smtClean="0"/>
              <a:t>ate				E</a:t>
            </a:r>
            <a:r>
              <a:rPr lang="en-US" dirty="0"/>
              <a:t>/L</a:t>
            </a:r>
          </a:p>
          <a:p>
            <a:r>
              <a:rPr lang="en-US" dirty="0" err="1" smtClean="0"/>
              <a:t>organo</a:t>
            </a:r>
            <a:r>
              <a:rPr lang="en-US" b="1" dirty="0" err="1" smtClean="0">
                <a:solidFill>
                  <a:srgbClr val="FF0000"/>
                </a:solidFill>
              </a:rPr>
              <a:t>M</a:t>
            </a:r>
            <a:r>
              <a:rPr lang="en-US" dirty="0" err="1" smtClean="0"/>
              <a:t>etallic</a:t>
            </a:r>
            <a:r>
              <a:rPr lang="en-US" dirty="0" smtClean="0"/>
              <a:t>/</a:t>
            </a:r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rganometallic</a:t>
            </a:r>
            <a:r>
              <a:rPr lang="en-US" dirty="0"/>
              <a:t>	</a:t>
            </a:r>
            <a:r>
              <a:rPr lang="en-US" dirty="0" smtClean="0"/>
              <a:t>M/O</a:t>
            </a:r>
            <a:endParaRPr lang="en-US" dirty="0"/>
          </a:p>
          <a:p>
            <a:r>
              <a:rPr lang="en-US" dirty="0" smtClean="0"/>
              <a:t>Metal </a:t>
            </a:r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hird </a:t>
            </a:r>
            <a:r>
              <a:rPr lang="en-US" dirty="0"/>
              <a:t>row/</a:t>
            </a:r>
            <a:r>
              <a:rPr lang="en-US" b="1" dirty="0">
                <a:solidFill>
                  <a:srgbClr val="FF0000"/>
                </a:solidFill>
              </a:rPr>
              <a:t>F</a:t>
            </a:r>
            <a:r>
              <a:rPr lang="en-US" dirty="0"/>
              <a:t>ourth(</a:t>
            </a:r>
            <a:r>
              <a:rPr lang="en-US" b="1" dirty="0">
                <a:solidFill>
                  <a:srgbClr val="FF0000"/>
                </a:solidFill>
              </a:rPr>
              <a:t>F</a:t>
            </a:r>
            <a:r>
              <a:rPr lang="en-US" dirty="0"/>
              <a:t>ifth) </a:t>
            </a:r>
            <a:r>
              <a:rPr lang="en-US" dirty="0" smtClean="0"/>
              <a:t>row	T</a:t>
            </a:r>
            <a:r>
              <a:rPr lang="en-US" dirty="0"/>
              <a:t>/F</a:t>
            </a:r>
          </a:p>
          <a:p>
            <a:r>
              <a:rPr lang="en-US" dirty="0" smtClean="0"/>
              <a:t>Ligands are </a:t>
            </a:r>
            <a:r>
              <a:rPr lang="en-US" b="1" dirty="0" smtClean="0">
                <a:solidFill>
                  <a:srgbClr val="FF0000"/>
                </a:solidFill>
              </a:rPr>
              <a:t>X</a:t>
            </a:r>
            <a:r>
              <a:rPr lang="en-US" dirty="0" smtClean="0"/>
              <a:t>/</a:t>
            </a:r>
            <a:r>
              <a:rPr lang="en-US" b="1" dirty="0">
                <a:solidFill>
                  <a:srgbClr val="FF0000"/>
                </a:solidFill>
              </a:rPr>
              <a:t>L</a:t>
            </a:r>
            <a:r>
              <a:rPr lang="en-US" dirty="0"/>
              <a:t> 	</a:t>
            </a:r>
            <a:r>
              <a:rPr lang="en-US" dirty="0" smtClean="0"/>
              <a:t>			X</a:t>
            </a:r>
            <a:r>
              <a:rPr lang="en-US" dirty="0"/>
              <a:t>/L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600200" y="4572000"/>
            <a:ext cx="63245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 considerations:</a:t>
            </a:r>
          </a:p>
          <a:p>
            <a:r>
              <a:rPr lang="en-US" dirty="0" smtClean="0"/>
              <a:t>You count electrons by Ionic, Covalent, or CBC method?</a:t>
            </a:r>
          </a:p>
          <a:p>
            <a:r>
              <a:rPr lang="en-US" dirty="0" smtClean="0"/>
              <a:t>You do/do not function mostly by NMR</a:t>
            </a:r>
          </a:p>
          <a:p>
            <a:r>
              <a:rPr lang="en-US" dirty="0" smtClean="0"/>
              <a:t>You are/are not mechanistic</a:t>
            </a:r>
          </a:p>
          <a:p>
            <a:r>
              <a:rPr lang="en-US" dirty="0" smtClean="0"/>
              <a:t>Catalysis vs. stoichiometric reactions</a:t>
            </a:r>
          </a:p>
          <a:p>
            <a:r>
              <a:rPr lang="en-US" dirty="0" smtClean="0"/>
              <a:t>“Glorified Main Group vs. partly-filled d-orbitals”</a:t>
            </a:r>
          </a:p>
          <a:p>
            <a:r>
              <a:rPr lang="en-US" dirty="0" smtClean="0"/>
              <a:t>Must have M-C bond vs. Organometallics is a way of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07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d-block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134017"/>
              </p:ext>
            </p:extLst>
          </p:nvPr>
        </p:nvGraphicFramePr>
        <p:xfrm>
          <a:off x="1520825" y="2898775"/>
          <a:ext cx="6100763" cy="192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" r:id="rId5" imgW="6197600" imgH="1955800" progId="Word.Document.12">
                  <p:embed/>
                </p:oleObj>
              </mc:Choice>
              <mc:Fallback>
                <p:oleObj name="Document" r:id="rId5" imgW="6197600" imgH="1955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0825" y="2898775"/>
                        <a:ext cx="6100763" cy="1925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87500" y="5613400"/>
            <a:ext cx="11744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Blue: Early</a:t>
            </a:r>
          </a:p>
          <a:p>
            <a:r>
              <a:rPr lang="en-US" dirty="0" smtClean="0"/>
              <a:t>Red: Late </a:t>
            </a:r>
          </a:p>
          <a:p>
            <a:r>
              <a:rPr lang="en-US" dirty="0" smtClean="0"/>
              <a:t>White: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004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d-block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00125"/>
              </p:ext>
            </p:extLst>
          </p:nvPr>
        </p:nvGraphicFramePr>
        <p:xfrm>
          <a:off x="1520825" y="2898775"/>
          <a:ext cx="6100763" cy="192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Document" r:id="rId5" imgW="6197600" imgH="1955800" progId="Word.Document.12">
                  <p:embed/>
                </p:oleObj>
              </mc:Choice>
              <mc:Fallback>
                <p:oleObj name="Document" r:id="rId5" imgW="6197600" imgH="1955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0825" y="2898775"/>
                        <a:ext cx="6100763" cy="1925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87500" y="5613400"/>
            <a:ext cx="17086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Blue: Early</a:t>
            </a:r>
          </a:p>
          <a:p>
            <a:r>
              <a:rPr lang="en-US" dirty="0" smtClean="0"/>
              <a:t>Red: Late </a:t>
            </a:r>
          </a:p>
          <a:p>
            <a:r>
              <a:rPr lang="en-US" dirty="0" smtClean="0"/>
              <a:t>White: ‘on time’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39767" y="5613400"/>
            <a:ext cx="2958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grey: “not a d-block element”</a:t>
            </a:r>
          </a:p>
          <a:p>
            <a:r>
              <a:rPr lang="en-US" dirty="0" smtClean="0"/>
              <a:t>yellow: radioactive!</a:t>
            </a:r>
          </a:p>
        </p:txBody>
      </p:sp>
    </p:spTree>
    <p:extLst>
      <p:ext uri="{BB962C8B-B14F-4D97-AF65-F5344CB8AC3E}">
        <p14:creationId xmlns:p14="http://schemas.microsoft.com/office/powerpoint/2010/main" val="1924024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Fischer-Schrock Personality Type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Metal is </a:t>
            </a:r>
            <a:r>
              <a:rPr lang="en-US" b="1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arly/</a:t>
            </a:r>
            <a:r>
              <a:rPr lang="en-US" b="1" dirty="0" smtClean="0">
                <a:solidFill>
                  <a:srgbClr val="FF0000"/>
                </a:solidFill>
              </a:rPr>
              <a:t>L</a:t>
            </a:r>
            <a:r>
              <a:rPr lang="en-US" dirty="0" smtClean="0"/>
              <a:t>ate				E</a:t>
            </a:r>
            <a:r>
              <a:rPr lang="en-US" dirty="0"/>
              <a:t>/L</a:t>
            </a:r>
          </a:p>
          <a:p>
            <a:r>
              <a:rPr lang="en-US" dirty="0" err="1" smtClean="0"/>
              <a:t>organo</a:t>
            </a:r>
            <a:r>
              <a:rPr lang="en-US" b="1" dirty="0" err="1" smtClean="0">
                <a:solidFill>
                  <a:srgbClr val="FF0000"/>
                </a:solidFill>
              </a:rPr>
              <a:t>M</a:t>
            </a:r>
            <a:r>
              <a:rPr lang="en-US" dirty="0" err="1" smtClean="0"/>
              <a:t>etallic</a:t>
            </a:r>
            <a:r>
              <a:rPr lang="en-US" dirty="0" smtClean="0"/>
              <a:t>/</a:t>
            </a:r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rganometallic</a:t>
            </a:r>
            <a:r>
              <a:rPr lang="en-US" dirty="0"/>
              <a:t>	</a:t>
            </a:r>
            <a:r>
              <a:rPr lang="en-US" dirty="0" smtClean="0"/>
              <a:t>M/O</a:t>
            </a:r>
            <a:endParaRPr lang="en-US" dirty="0"/>
          </a:p>
          <a:p>
            <a:r>
              <a:rPr lang="en-US" dirty="0" smtClean="0"/>
              <a:t>Metal </a:t>
            </a:r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hird </a:t>
            </a:r>
            <a:r>
              <a:rPr lang="en-US" dirty="0"/>
              <a:t>row/</a:t>
            </a:r>
            <a:r>
              <a:rPr lang="en-US" b="1" dirty="0">
                <a:solidFill>
                  <a:srgbClr val="FF0000"/>
                </a:solidFill>
              </a:rPr>
              <a:t>F</a:t>
            </a:r>
            <a:r>
              <a:rPr lang="en-US" dirty="0"/>
              <a:t>ourth(</a:t>
            </a:r>
            <a:r>
              <a:rPr lang="en-US" b="1" dirty="0">
                <a:solidFill>
                  <a:srgbClr val="FF0000"/>
                </a:solidFill>
              </a:rPr>
              <a:t>F</a:t>
            </a:r>
            <a:r>
              <a:rPr lang="en-US" dirty="0"/>
              <a:t>ifth) </a:t>
            </a:r>
            <a:r>
              <a:rPr lang="en-US" dirty="0" smtClean="0"/>
              <a:t>row	T</a:t>
            </a:r>
            <a:r>
              <a:rPr lang="en-US" dirty="0"/>
              <a:t>/F</a:t>
            </a:r>
          </a:p>
          <a:p>
            <a:r>
              <a:rPr lang="en-US" dirty="0" smtClean="0"/>
              <a:t>Ligands are </a:t>
            </a:r>
            <a:r>
              <a:rPr lang="en-US" b="1" dirty="0" smtClean="0">
                <a:solidFill>
                  <a:srgbClr val="FF0000"/>
                </a:solidFill>
              </a:rPr>
              <a:t>X</a:t>
            </a:r>
            <a:r>
              <a:rPr lang="en-US" dirty="0" smtClean="0"/>
              <a:t>/</a:t>
            </a:r>
            <a:r>
              <a:rPr lang="en-US" b="1" dirty="0">
                <a:solidFill>
                  <a:srgbClr val="FF0000"/>
                </a:solidFill>
              </a:rPr>
              <a:t>L</a:t>
            </a:r>
            <a:r>
              <a:rPr lang="en-US" dirty="0"/>
              <a:t> 	</a:t>
            </a:r>
            <a:r>
              <a:rPr lang="en-US" dirty="0" smtClean="0"/>
              <a:t>			X</a:t>
            </a:r>
            <a:r>
              <a:rPr lang="en-US" dirty="0"/>
              <a:t>/L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600200" y="4572000"/>
            <a:ext cx="63245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 considerations:</a:t>
            </a:r>
          </a:p>
          <a:p>
            <a:r>
              <a:rPr lang="en-US" dirty="0" smtClean="0"/>
              <a:t>You count electrons by Ionic, Covalent, or CBC method?</a:t>
            </a:r>
          </a:p>
          <a:p>
            <a:r>
              <a:rPr lang="en-US" dirty="0" smtClean="0"/>
              <a:t>You do/do not function mostly by NMR</a:t>
            </a:r>
          </a:p>
          <a:p>
            <a:r>
              <a:rPr lang="en-US" dirty="0" smtClean="0"/>
              <a:t>You are/are not mechanistic</a:t>
            </a:r>
          </a:p>
          <a:p>
            <a:r>
              <a:rPr lang="en-US" dirty="0" smtClean="0"/>
              <a:t>Catalysis vs. stoichiometric reactions</a:t>
            </a:r>
          </a:p>
          <a:p>
            <a:r>
              <a:rPr lang="en-US" dirty="0" smtClean="0"/>
              <a:t>“Glorified Main Group vs. partly-filled d-orbitals”</a:t>
            </a:r>
          </a:p>
          <a:p>
            <a:r>
              <a:rPr lang="en-US" dirty="0" smtClean="0"/>
              <a:t>Must have M-C bond vs. Organometallics is a way of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12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25963"/>
          </a:xfrm>
        </p:spPr>
        <p:txBody>
          <a:bodyPr/>
          <a:lstStyle/>
          <a:p>
            <a:r>
              <a:rPr lang="en-US" dirty="0"/>
              <a:t>Early-Late	</a:t>
            </a:r>
            <a:r>
              <a:rPr lang="en-US" dirty="0" smtClean="0"/>
              <a:t>				E</a:t>
            </a:r>
            <a:r>
              <a:rPr lang="en-US" dirty="0"/>
              <a:t>/L</a:t>
            </a:r>
          </a:p>
          <a:p>
            <a:r>
              <a:rPr lang="en-US" dirty="0"/>
              <a:t>Organometallic/</a:t>
            </a:r>
            <a:r>
              <a:rPr lang="en-US" dirty="0" err="1"/>
              <a:t>organoMetallic</a:t>
            </a:r>
            <a:r>
              <a:rPr lang="en-US" dirty="0"/>
              <a:t>	O/M</a:t>
            </a:r>
          </a:p>
          <a:p>
            <a:r>
              <a:rPr lang="en-US" dirty="0"/>
              <a:t>Third row/Fourth(Fifth) row	</a:t>
            </a:r>
            <a:r>
              <a:rPr lang="en-US" dirty="0" smtClean="0"/>
              <a:t>	T</a:t>
            </a:r>
            <a:r>
              <a:rPr lang="en-US" dirty="0"/>
              <a:t>/F</a:t>
            </a:r>
          </a:p>
          <a:p>
            <a:r>
              <a:rPr lang="en-US" dirty="0"/>
              <a:t>X ligands/L ligands	</a:t>
            </a:r>
            <a:r>
              <a:rPr lang="en-US" dirty="0" smtClean="0"/>
              <a:t>			X</a:t>
            </a:r>
            <a:r>
              <a:rPr lang="en-US" dirty="0"/>
              <a:t>/</a:t>
            </a:r>
            <a:r>
              <a:rPr lang="en-US" dirty="0" smtClean="0"/>
              <a:t>L</a:t>
            </a:r>
          </a:p>
          <a:p>
            <a:endParaRPr lang="en-US" dirty="0"/>
          </a:p>
          <a:p>
            <a:r>
              <a:rPr lang="en-US" dirty="0" smtClean="0"/>
              <a:t>Example:	</a:t>
            </a:r>
          </a:p>
        </p:txBody>
      </p:sp>
      <p:pic>
        <p:nvPicPr>
          <p:cNvPr id="3" name="Picture 2" descr="Screen Shot 2016-05-26 at 9.28.2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671" y="3505200"/>
            <a:ext cx="3934329" cy="29020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61042" y="6007809"/>
            <a:ext cx="727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EMTX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162800" y="3429000"/>
            <a:ext cx="1549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Cp ring</a:t>
            </a:r>
          </a:p>
          <a:p>
            <a:r>
              <a:rPr lang="en-US" dirty="0" smtClean="0"/>
              <a:t>(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baseline="30000" dirty="0" smtClean="0"/>
              <a:t>5</a:t>
            </a:r>
            <a:r>
              <a:rPr lang="en-US" dirty="0" smtClean="0"/>
              <a:t>-C</a:t>
            </a:r>
            <a:r>
              <a:rPr lang="en-US" baseline="-25000" dirty="0" smtClean="0"/>
              <a:t>5</a:t>
            </a:r>
            <a:r>
              <a:rPr lang="en-US" dirty="0" smtClean="0"/>
              <a:t>H</a:t>
            </a:r>
            <a:r>
              <a:rPr lang="en-US" baseline="-25000" dirty="0" smtClean="0"/>
              <a:t>5</a:t>
            </a:r>
            <a:r>
              <a:rPr lang="en-US" dirty="0" smtClean="0"/>
              <a:t>) = XL</a:t>
            </a:r>
            <a:r>
              <a:rPr lang="en-US" baseline="-25000" dirty="0"/>
              <a:t>2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638800" y="3810000"/>
            <a:ext cx="14478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00" y="4495800"/>
            <a:ext cx="1541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NMe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 </a:t>
            </a:r>
            <a:r>
              <a:rPr lang="en-US" dirty="0" smtClean="0"/>
              <a:t>(X or XL)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096000" y="4724400"/>
            <a:ext cx="14478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34200" y="5029200"/>
            <a:ext cx="1808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Chloride (X or XL)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410200" y="5257800"/>
            <a:ext cx="14478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399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Mystery Guest</a:t>
            </a:r>
            <a:endParaRPr lang="en-US" dirty="0"/>
          </a:p>
        </p:txBody>
      </p:sp>
      <p:pic>
        <p:nvPicPr>
          <p:cNvPr id="4" name="Content Placeholder 3" descr="Screen Shot 2016-05-26 at 9.18.16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246" b="-7024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961042" y="6007809"/>
            <a:ext cx="676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EOFX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5562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Early-</a:t>
            </a:r>
            <a:r>
              <a:rPr lang="en-US" dirty="0" smtClean="0"/>
              <a:t>Late	</a:t>
            </a:r>
            <a:r>
              <a:rPr lang="en-US" dirty="0"/>
              <a:t>		E/L</a:t>
            </a:r>
          </a:p>
          <a:p>
            <a:r>
              <a:rPr lang="en-US" dirty="0"/>
              <a:t>Organometallic/</a:t>
            </a:r>
            <a:r>
              <a:rPr lang="en-US" dirty="0" err="1"/>
              <a:t>organoMetallic</a:t>
            </a:r>
            <a:r>
              <a:rPr lang="en-US" dirty="0"/>
              <a:t>	O/M</a:t>
            </a:r>
          </a:p>
          <a:p>
            <a:r>
              <a:rPr lang="en-US" dirty="0"/>
              <a:t>Third row/Fourth(Fifth) row		T/F</a:t>
            </a:r>
          </a:p>
          <a:p>
            <a:r>
              <a:rPr lang="en-US" dirty="0"/>
              <a:t>X ligands/L ligands			</a:t>
            </a:r>
            <a:r>
              <a:rPr lang="en-US" dirty="0" smtClean="0"/>
              <a:t>X</a:t>
            </a:r>
            <a:r>
              <a:rPr lang="en-US" dirty="0"/>
              <a:t>/L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60936" y="6004732"/>
            <a:ext cx="720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EMFX</a:t>
            </a:r>
            <a:endParaRPr lang="en-US" dirty="0"/>
          </a:p>
        </p:txBody>
      </p:sp>
      <p:pic>
        <p:nvPicPr>
          <p:cNvPr id="8" name="Picture 9" descr="Ta ORTE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1000"/>
            <a:ext cx="22891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creen Shot 2016-06-04 at 11.45.55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3015"/>
            <a:ext cx="3733800" cy="38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07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Ison</a:t>
            </a:r>
            <a:endParaRPr lang="en-US" sz="2700" dirty="0"/>
          </a:p>
        </p:txBody>
      </p:sp>
      <p:pic>
        <p:nvPicPr>
          <p:cNvPr id="4" name="Content Placeholder 3" descr="Screen Shot 2016-05-26 at 9.15.34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654" b="-17654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304800" y="5562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Early-</a:t>
            </a:r>
            <a:r>
              <a:rPr lang="en-US" dirty="0" smtClean="0"/>
              <a:t>Late	</a:t>
            </a:r>
            <a:r>
              <a:rPr lang="en-US" dirty="0"/>
              <a:t>		E/L</a:t>
            </a:r>
          </a:p>
          <a:p>
            <a:r>
              <a:rPr lang="en-US" dirty="0"/>
              <a:t>Organometallic/</a:t>
            </a:r>
            <a:r>
              <a:rPr lang="en-US" dirty="0" err="1"/>
              <a:t>organoMetallic</a:t>
            </a:r>
            <a:r>
              <a:rPr lang="en-US" dirty="0"/>
              <a:t>	O/M</a:t>
            </a:r>
          </a:p>
          <a:p>
            <a:r>
              <a:rPr lang="en-US" dirty="0"/>
              <a:t>Third row/Fourth(Fifth) row		T/F</a:t>
            </a:r>
          </a:p>
          <a:p>
            <a:r>
              <a:rPr lang="en-US" dirty="0"/>
              <a:t>X ligands/L ligands			</a:t>
            </a:r>
            <a:r>
              <a:rPr lang="en-US" dirty="0" smtClean="0"/>
              <a:t>X</a:t>
            </a:r>
            <a:r>
              <a:rPr lang="en-US" dirty="0"/>
              <a:t>/L</a:t>
            </a:r>
          </a:p>
        </p:txBody>
      </p:sp>
    </p:spTree>
    <p:extLst>
      <p:ext uri="{BB962C8B-B14F-4D97-AF65-F5344CB8AC3E}">
        <p14:creationId xmlns:p14="http://schemas.microsoft.com/office/powerpoint/2010/main" val="2672050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Ozerov</a:t>
            </a:r>
            <a:endParaRPr lang="en-US" dirty="0"/>
          </a:p>
        </p:txBody>
      </p:sp>
      <p:pic>
        <p:nvPicPr>
          <p:cNvPr id="4" name="Content Placeholder 3" descr="Screen Shot 2016-05-26 at 9.15.5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84" b="-3484"/>
          <a:stretch>
            <a:fillRect/>
          </a:stretch>
        </p:blipFill>
        <p:spPr>
          <a:xfrm>
            <a:off x="457200" y="1219200"/>
            <a:ext cx="8229600" cy="4525963"/>
          </a:xfrm>
        </p:spPr>
      </p:pic>
      <p:sp>
        <p:nvSpPr>
          <p:cNvPr id="6" name="Rectangle 5"/>
          <p:cNvSpPr/>
          <p:nvPr/>
        </p:nvSpPr>
        <p:spPr>
          <a:xfrm>
            <a:off x="304800" y="5562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Early-</a:t>
            </a:r>
            <a:r>
              <a:rPr lang="en-US" dirty="0" smtClean="0"/>
              <a:t>Late	</a:t>
            </a:r>
            <a:r>
              <a:rPr lang="en-US" dirty="0"/>
              <a:t>		E/L</a:t>
            </a:r>
          </a:p>
          <a:p>
            <a:r>
              <a:rPr lang="en-US" dirty="0"/>
              <a:t>Organometallic/</a:t>
            </a:r>
            <a:r>
              <a:rPr lang="en-US" dirty="0" err="1"/>
              <a:t>organoMetallic</a:t>
            </a:r>
            <a:r>
              <a:rPr lang="en-US" dirty="0"/>
              <a:t>	O/M</a:t>
            </a:r>
          </a:p>
          <a:p>
            <a:r>
              <a:rPr lang="en-US" dirty="0"/>
              <a:t>Third row/Fourth(Fifth) row		T/F</a:t>
            </a:r>
          </a:p>
          <a:p>
            <a:r>
              <a:rPr lang="en-US" dirty="0"/>
              <a:t>X ligands/L ligands			</a:t>
            </a:r>
            <a:r>
              <a:rPr lang="en-US" dirty="0" smtClean="0"/>
              <a:t>X</a:t>
            </a:r>
            <a:r>
              <a:rPr lang="en-US" dirty="0"/>
              <a:t>/L</a:t>
            </a:r>
          </a:p>
        </p:txBody>
      </p:sp>
    </p:spTree>
    <p:extLst>
      <p:ext uri="{BB962C8B-B14F-4D97-AF65-F5344CB8AC3E}">
        <p14:creationId xmlns:p14="http://schemas.microsoft.com/office/powerpoint/2010/main" val="1294928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1016</Words>
  <Application>Microsoft Macintosh PowerPoint</Application>
  <PresentationFormat>On-screen Show (4:3)</PresentationFormat>
  <Paragraphs>124</Paragraphs>
  <Slides>11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Document</vt:lpstr>
      <vt:lpstr>Fischer-Schrock Personality Type</vt:lpstr>
      <vt:lpstr>Fischer-Schrock Personality Type</vt:lpstr>
      <vt:lpstr>The d-block</vt:lpstr>
      <vt:lpstr>The d-block</vt:lpstr>
      <vt:lpstr>Fischer-Schrock Personality Type</vt:lpstr>
      <vt:lpstr>PowerPoint Presentation</vt:lpstr>
      <vt:lpstr>Mystery Guest</vt:lpstr>
      <vt:lpstr>Ison</vt:lpstr>
      <vt:lpstr>Ozerov</vt:lpstr>
      <vt:lpstr>Szymczak</vt:lpstr>
      <vt:lpstr>Sanford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topaz</dc:creator>
  <cp:lastModifiedBy>Adam Johnson</cp:lastModifiedBy>
  <cp:revision>147</cp:revision>
  <dcterms:created xsi:type="dcterms:W3CDTF">2015-06-06T17:16:43Z</dcterms:created>
  <dcterms:modified xsi:type="dcterms:W3CDTF">2016-06-29T18:09:16Z</dcterms:modified>
</cp:coreProperties>
</file>