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64" r:id="rId4"/>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9" d="100"/>
          <a:sy n="69"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AD6F2-8E77-4E0B-8B44-11D6D397AC79}" type="datetimeFigureOut">
              <a:rPr lang="en-US" smtClean="0"/>
              <a:t>09/23/2021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940E-AC21-40D2-876A-00A96EC11113}" type="slidenum">
              <a:rPr lang="en-US" smtClean="0"/>
              <a:t>‹#›</a:t>
            </a:fld>
            <a:endParaRPr lang="en-US"/>
          </a:p>
        </p:txBody>
      </p:sp>
    </p:spTree>
    <p:extLst>
      <p:ext uri="{BB962C8B-B14F-4D97-AF65-F5344CB8AC3E}">
        <p14:creationId xmlns:p14="http://schemas.microsoft.com/office/powerpoint/2010/main" val="58938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hydrodynamic (Stokes) radius is a spherical approximation of the size of a protein, polymer, or even molecule in solution.</a:t>
            </a:r>
          </a:p>
        </p:txBody>
      </p:sp>
      <p:sp>
        <p:nvSpPr>
          <p:cNvPr id="4" name="Slide Number Placeholder 3"/>
          <p:cNvSpPr>
            <a:spLocks noGrp="1"/>
          </p:cNvSpPr>
          <p:nvPr>
            <p:ph type="sldNum" sz="quarter" idx="5"/>
          </p:nvPr>
        </p:nvSpPr>
        <p:spPr/>
        <p:txBody>
          <a:bodyPr/>
          <a:lstStyle/>
          <a:p>
            <a:fld id="{4610940E-AC21-40D2-876A-00A96EC11113}" type="slidenum">
              <a:rPr lang="en-US" smtClean="0"/>
              <a:t>2</a:t>
            </a:fld>
            <a:endParaRPr lang="en-US"/>
          </a:p>
        </p:txBody>
      </p:sp>
    </p:spTree>
    <p:extLst>
      <p:ext uri="{BB962C8B-B14F-4D97-AF65-F5344CB8AC3E}">
        <p14:creationId xmlns:p14="http://schemas.microsoft.com/office/powerpoint/2010/main" val="105619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walkthrough is from Appendix D of my doctoral thesis, the Organometallics reference gives the equations. Diffusion coefficients can be determined using PGSE-DOSY.</a:t>
            </a:r>
          </a:p>
        </p:txBody>
      </p:sp>
      <p:sp>
        <p:nvSpPr>
          <p:cNvPr id="4" name="Slide Number Placeholder 3"/>
          <p:cNvSpPr>
            <a:spLocks noGrp="1"/>
          </p:cNvSpPr>
          <p:nvPr>
            <p:ph type="sldNum" sz="quarter" idx="5"/>
          </p:nvPr>
        </p:nvSpPr>
        <p:spPr/>
        <p:txBody>
          <a:bodyPr/>
          <a:lstStyle/>
          <a:p>
            <a:fld id="{4610940E-AC21-40D2-876A-00A96EC11113}" type="slidenum">
              <a:rPr lang="en-US" smtClean="0"/>
              <a:t>3</a:t>
            </a:fld>
            <a:endParaRPr lang="en-US"/>
          </a:p>
        </p:txBody>
      </p:sp>
    </p:spTree>
    <p:extLst>
      <p:ext uri="{BB962C8B-B14F-4D97-AF65-F5344CB8AC3E}">
        <p14:creationId xmlns:p14="http://schemas.microsoft.com/office/powerpoint/2010/main" val="287644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Net magnetic moments for protons of a standard (</a:t>
            </a:r>
            <a:r>
              <a:rPr lang="en-US" dirty="0" err="1"/>
              <a:t>tetrakis</a:t>
            </a:r>
            <a:r>
              <a:rPr lang="en-US" dirty="0"/>
              <a:t>(trimethylsilyl)silane, TMSS, black arrows) and a species of interest (https://doi.org/10.1016/j.jinorgbio.2018.12.011, red arrows) align with the z-axis in the magnetic field.</a:t>
            </a:r>
          </a:p>
          <a:p>
            <a:pPr marL="228600" indent="-228600">
              <a:buAutoNum type="arabicPeriod"/>
            </a:pPr>
            <a:r>
              <a:rPr lang="en-US" dirty="0"/>
              <a:t>90 degree pulse is applied </a:t>
            </a:r>
          </a:p>
          <a:p>
            <a:pPr marL="228600" indent="-228600">
              <a:buAutoNum type="arabicPeriod"/>
            </a:pPr>
            <a:r>
              <a:rPr lang="en-US" dirty="0"/>
              <a:t>A magnetic gradient is applied and </a:t>
            </a:r>
            <a:r>
              <a:rPr lang="en-US" dirty="0" err="1"/>
              <a:t>dephases</a:t>
            </a:r>
            <a:r>
              <a:rPr lang="en-US" dirty="0"/>
              <a:t> the spin across the z-axis</a:t>
            </a:r>
          </a:p>
        </p:txBody>
      </p:sp>
      <p:sp>
        <p:nvSpPr>
          <p:cNvPr id="4" name="Slide Number Placeholder 3"/>
          <p:cNvSpPr>
            <a:spLocks noGrp="1"/>
          </p:cNvSpPr>
          <p:nvPr>
            <p:ph type="sldNum" sz="quarter" idx="5"/>
          </p:nvPr>
        </p:nvSpPr>
        <p:spPr/>
        <p:txBody>
          <a:bodyPr/>
          <a:lstStyle/>
          <a:p>
            <a:fld id="{4610940E-AC21-40D2-876A-00A96EC11113}" type="slidenum">
              <a:rPr lang="en-US" smtClean="0"/>
              <a:t>4</a:t>
            </a:fld>
            <a:endParaRPr lang="en-US"/>
          </a:p>
        </p:txBody>
      </p:sp>
    </p:spTree>
    <p:extLst>
      <p:ext uri="{BB962C8B-B14F-4D97-AF65-F5344CB8AC3E}">
        <p14:creationId xmlns:p14="http://schemas.microsoft.com/office/powerpoint/2010/main" val="62069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delay time allows the molecules to diffuse along the z-axis</a:t>
            </a:r>
          </a:p>
        </p:txBody>
      </p:sp>
      <p:sp>
        <p:nvSpPr>
          <p:cNvPr id="4" name="Slide Number Placeholder 3"/>
          <p:cNvSpPr>
            <a:spLocks noGrp="1"/>
          </p:cNvSpPr>
          <p:nvPr>
            <p:ph type="sldNum" sz="quarter" idx="5"/>
          </p:nvPr>
        </p:nvSpPr>
        <p:spPr/>
        <p:txBody>
          <a:bodyPr/>
          <a:lstStyle/>
          <a:p>
            <a:fld id="{4610940E-AC21-40D2-876A-00A96EC11113}" type="slidenum">
              <a:rPr lang="en-US" smtClean="0"/>
              <a:t>5</a:t>
            </a:fld>
            <a:endParaRPr lang="en-US"/>
          </a:p>
        </p:txBody>
      </p:sp>
    </p:spTree>
    <p:extLst>
      <p:ext uri="{BB962C8B-B14F-4D97-AF65-F5344CB8AC3E}">
        <p14:creationId xmlns:p14="http://schemas.microsoft.com/office/powerpoint/2010/main" val="393114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 180 degree pulse is applied</a:t>
            </a:r>
          </a:p>
          <a:p>
            <a:r>
              <a:rPr lang="en-US" dirty="0"/>
              <a:t>5. The magnetic gradient is reapplied</a:t>
            </a:r>
          </a:p>
        </p:txBody>
      </p:sp>
      <p:sp>
        <p:nvSpPr>
          <p:cNvPr id="4" name="Slide Number Placeholder 3"/>
          <p:cNvSpPr>
            <a:spLocks noGrp="1"/>
          </p:cNvSpPr>
          <p:nvPr>
            <p:ph type="sldNum" sz="quarter" idx="5"/>
          </p:nvPr>
        </p:nvSpPr>
        <p:spPr/>
        <p:txBody>
          <a:bodyPr/>
          <a:lstStyle/>
          <a:p>
            <a:fld id="{4610940E-AC21-40D2-876A-00A96EC11113}" type="slidenum">
              <a:rPr lang="en-US" smtClean="0"/>
              <a:t>6</a:t>
            </a:fld>
            <a:endParaRPr lang="en-US"/>
          </a:p>
        </p:txBody>
      </p:sp>
    </p:spTree>
    <p:extLst>
      <p:ext uri="{BB962C8B-B14F-4D97-AF65-F5344CB8AC3E}">
        <p14:creationId xmlns:p14="http://schemas.microsoft.com/office/powerpoint/2010/main" val="333171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gradient will “fix” the dephasing to an extent related to the diffusion rate of the molecule. Slower diffusion results in better rephasing and less signal attenuation. The experiment is repeated with stronger and stronger magnetic gradient strengths.</a:t>
            </a:r>
          </a:p>
        </p:txBody>
      </p:sp>
      <p:sp>
        <p:nvSpPr>
          <p:cNvPr id="4" name="Slide Number Placeholder 3"/>
          <p:cNvSpPr>
            <a:spLocks noGrp="1"/>
          </p:cNvSpPr>
          <p:nvPr>
            <p:ph type="sldNum" sz="quarter" idx="5"/>
          </p:nvPr>
        </p:nvSpPr>
        <p:spPr/>
        <p:txBody>
          <a:bodyPr/>
          <a:lstStyle/>
          <a:p>
            <a:fld id="{4610940E-AC21-40D2-876A-00A96EC11113}" type="slidenum">
              <a:rPr lang="en-US" smtClean="0"/>
              <a:t>7</a:t>
            </a:fld>
            <a:endParaRPr lang="en-US"/>
          </a:p>
        </p:txBody>
      </p:sp>
    </p:spTree>
    <p:extLst>
      <p:ext uri="{BB962C8B-B14F-4D97-AF65-F5344CB8AC3E}">
        <p14:creationId xmlns:p14="http://schemas.microsoft.com/office/powerpoint/2010/main" val="68676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PGSE spectra of the TMSS and example compound (https://doi.org/10.1016/j.jinorgbio.2018.12.011). The TMSS is close to zero ppm, the rest of the peaks are from the compound.</a:t>
            </a:r>
          </a:p>
        </p:txBody>
      </p:sp>
      <p:sp>
        <p:nvSpPr>
          <p:cNvPr id="4" name="Slide Number Placeholder 3"/>
          <p:cNvSpPr>
            <a:spLocks noGrp="1"/>
          </p:cNvSpPr>
          <p:nvPr>
            <p:ph type="sldNum" sz="quarter" idx="5"/>
          </p:nvPr>
        </p:nvSpPr>
        <p:spPr/>
        <p:txBody>
          <a:bodyPr/>
          <a:lstStyle/>
          <a:p>
            <a:fld id="{4610940E-AC21-40D2-876A-00A96EC11113}" type="slidenum">
              <a:rPr lang="en-US" smtClean="0"/>
              <a:t>8</a:t>
            </a:fld>
            <a:endParaRPr lang="en-US"/>
          </a:p>
        </p:txBody>
      </p:sp>
    </p:spTree>
    <p:extLst>
      <p:ext uri="{BB962C8B-B14F-4D97-AF65-F5344CB8AC3E}">
        <p14:creationId xmlns:p14="http://schemas.microsoft.com/office/powerpoint/2010/main" val="223165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Exponential decay curves can be fitted to PGSE data as a function of peak integral vs gradient strength. The standard TMSS is in black. Two protons from the compound located on the aromatic carbon between the carboxylates of </a:t>
            </a:r>
            <a:r>
              <a:rPr lang="en-US" dirty="0" err="1"/>
              <a:t>isophthalate</a:t>
            </a:r>
            <a:r>
              <a:rPr lang="en-US" dirty="0"/>
              <a:t> (</a:t>
            </a:r>
            <a:r>
              <a:rPr lang="en-US" dirty="0" err="1"/>
              <a:t>iph</a:t>
            </a:r>
            <a:r>
              <a:rPr lang="en-US" dirty="0"/>
              <a:t>) and the ethynyl proton of 4-ethynylsalicylhydroximate (</a:t>
            </a:r>
            <a:r>
              <a:rPr lang="en-US" dirty="0" err="1"/>
              <a:t>eshi</a:t>
            </a:r>
            <a:r>
              <a:rPr lang="en-US" dirty="0"/>
              <a:t>) show similar and less steep decay curves compared to TMSS in red and green. Thus, the compound is diffusing slower than TMSS. This data can be useful for determining hydrodynamic radii for compounds.</a:t>
            </a:r>
          </a:p>
        </p:txBody>
      </p:sp>
      <p:sp>
        <p:nvSpPr>
          <p:cNvPr id="4" name="Slide Number Placeholder 3"/>
          <p:cNvSpPr>
            <a:spLocks noGrp="1"/>
          </p:cNvSpPr>
          <p:nvPr>
            <p:ph type="sldNum" sz="quarter" idx="5"/>
          </p:nvPr>
        </p:nvSpPr>
        <p:spPr/>
        <p:txBody>
          <a:bodyPr/>
          <a:lstStyle/>
          <a:p>
            <a:fld id="{4610940E-AC21-40D2-876A-00A96EC11113}" type="slidenum">
              <a:rPr lang="en-US" smtClean="0"/>
              <a:t>9</a:t>
            </a:fld>
            <a:endParaRPr lang="en-US"/>
          </a:p>
        </p:txBody>
      </p:sp>
    </p:spTree>
    <p:extLst>
      <p:ext uri="{BB962C8B-B14F-4D97-AF65-F5344CB8AC3E}">
        <p14:creationId xmlns:p14="http://schemas.microsoft.com/office/powerpoint/2010/main" val="67195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458A67-BCC6-4882-B899-274E2FC6299A}" type="datetimeFigureOut">
              <a:rPr lang="en-US" smtClean="0"/>
              <a:t>09/23/2021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277162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58A67-BCC6-4882-B899-274E2FC6299A}" type="datetimeFigureOut">
              <a:rPr lang="en-US" smtClean="0"/>
              <a:t>09/23/2021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80843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58A67-BCC6-4882-B899-274E2FC6299A}" type="datetimeFigureOut">
              <a:rPr lang="en-US" smtClean="0"/>
              <a:t>09/23/2021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112461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58A67-BCC6-4882-B899-274E2FC6299A}" type="datetimeFigureOut">
              <a:rPr lang="en-US" smtClean="0"/>
              <a:t>09/23/2021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97293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58A67-BCC6-4882-B899-274E2FC6299A}" type="datetimeFigureOut">
              <a:rPr lang="en-US" smtClean="0"/>
              <a:t>09/23/2021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208476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458A67-BCC6-4882-B899-274E2FC6299A}" type="datetimeFigureOut">
              <a:rPr lang="en-US" smtClean="0"/>
              <a:t>09/23/2021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350294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458A67-BCC6-4882-B899-274E2FC6299A}" type="datetimeFigureOut">
              <a:rPr lang="en-US" smtClean="0"/>
              <a:t>09/23/2021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209539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458A67-BCC6-4882-B899-274E2FC6299A}" type="datetimeFigureOut">
              <a:rPr lang="en-US" smtClean="0"/>
              <a:t>09/23/2021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48220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58A67-BCC6-4882-B899-274E2FC6299A}" type="datetimeFigureOut">
              <a:rPr lang="en-US" smtClean="0"/>
              <a:t>09/23/2021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247060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458A67-BCC6-4882-B899-274E2FC6299A}" type="datetimeFigureOut">
              <a:rPr lang="en-US" smtClean="0"/>
              <a:t>09/23/2021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171323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458A67-BCC6-4882-B899-274E2FC6299A}" type="datetimeFigureOut">
              <a:rPr lang="en-US" smtClean="0"/>
              <a:t>09/23/2021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B2BA7-832C-4BC8-A060-7DD7F70E5FD2}" type="slidenum">
              <a:rPr lang="en-US" smtClean="0"/>
              <a:t>‹#›</a:t>
            </a:fld>
            <a:endParaRPr lang="en-US"/>
          </a:p>
        </p:txBody>
      </p:sp>
    </p:spTree>
    <p:extLst>
      <p:ext uri="{BB962C8B-B14F-4D97-AF65-F5344CB8AC3E}">
        <p14:creationId xmlns:p14="http://schemas.microsoft.com/office/powerpoint/2010/main" val="428434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58A67-BCC6-4882-B899-274E2FC6299A}" type="datetimeFigureOut">
              <a:rPr lang="en-US" smtClean="0"/>
              <a:t>09/23/2021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B2BA7-832C-4BC8-A060-7DD7F70E5FD2}" type="slidenum">
              <a:rPr lang="en-US" smtClean="0"/>
              <a:t>‹#›</a:t>
            </a:fld>
            <a:endParaRPr lang="en-US"/>
          </a:p>
        </p:txBody>
      </p:sp>
    </p:spTree>
    <p:extLst>
      <p:ext uri="{BB962C8B-B14F-4D97-AF65-F5344CB8AC3E}">
        <p14:creationId xmlns:p14="http://schemas.microsoft.com/office/powerpoint/2010/main" val="221027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Five Slides About: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Pulsed Gradient Spin Echo DOSY</a:t>
            </a:r>
          </a:p>
        </p:txBody>
      </p:sp>
      <p:sp>
        <p:nvSpPr>
          <p:cNvPr id="7" name="TextBox 6">
            <a:extLst>
              <a:ext uri="{FF2B5EF4-FFF2-40B4-BE49-F238E27FC236}">
                <a16:creationId xmlns:a16="http://schemas.microsoft.com/office/drawing/2014/main" id="{4404BE07-3015-4406-ACB8-B66691A06A8C}"/>
              </a:ext>
            </a:extLst>
          </p:cNvPr>
          <p:cNvSpPr txBox="1"/>
          <p:nvPr/>
        </p:nvSpPr>
        <p:spPr>
          <a:xfrm>
            <a:off x="872838" y="4052455"/>
            <a:ext cx="10958944" cy="1200329"/>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Created by Jacob C. Lutter, Wayne State University (jclutter@umich.edu) and posted on </a:t>
            </a:r>
            <a:r>
              <a:rPr lang="en-US" dirty="0" err="1">
                <a:latin typeface="Arial" panose="020B0604020202020204" pitchFamily="34" charset="0"/>
                <a:cs typeface="Arial" panose="020B0604020202020204" pitchFamily="34" charset="0"/>
              </a:rPr>
              <a:t>VIPEr</a:t>
            </a:r>
            <a:r>
              <a:rPr lang="en-US" dirty="0">
                <a:latin typeface="Arial" panose="020B0604020202020204" pitchFamily="34" charset="0"/>
                <a:cs typeface="Arial" panose="020B0604020202020204" pitchFamily="34" charset="0"/>
              </a:rPr>
              <a:t> (www.ionicviper.org) on 09/23/2021.  Copyright 2021.  This work is licensed under the Creative Commons Attribution Non-commercial Share Alike License. To view a copy of this license visit https://creativecommons.org/licenses/by-nc-sa/4.0/.</a:t>
            </a:r>
          </a:p>
        </p:txBody>
      </p:sp>
    </p:spTree>
    <p:extLst>
      <p:ext uri="{BB962C8B-B14F-4D97-AF65-F5344CB8AC3E}">
        <p14:creationId xmlns:p14="http://schemas.microsoft.com/office/powerpoint/2010/main" val="241671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43635C-C0C5-484D-8EC1-94AA43EB47E6}"/>
              </a:ext>
            </a:extLst>
          </p:cNvPr>
          <p:cNvSpPr txBox="1"/>
          <p:nvPr/>
        </p:nvSpPr>
        <p:spPr>
          <a:xfrm>
            <a:off x="1011381" y="217081"/>
            <a:ext cx="728980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Hydrodynamic (Stokes) Radius</a:t>
            </a:r>
          </a:p>
        </p:txBody>
      </p:sp>
      <p:grpSp>
        <p:nvGrpSpPr>
          <p:cNvPr id="6" name="Group 5">
            <a:extLst>
              <a:ext uri="{FF2B5EF4-FFF2-40B4-BE49-F238E27FC236}">
                <a16:creationId xmlns:a16="http://schemas.microsoft.com/office/drawing/2014/main" id="{F6F4A548-2D65-4847-879B-DE6CC538BB8A}"/>
              </a:ext>
            </a:extLst>
          </p:cNvPr>
          <p:cNvGrpSpPr/>
          <p:nvPr/>
        </p:nvGrpSpPr>
        <p:grpSpPr>
          <a:xfrm>
            <a:off x="997527" y="986561"/>
            <a:ext cx="5098473" cy="5372675"/>
            <a:chOff x="3202708" y="889579"/>
            <a:chExt cx="5098473" cy="5372675"/>
          </a:xfrm>
        </p:grpSpPr>
        <p:sp>
          <p:nvSpPr>
            <p:cNvPr id="3" name="Oval 2">
              <a:extLst>
                <a:ext uri="{FF2B5EF4-FFF2-40B4-BE49-F238E27FC236}">
                  <a16:creationId xmlns:a16="http://schemas.microsoft.com/office/drawing/2014/main" id="{7B5F762B-B923-49D2-B08F-57D4AAAA886C}"/>
                </a:ext>
              </a:extLst>
            </p:cNvPr>
            <p:cNvSpPr/>
            <p:nvPr/>
          </p:nvSpPr>
          <p:spPr>
            <a:xfrm>
              <a:off x="3202708" y="1094509"/>
              <a:ext cx="5098473" cy="516774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panose="020B0604020202020204" pitchFamily="34" charset="0"/>
              </a:endParaRPr>
            </a:p>
          </p:txBody>
        </p:sp>
        <p:sp>
          <p:nvSpPr>
            <p:cNvPr id="5" name="Freeform: Shape 4">
              <a:extLst>
                <a:ext uri="{FF2B5EF4-FFF2-40B4-BE49-F238E27FC236}">
                  <a16:creationId xmlns:a16="http://schemas.microsoft.com/office/drawing/2014/main" id="{8B3AC0C5-3C5C-4E5E-BC16-7382BB80F25D}"/>
                </a:ext>
              </a:extLst>
            </p:cNvPr>
            <p:cNvSpPr/>
            <p:nvPr/>
          </p:nvSpPr>
          <p:spPr>
            <a:xfrm>
              <a:off x="3823157" y="889579"/>
              <a:ext cx="4219248" cy="5078842"/>
            </a:xfrm>
            <a:custGeom>
              <a:avLst/>
              <a:gdLst>
                <a:gd name="connsiteX0" fmla="*/ 1677098 w 4219248"/>
                <a:gd name="connsiteY0" fmla="*/ 0 h 5078842"/>
                <a:gd name="connsiteX1" fmla="*/ 4212479 w 4219248"/>
                <a:gd name="connsiteY1" fmla="*/ 2161309 h 5078842"/>
                <a:gd name="connsiteX2" fmla="*/ 998225 w 4219248"/>
                <a:gd name="connsiteY2" fmla="*/ 2881745 h 5078842"/>
                <a:gd name="connsiteX3" fmla="*/ 2355970 w 4219248"/>
                <a:gd name="connsiteY3" fmla="*/ 1191490 h 5078842"/>
                <a:gd name="connsiteX4" fmla="*/ 1871061 w 4219248"/>
                <a:gd name="connsiteY4" fmla="*/ 4821381 h 5078842"/>
                <a:gd name="connsiteX5" fmla="*/ 14552 w 4219248"/>
                <a:gd name="connsiteY5" fmla="*/ 1717963 h 5078842"/>
                <a:gd name="connsiteX6" fmla="*/ 1524698 w 4219248"/>
                <a:gd name="connsiteY6" fmla="*/ 387927 h 5078842"/>
                <a:gd name="connsiteX7" fmla="*/ 3076407 w 4219248"/>
                <a:gd name="connsiteY7" fmla="*/ 4059381 h 5078842"/>
                <a:gd name="connsiteX8" fmla="*/ 388625 w 4219248"/>
                <a:gd name="connsiteY8" fmla="*/ 1524000 h 5078842"/>
                <a:gd name="connsiteX9" fmla="*/ 2328261 w 4219248"/>
                <a:gd name="connsiteY9" fmla="*/ 2438400 h 5078842"/>
                <a:gd name="connsiteX10" fmla="*/ 1884916 w 4219248"/>
                <a:gd name="connsiteY10" fmla="*/ 3754581 h 5078842"/>
                <a:gd name="connsiteX11" fmla="*/ 2605352 w 4219248"/>
                <a:gd name="connsiteY11" fmla="*/ 3810000 h 5078842"/>
                <a:gd name="connsiteX12" fmla="*/ 2882443 w 4219248"/>
                <a:gd name="connsiteY12" fmla="*/ 1634836 h 5078842"/>
                <a:gd name="connsiteX13" fmla="*/ 665716 w 4219248"/>
                <a:gd name="connsiteY13" fmla="*/ 457200 h 5078842"/>
                <a:gd name="connsiteX14" fmla="*/ 1441570 w 4219248"/>
                <a:gd name="connsiteY14" fmla="*/ 3269672 h 5078842"/>
                <a:gd name="connsiteX15" fmla="*/ 873534 w 4219248"/>
                <a:gd name="connsiteY15" fmla="*/ 5070763 h 5078842"/>
                <a:gd name="connsiteX16" fmla="*/ 3214952 w 4219248"/>
                <a:gd name="connsiteY16" fmla="*/ 2576945 h 5078842"/>
                <a:gd name="connsiteX17" fmla="*/ 3519752 w 4219248"/>
                <a:gd name="connsiteY17" fmla="*/ 997527 h 5078842"/>
                <a:gd name="connsiteX18" fmla="*/ 4046225 w 4219248"/>
                <a:gd name="connsiteY18" fmla="*/ 3796145 h 5078842"/>
                <a:gd name="connsiteX19" fmla="*/ 721134 w 4219248"/>
                <a:gd name="connsiteY19" fmla="*/ 2992581 h 5078842"/>
                <a:gd name="connsiteX20" fmla="*/ 3062552 w 4219248"/>
                <a:gd name="connsiteY20" fmla="*/ 692727 h 5078842"/>
                <a:gd name="connsiteX21" fmla="*/ 698 w 4219248"/>
                <a:gd name="connsiteY21" fmla="*/ 3311236 h 5078842"/>
                <a:gd name="connsiteX22" fmla="*/ 3381207 w 4219248"/>
                <a:gd name="connsiteY22" fmla="*/ 4461163 h 507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9248" h="5078842">
                  <a:moveTo>
                    <a:pt x="1677098" y="0"/>
                  </a:moveTo>
                  <a:cubicBezTo>
                    <a:pt x="3001361" y="840509"/>
                    <a:pt x="4325624" y="1681018"/>
                    <a:pt x="4212479" y="2161309"/>
                  </a:cubicBezTo>
                  <a:cubicBezTo>
                    <a:pt x="4099334" y="2641600"/>
                    <a:pt x="1307643" y="3043381"/>
                    <a:pt x="998225" y="2881745"/>
                  </a:cubicBezTo>
                  <a:cubicBezTo>
                    <a:pt x="688807" y="2720109"/>
                    <a:pt x="2210497" y="868217"/>
                    <a:pt x="2355970" y="1191490"/>
                  </a:cubicBezTo>
                  <a:cubicBezTo>
                    <a:pt x="2501443" y="1514763"/>
                    <a:pt x="2261297" y="4733636"/>
                    <a:pt x="1871061" y="4821381"/>
                  </a:cubicBezTo>
                  <a:cubicBezTo>
                    <a:pt x="1480825" y="4909126"/>
                    <a:pt x="72279" y="2456872"/>
                    <a:pt x="14552" y="1717963"/>
                  </a:cubicBezTo>
                  <a:cubicBezTo>
                    <a:pt x="-43175" y="979054"/>
                    <a:pt x="1014389" y="-2309"/>
                    <a:pt x="1524698" y="387927"/>
                  </a:cubicBezTo>
                  <a:cubicBezTo>
                    <a:pt x="2035007" y="778163"/>
                    <a:pt x="3265752" y="3870036"/>
                    <a:pt x="3076407" y="4059381"/>
                  </a:cubicBezTo>
                  <a:cubicBezTo>
                    <a:pt x="2887062" y="4248726"/>
                    <a:pt x="513316" y="1794163"/>
                    <a:pt x="388625" y="1524000"/>
                  </a:cubicBezTo>
                  <a:cubicBezTo>
                    <a:pt x="263934" y="1253837"/>
                    <a:pt x="2078879" y="2066636"/>
                    <a:pt x="2328261" y="2438400"/>
                  </a:cubicBezTo>
                  <a:cubicBezTo>
                    <a:pt x="2577643" y="2810164"/>
                    <a:pt x="1838734" y="3525981"/>
                    <a:pt x="1884916" y="3754581"/>
                  </a:cubicBezTo>
                  <a:cubicBezTo>
                    <a:pt x="1931098" y="3983181"/>
                    <a:pt x="2439098" y="4163291"/>
                    <a:pt x="2605352" y="3810000"/>
                  </a:cubicBezTo>
                  <a:cubicBezTo>
                    <a:pt x="2771607" y="3456709"/>
                    <a:pt x="3205716" y="2193636"/>
                    <a:pt x="2882443" y="1634836"/>
                  </a:cubicBezTo>
                  <a:cubicBezTo>
                    <a:pt x="2559170" y="1076036"/>
                    <a:pt x="905861" y="184727"/>
                    <a:pt x="665716" y="457200"/>
                  </a:cubicBezTo>
                  <a:cubicBezTo>
                    <a:pt x="425571" y="729673"/>
                    <a:pt x="1406934" y="2500745"/>
                    <a:pt x="1441570" y="3269672"/>
                  </a:cubicBezTo>
                  <a:cubicBezTo>
                    <a:pt x="1476206" y="4038599"/>
                    <a:pt x="577970" y="5186217"/>
                    <a:pt x="873534" y="5070763"/>
                  </a:cubicBezTo>
                  <a:cubicBezTo>
                    <a:pt x="1169098" y="4955309"/>
                    <a:pt x="2773916" y="3255818"/>
                    <a:pt x="3214952" y="2576945"/>
                  </a:cubicBezTo>
                  <a:cubicBezTo>
                    <a:pt x="3655988" y="1898072"/>
                    <a:pt x="3381207" y="794327"/>
                    <a:pt x="3519752" y="997527"/>
                  </a:cubicBezTo>
                  <a:cubicBezTo>
                    <a:pt x="3658297" y="1200727"/>
                    <a:pt x="4512661" y="3463636"/>
                    <a:pt x="4046225" y="3796145"/>
                  </a:cubicBezTo>
                  <a:cubicBezTo>
                    <a:pt x="3579789" y="4128654"/>
                    <a:pt x="885079" y="3509817"/>
                    <a:pt x="721134" y="2992581"/>
                  </a:cubicBezTo>
                  <a:cubicBezTo>
                    <a:pt x="557188" y="2475345"/>
                    <a:pt x="3182625" y="639618"/>
                    <a:pt x="3062552" y="692727"/>
                  </a:cubicBezTo>
                  <a:cubicBezTo>
                    <a:pt x="2942479" y="745836"/>
                    <a:pt x="-52411" y="2683163"/>
                    <a:pt x="698" y="3311236"/>
                  </a:cubicBezTo>
                  <a:cubicBezTo>
                    <a:pt x="53807" y="3939309"/>
                    <a:pt x="1717507" y="4200236"/>
                    <a:pt x="3381207" y="446116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panose="020B0604020202020204" pitchFamily="34" charset="0"/>
              </a:endParaRPr>
            </a:p>
          </p:txBody>
        </p:sp>
      </p:grpSp>
      <p:sp>
        <p:nvSpPr>
          <p:cNvPr id="7" name="TextBox 6">
            <a:extLst>
              <a:ext uri="{FF2B5EF4-FFF2-40B4-BE49-F238E27FC236}">
                <a16:creationId xmlns:a16="http://schemas.microsoft.com/office/drawing/2014/main" id="{C3608B89-43C7-42FB-A665-585FC3BB718D}"/>
              </a:ext>
            </a:extLst>
          </p:cNvPr>
          <p:cNvSpPr txBox="1"/>
          <p:nvPr/>
        </p:nvSpPr>
        <p:spPr>
          <a:xfrm>
            <a:off x="7287491" y="2090172"/>
            <a:ext cx="4114800" cy="3046988"/>
          </a:xfrm>
          <a:prstGeom prst="rect">
            <a:avLst/>
          </a:prstGeom>
          <a:noFill/>
        </p:spPr>
        <p:txBody>
          <a:bodyPr wrap="square" rtlCol="0">
            <a:spAutoFit/>
          </a:bodyPr>
          <a:lstStyle/>
          <a:p>
            <a:r>
              <a:rPr lang="en-US" sz="2400" dirty="0">
                <a:cs typeface="Arial" panose="020B0604020202020204" pitchFamily="34" charset="0"/>
              </a:rPr>
              <a:t>Spherical approximation of size in solution (proteins, polymers, particles, molecules)</a:t>
            </a:r>
          </a:p>
          <a:p>
            <a:endParaRPr lang="en-US" sz="2400" dirty="0">
              <a:cs typeface="Arial" panose="020B0604020202020204" pitchFamily="34" charset="0"/>
            </a:endParaRPr>
          </a:p>
          <a:p>
            <a:r>
              <a:rPr lang="en-US" sz="2400" dirty="0">
                <a:cs typeface="Arial" panose="020B0604020202020204" pitchFamily="34" charset="0"/>
              </a:rPr>
              <a:t>Measured using size exclusion</a:t>
            </a:r>
          </a:p>
          <a:p>
            <a:r>
              <a:rPr lang="en-US" sz="2400" dirty="0">
                <a:cs typeface="Arial" panose="020B0604020202020204" pitchFamily="34" charset="0"/>
              </a:rPr>
              <a:t>                     -or-</a:t>
            </a:r>
          </a:p>
          <a:p>
            <a:r>
              <a:rPr lang="en-US" sz="2400" dirty="0">
                <a:cs typeface="Arial" panose="020B0604020202020204" pitchFamily="34" charset="0"/>
              </a:rPr>
              <a:t>Diffusion of the particle or molecule</a:t>
            </a:r>
          </a:p>
        </p:txBody>
      </p:sp>
      <p:cxnSp>
        <p:nvCxnSpPr>
          <p:cNvPr id="9" name="Straight Arrow Connector 8">
            <a:extLst>
              <a:ext uri="{FF2B5EF4-FFF2-40B4-BE49-F238E27FC236}">
                <a16:creationId xmlns:a16="http://schemas.microsoft.com/office/drawing/2014/main" id="{C13597DB-75CA-4C78-B147-B640AB373EEE}"/>
              </a:ext>
            </a:extLst>
          </p:cNvPr>
          <p:cNvCxnSpPr>
            <a:endCxn id="3" idx="5"/>
          </p:cNvCxnSpPr>
          <p:nvPr/>
        </p:nvCxnSpPr>
        <p:spPr>
          <a:xfrm>
            <a:off x="3532909" y="3754582"/>
            <a:ext cx="1816437" cy="18478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14AF81-7E00-4D5E-BD3E-6A7AF8D18151}"/>
              </a:ext>
            </a:extLst>
          </p:cNvPr>
          <p:cNvSpPr txBox="1"/>
          <p:nvPr/>
        </p:nvSpPr>
        <p:spPr>
          <a:xfrm>
            <a:off x="4762012" y="4416899"/>
            <a:ext cx="554182" cy="523220"/>
          </a:xfrm>
          <a:prstGeom prst="rect">
            <a:avLst/>
          </a:prstGeom>
          <a:noFill/>
        </p:spPr>
        <p:txBody>
          <a:bodyPr wrap="square" rtlCol="0">
            <a:spAutoFit/>
          </a:bodyPr>
          <a:lstStyle/>
          <a:p>
            <a:r>
              <a:rPr lang="en-US" sz="2800" b="1" dirty="0" err="1">
                <a:cs typeface="Arial" panose="020B0604020202020204" pitchFamily="34" charset="0"/>
              </a:rPr>
              <a:t>r</a:t>
            </a:r>
            <a:r>
              <a:rPr lang="en-US" sz="2800" b="1" baseline="-25000" dirty="0" err="1">
                <a:cs typeface="Arial" panose="020B0604020202020204" pitchFamily="34" charset="0"/>
              </a:rPr>
              <a:t>H</a:t>
            </a:r>
            <a:endParaRPr lang="en-US" sz="2800" b="1" baseline="-25000" dirty="0">
              <a:cs typeface="Arial" panose="020B0604020202020204" pitchFamily="34" charset="0"/>
            </a:endParaRPr>
          </a:p>
        </p:txBody>
      </p:sp>
    </p:spTree>
    <p:extLst>
      <p:ext uri="{BB962C8B-B14F-4D97-AF65-F5344CB8AC3E}">
        <p14:creationId xmlns:p14="http://schemas.microsoft.com/office/powerpoint/2010/main" val="301673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5B8794A-E14A-40E8-8BCA-0AED378C8C2C}"/>
                  </a:ext>
                </a:extLst>
              </p:cNvPr>
              <p:cNvSpPr txBox="1"/>
              <p:nvPr/>
            </p:nvSpPr>
            <p:spPr>
              <a:xfrm>
                <a:off x="0" y="0"/>
                <a:ext cx="12192000" cy="6823150"/>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Calculating a Hydrodynamic Radius using the Stokes-Einstein Equation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First, the Stokes-Einstein Equation is defined as: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𝐷</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𝑘𝑇</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𝑐</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𝜋𝜂</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𝐻</m:t>
                              </m:r>
                            </m:sub>
                          </m:sSub>
                        </m:den>
                      </m:f>
                    </m:oMath>
                  </m:oMathPara>
                </a14:m>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Where D is the diffusion coefficient, k is the </a:t>
                </a:r>
                <a:r>
                  <a:rPr lang="en-US" sz="1600" dirty="0" err="1">
                    <a:effectLst/>
                    <a:latin typeface="Arial" panose="020B0604020202020204" pitchFamily="34" charset="0"/>
                    <a:ea typeface="Calibri" panose="020F0502020204030204" pitchFamily="34" charset="0"/>
                    <a:cs typeface="Arial" panose="020B0604020202020204" pitchFamily="34" charset="0"/>
                  </a:rPr>
                  <a:t>Boltzman</a:t>
                </a:r>
                <a:r>
                  <a:rPr lang="en-US" sz="1600" dirty="0">
                    <a:effectLst/>
                    <a:latin typeface="Arial" panose="020B0604020202020204" pitchFamily="34" charset="0"/>
                    <a:ea typeface="Calibri" panose="020F0502020204030204" pitchFamily="34" charset="0"/>
                    <a:cs typeface="Arial" panose="020B0604020202020204" pitchFamily="34" charset="0"/>
                  </a:rPr>
                  <a:t> constant, T is the temperature, c is a numerical factor ranging from 4 to 6 related to “friction” of the molecule in solution, and η is the solution viscosity. To avoid approximating c, one may use a function derived via </a:t>
                </a:r>
                <a:r>
                  <a:rPr lang="en-US" sz="1600" dirty="0" err="1">
                    <a:effectLst/>
                    <a:latin typeface="Arial" panose="020B0604020202020204" pitchFamily="34" charset="0"/>
                    <a:ea typeface="Calibri" panose="020F0502020204030204" pitchFamily="34" charset="0"/>
                    <a:cs typeface="Arial" panose="020B0604020202020204" pitchFamily="34" charset="0"/>
                  </a:rPr>
                  <a:t>microfriction</a:t>
                </a:r>
                <a:r>
                  <a:rPr lang="en-US" sz="1600" dirty="0">
                    <a:effectLst/>
                    <a:latin typeface="Arial" panose="020B0604020202020204" pitchFamily="34" charset="0"/>
                    <a:ea typeface="Calibri" panose="020F0502020204030204" pitchFamily="34" charset="0"/>
                    <a:cs typeface="Arial" panose="020B0604020202020204" pitchFamily="34" charset="0"/>
                  </a:rPr>
                  <a:t> theory: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𝑐</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1+0.695</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𝑠𝑜𝑙𝑣</m:t>
                                      </m:r>
                                    </m:sub>
                                  </m:sSub>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𝐻</m:t>
                                      </m:r>
                                    </m:sub>
                                  </m:sSub>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2.234</m:t>
                              </m:r>
                            </m:sup>
                          </m:sSup>
                        </m:den>
                      </m:f>
                    </m:oMath>
                  </m:oMathPara>
                </a14:m>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Where </a:t>
                </a:r>
                <a:r>
                  <a:rPr lang="en-US" sz="1600" dirty="0" err="1">
                    <a:effectLst/>
                    <a:latin typeface="Arial" panose="020B0604020202020204" pitchFamily="34" charset="0"/>
                    <a:ea typeface="Calibri" panose="020F0502020204030204" pitchFamily="34" charset="0"/>
                    <a:cs typeface="Arial" panose="020B0604020202020204" pitchFamily="34" charset="0"/>
                  </a:rPr>
                  <a:t>r</a:t>
                </a:r>
                <a:r>
                  <a:rPr lang="en-US" sz="1600" baseline="-25000" dirty="0" err="1">
                    <a:effectLst/>
                    <a:latin typeface="Arial" panose="020B0604020202020204" pitchFamily="34" charset="0"/>
                    <a:ea typeface="Calibri" panose="020F0502020204030204" pitchFamily="34" charset="0"/>
                    <a:cs typeface="Arial" panose="020B0604020202020204" pitchFamily="34" charset="0"/>
                  </a:rPr>
                  <a:t>solv</a:t>
                </a:r>
                <a:r>
                  <a:rPr lang="en-US" sz="1600" dirty="0">
                    <a:effectLst/>
                    <a:latin typeface="Arial" panose="020B0604020202020204" pitchFamily="34" charset="0"/>
                    <a:ea typeface="Calibri" panose="020F0502020204030204" pitchFamily="34" charset="0"/>
                    <a:cs typeface="Arial" panose="020B0604020202020204" pitchFamily="34" charset="0"/>
                  </a:rPr>
                  <a:t> is the hydrodynamic radius of the solvent. So by substituting for c the equation is now:</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𝐷</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𝑘𝑇</m:t>
                          </m:r>
                          <m:r>
                            <a:rPr lang="en-US" sz="1600" i="1">
                              <a:effectLst/>
                              <a:latin typeface="Cambria Math" panose="02040503050406030204" pitchFamily="18" charset="0"/>
                              <a:ea typeface="Calibri" panose="020F0502020204030204" pitchFamily="34" charset="0"/>
                              <a:cs typeface="Times New Roman" panose="02020603050405020304" pitchFamily="18" charset="0"/>
                            </a:rPr>
                            <m:t>(1+0.695</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𝑠𝑜𝑙𝑣</m:t>
                                          </m:r>
                                        </m:sub>
                                      </m:sSub>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𝐻</m:t>
                                          </m:r>
                                        </m:sub>
                                      </m:sSub>
                                    </m:den>
                                  </m:f>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2.234</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6</m:t>
                          </m:r>
                          <m:r>
                            <a:rPr lang="en-US" sz="1600" i="1">
                              <a:effectLst/>
                              <a:latin typeface="Cambria Math" panose="02040503050406030204" pitchFamily="18" charset="0"/>
                              <a:ea typeface="Calibri" panose="020F0502020204030204" pitchFamily="34" charset="0"/>
                              <a:cs typeface="Times New Roman" panose="02020603050405020304" pitchFamily="18" charset="0"/>
                            </a:rPr>
                            <m:t>𝜋𝜂</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𝐻</m:t>
                              </m:r>
                            </m:sub>
                          </m:sSub>
                        </m:den>
                      </m:f>
                    </m:oMath>
                  </m:oMathPara>
                </a14:m>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By using an internal standard (TMSS), the ratio of the molecule divided by the standard divides out many constants, leaving:</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𝐷</m:t>
                          </m:r>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𝑠𝑡𝑑</m:t>
                              </m:r>
                            </m:sub>
                          </m:sSub>
                        </m:den>
                      </m:f>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(1+0.695</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𝑠𝑜𝑙𝑣</m:t>
                                              </m:r>
                                            </m:sub>
                                          </m:sSub>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𝐻</m:t>
                                              </m:r>
                                            </m:sub>
                                          </m:sSub>
                                        </m:den>
                                      </m:f>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2.234</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𝐻</m:t>
                                  </m:r>
                                </m:sub>
                              </m:sSub>
                            </m:den>
                          </m:f>
                        </m:num>
                        <m:den>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(1+0.695</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𝑠𝑜𝑙𝑣</m:t>
                                              </m:r>
                                            </m:sub>
                                          </m:sSub>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𝑠𝑡𝑑</m:t>
                                              </m:r>
                                            </m:sub>
                                          </m:sSub>
                                        </m:den>
                                      </m:f>
                                    </m:e>
                                  </m:d>
                                </m:e>
                                <m:sup>
                                  <m:r>
                                    <a:rPr lang="en-US" sz="1600" i="1">
                                      <a:effectLst/>
                                      <a:latin typeface="Cambria Math" panose="02040503050406030204" pitchFamily="18" charset="0"/>
                                      <a:ea typeface="Calibri" panose="020F0502020204030204" pitchFamily="34" charset="0"/>
                                      <a:cs typeface="Times New Roman" panose="02020603050405020304" pitchFamily="18" charset="0"/>
                                    </a:rPr>
                                    <m:t>2.234</m:t>
                                  </m:r>
                                </m:sup>
                              </m:s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𝑠𝑡𝑑</m:t>
                                  </m:r>
                                </m:sub>
                              </m:sSub>
                            </m:den>
                          </m:f>
                        </m:den>
                      </m:f>
                    </m:oMath>
                  </m:oMathPara>
                </a14:m>
                <a:endParaRPr lang="en-US" sz="1400" dirty="0">
                  <a:effectLst/>
                  <a:latin typeface="Arial" panose="020B060402020202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Times New Roman" panose="02020603050405020304" pitchFamily="18" charset="0"/>
                    <a:cs typeface="Arial" panose="020B0604020202020204" pitchFamily="34" charset="0"/>
                  </a:rPr>
                  <a:t>Since, the </a:t>
                </a:r>
                <a:r>
                  <a:rPr lang="en-US" sz="1600" dirty="0" err="1">
                    <a:effectLst/>
                    <a:latin typeface="Arial" panose="020B0604020202020204" pitchFamily="34" charset="0"/>
                    <a:ea typeface="Times New Roman" panose="02020603050405020304" pitchFamily="18" charset="0"/>
                    <a:cs typeface="Arial" panose="020B0604020202020204" pitchFamily="34" charset="0"/>
                  </a:rPr>
                  <a:t>r</a:t>
                </a:r>
                <a:r>
                  <a:rPr lang="en-US" sz="1600" baseline="-25000" dirty="0" err="1">
                    <a:effectLst/>
                    <a:latin typeface="Arial" panose="020B0604020202020204" pitchFamily="34" charset="0"/>
                    <a:ea typeface="Times New Roman" panose="02020603050405020304" pitchFamily="18" charset="0"/>
                    <a:cs typeface="Arial" panose="020B0604020202020204" pitchFamily="34" charset="0"/>
                  </a:rPr>
                  <a:t>solv</a:t>
                </a:r>
                <a:r>
                  <a:rPr lang="en-US" sz="1600" dirty="0">
                    <a:effectLst/>
                    <a:latin typeface="Arial" panose="020B0604020202020204" pitchFamily="34" charset="0"/>
                    <a:ea typeface="Times New Roman" panose="02020603050405020304" pitchFamily="18" charset="0"/>
                    <a:cs typeface="Arial" panose="020B0604020202020204" pitchFamily="34" charset="0"/>
                  </a:rPr>
                  <a:t> and </a:t>
                </a:r>
                <a:r>
                  <a:rPr lang="en-US" sz="1600" dirty="0" err="1">
                    <a:effectLst/>
                    <a:latin typeface="Arial" panose="020B0604020202020204" pitchFamily="34" charset="0"/>
                    <a:ea typeface="Times New Roman" panose="02020603050405020304" pitchFamily="18" charset="0"/>
                    <a:cs typeface="Arial" panose="020B0604020202020204" pitchFamily="34" charset="0"/>
                  </a:rPr>
                  <a:t>r</a:t>
                </a:r>
                <a:r>
                  <a:rPr lang="en-US" sz="1600" baseline="-25000" dirty="0" err="1">
                    <a:effectLst/>
                    <a:latin typeface="Arial" panose="020B0604020202020204" pitchFamily="34" charset="0"/>
                    <a:ea typeface="Times New Roman" panose="02020603050405020304" pitchFamily="18" charset="0"/>
                    <a:cs typeface="Arial" panose="020B0604020202020204" pitchFamily="34" charset="0"/>
                  </a:rPr>
                  <a:t>std</a:t>
                </a:r>
                <a:r>
                  <a:rPr lang="en-US" sz="1600" dirty="0">
                    <a:effectLst/>
                    <a:latin typeface="Arial" panose="020B0604020202020204" pitchFamily="34" charset="0"/>
                    <a:ea typeface="Times New Roman" panose="02020603050405020304" pitchFamily="18" charset="0"/>
                    <a:cs typeface="Arial" panose="020B0604020202020204" pitchFamily="34" charset="0"/>
                  </a:rPr>
                  <a:t> are known in the literature, only </a:t>
                </a:r>
                <a:r>
                  <a:rPr lang="en-US" sz="1600" dirty="0" err="1">
                    <a:effectLst/>
                    <a:latin typeface="Arial" panose="020B0604020202020204" pitchFamily="34" charset="0"/>
                    <a:ea typeface="Times New Roman" panose="02020603050405020304" pitchFamily="18" charset="0"/>
                    <a:cs typeface="Arial" panose="020B0604020202020204" pitchFamily="34" charset="0"/>
                  </a:rPr>
                  <a:t>r</a:t>
                </a:r>
                <a:r>
                  <a:rPr lang="en-US" sz="1600" baseline="-25000" dirty="0" err="1">
                    <a:effectLst/>
                    <a:latin typeface="Arial" panose="020B0604020202020204" pitchFamily="34" charset="0"/>
                    <a:ea typeface="Times New Roman" panose="02020603050405020304" pitchFamily="18" charset="0"/>
                    <a:cs typeface="Arial" panose="020B0604020202020204" pitchFamily="34" charset="0"/>
                  </a:rPr>
                  <a:t>H</a:t>
                </a:r>
                <a:r>
                  <a:rPr lang="en-US" sz="1600" dirty="0">
                    <a:effectLst/>
                    <a:latin typeface="Arial" panose="020B0604020202020204" pitchFamily="34" charset="0"/>
                    <a:ea typeface="Times New Roman" panose="02020603050405020304" pitchFamily="18" charset="0"/>
                    <a:cs typeface="Arial" panose="020B0604020202020204" pitchFamily="34" charset="0"/>
                  </a:rPr>
                  <a:t> remains.</a:t>
                </a:r>
                <a:endParaRPr lang="en-US" sz="1600" dirty="0">
                  <a:latin typeface="Arial" panose="020B0604020202020204" pitchFamily="34" charset="0"/>
                  <a:cs typeface="Arial" panose="020B0604020202020204" pitchFamily="34" charset="0"/>
                </a:endParaRPr>
              </a:p>
            </p:txBody>
          </p:sp>
        </mc:Choice>
        <mc:Fallback>
          <p:sp>
            <p:nvSpPr>
              <p:cNvPr id="3" name="TextBox 2">
                <a:extLst>
                  <a:ext uri="{FF2B5EF4-FFF2-40B4-BE49-F238E27FC236}">
                    <a16:creationId xmlns:a16="http://schemas.microsoft.com/office/drawing/2014/main" id="{25B8794A-E14A-40E8-8BCA-0AED378C8C2C}"/>
                  </a:ext>
                </a:extLst>
              </p:cNvPr>
              <p:cNvSpPr txBox="1">
                <a:spLocks noRot="1" noChangeAspect="1" noMove="1" noResize="1" noEditPoints="1" noAdjustHandles="1" noChangeArrowheads="1" noChangeShapeType="1" noTextEdit="1"/>
              </p:cNvSpPr>
              <p:nvPr/>
            </p:nvSpPr>
            <p:spPr>
              <a:xfrm>
                <a:off x="0" y="0"/>
                <a:ext cx="12192000" cy="6823150"/>
              </a:xfrm>
              <a:prstGeom prst="rect">
                <a:avLst/>
              </a:prstGeom>
              <a:blipFill>
                <a:blip r:embed="rId3"/>
                <a:stretch>
                  <a:fillRect l="-500" t="-44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0BC8AD7-5D9F-4719-88ED-A35C9162ED38}"/>
              </a:ext>
            </a:extLst>
          </p:cNvPr>
          <p:cNvSpPr txBox="1"/>
          <p:nvPr/>
        </p:nvSpPr>
        <p:spPr>
          <a:xfrm>
            <a:off x="6348845" y="6515373"/>
            <a:ext cx="6130636" cy="307777"/>
          </a:xfrm>
          <a:prstGeom prst="rect">
            <a:avLst/>
          </a:prstGeom>
          <a:noFill/>
        </p:spPr>
        <p:txBody>
          <a:bodyPr wrap="square">
            <a:spAutoFit/>
          </a:bodyPr>
          <a:lstStyle/>
          <a:p>
            <a:r>
              <a:rPr lang="en-US" sz="1400" dirty="0" err="1">
                <a:effectLst/>
                <a:latin typeface="Arial" panose="020B0604020202020204" pitchFamily="34" charset="0"/>
                <a:ea typeface="Calibri" panose="020F0502020204030204" pitchFamily="34" charset="0"/>
                <a:cs typeface="Arial" panose="020B0604020202020204" pitchFamily="34" charset="0"/>
              </a:rPr>
              <a:t>Zuccaccia</a:t>
            </a:r>
            <a:r>
              <a:rPr lang="en-US" sz="1400" dirty="0">
                <a:effectLst/>
                <a:latin typeface="Arial" panose="020B0604020202020204" pitchFamily="34" charset="0"/>
                <a:ea typeface="Calibri" panose="020F0502020204030204" pitchFamily="34" charset="0"/>
                <a:cs typeface="Arial" panose="020B0604020202020204" pitchFamily="34" charset="0"/>
              </a:rPr>
              <a:t>, D.; </a:t>
            </a:r>
            <a:r>
              <a:rPr lang="en-US" sz="1400" dirty="0" err="1">
                <a:effectLst/>
                <a:latin typeface="Arial" panose="020B0604020202020204" pitchFamily="34" charset="0"/>
                <a:ea typeface="Calibri" panose="020F0502020204030204" pitchFamily="34" charset="0"/>
                <a:cs typeface="Arial" panose="020B0604020202020204" pitchFamily="34" charset="0"/>
              </a:rPr>
              <a:t>Macchioni</a:t>
            </a:r>
            <a:r>
              <a:rPr lang="en-US" sz="1400" dirty="0">
                <a:effectLst/>
                <a:latin typeface="Arial" panose="020B0604020202020204" pitchFamily="34" charset="0"/>
                <a:ea typeface="Calibri" panose="020F0502020204030204" pitchFamily="34" charset="0"/>
                <a:cs typeface="Arial" panose="020B0604020202020204" pitchFamily="34" charset="0"/>
              </a:rPr>
              <a:t>, A. </a:t>
            </a:r>
            <a:r>
              <a:rPr lang="en-US" sz="1400" i="1" dirty="0">
                <a:effectLst/>
                <a:latin typeface="Arial" panose="020B0604020202020204" pitchFamily="34" charset="0"/>
                <a:ea typeface="Calibri" panose="020F0502020204030204" pitchFamily="34" charset="0"/>
                <a:cs typeface="Arial" panose="020B0604020202020204" pitchFamily="34" charset="0"/>
              </a:rPr>
              <a:t>Organometallics</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2005</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i="1" dirty="0">
                <a:effectLst/>
                <a:latin typeface="Arial" panose="020B0604020202020204" pitchFamily="34" charset="0"/>
                <a:ea typeface="Calibri" panose="020F0502020204030204" pitchFamily="34" charset="0"/>
                <a:cs typeface="Arial" panose="020B0604020202020204" pitchFamily="34" charset="0"/>
              </a:rPr>
              <a:t>24</a:t>
            </a:r>
            <a:r>
              <a:rPr lang="en-US" sz="1400" dirty="0">
                <a:effectLst/>
                <a:latin typeface="Arial" panose="020B0604020202020204" pitchFamily="34" charset="0"/>
                <a:ea typeface="Calibri" panose="020F0502020204030204" pitchFamily="34" charset="0"/>
                <a:cs typeface="Arial" panose="020B0604020202020204" pitchFamily="34" charset="0"/>
              </a:rPr>
              <a:t> (14), 3476–3486.</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50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381" y="217081"/>
            <a:ext cx="728980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PGSE Theory</a:t>
            </a:r>
          </a:p>
        </p:txBody>
      </p:sp>
      <p:grpSp>
        <p:nvGrpSpPr>
          <p:cNvPr id="5" name="Group 4"/>
          <p:cNvGrpSpPr>
            <a:grpSpLocks noChangeAspect="1"/>
          </p:cNvGrpSpPr>
          <p:nvPr/>
        </p:nvGrpSpPr>
        <p:grpSpPr>
          <a:xfrm>
            <a:off x="4794923" y="940406"/>
            <a:ext cx="988483" cy="5730531"/>
            <a:chOff x="2328333" y="1879601"/>
            <a:chExt cx="626533" cy="3632199"/>
          </a:xfrm>
        </p:grpSpPr>
        <p:sp>
          <p:nvSpPr>
            <p:cNvPr id="4" name="Oval 3"/>
            <p:cNvSpPr/>
            <p:nvPr/>
          </p:nvSpPr>
          <p:spPr>
            <a:xfrm>
              <a:off x="2328333" y="4927600"/>
              <a:ext cx="626533" cy="584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an 2"/>
            <p:cNvSpPr/>
            <p:nvPr/>
          </p:nvSpPr>
          <p:spPr>
            <a:xfrm>
              <a:off x="2328333" y="1879601"/>
              <a:ext cx="626533" cy="3454400"/>
            </a:xfrm>
            <a:prstGeom prst="can">
              <a:avLst>
                <a:gd name="adj" fmla="val 466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8" name="Oval 67"/>
          <p:cNvSpPr/>
          <p:nvPr/>
        </p:nvSpPr>
        <p:spPr>
          <a:xfrm rot="5400000">
            <a:off x="7516956" y="1783789"/>
            <a:ext cx="3562350" cy="34861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latin typeface="Arial" panose="020B0604020202020204" pitchFamily="34" charset="0"/>
              <a:cs typeface="Arial" panose="020B0604020202020204" pitchFamily="34" charset="0"/>
            </a:endParaRPr>
          </a:p>
        </p:txBody>
      </p:sp>
      <p:cxnSp>
        <p:nvCxnSpPr>
          <p:cNvPr id="70" name="Straight Arrow Connector 69"/>
          <p:cNvCxnSpPr>
            <a:endCxn id="68" idx="0"/>
          </p:cNvCxnSpPr>
          <p:nvPr/>
        </p:nvCxnSpPr>
        <p:spPr>
          <a:xfrm>
            <a:off x="9195959" y="3526864"/>
            <a:ext cx="18452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V="1">
            <a:off x="9298293" y="3424530"/>
            <a:ext cx="1230906" cy="143557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8468439" y="4274577"/>
            <a:ext cx="14954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8188036" y="3526865"/>
            <a:ext cx="1007923" cy="10543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a:grpSpLocks noChangeAspect="1"/>
          </p:cNvGrpSpPr>
          <p:nvPr/>
        </p:nvGrpSpPr>
        <p:grpSpPr>
          <a:xfrm>
            <a:off x="4803388" y="940406"/>
            <a:ext cx="988483" cy="5730531"/>
            <a:chOff x="2328333" y="1879601"/>
            <a:chExt cx="626533" cy="3632199"/>
          </a:xfr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1"/>
          </a:gradFill>
        </p:grpSpPr>
        <p:sp>
          <p:nvSpPr>
            <p:cNvPr id="84" name="Oval 83"/>
            <p:cNvSpPr/>
            <p:nvPr/>
          </p:nvSpPr>
          <p:spPr>
            <a:xfrm>
              <a:off x="2328333" y="4927600"/>
              <a:ext cx="626533" cy="584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Can 84"/>
            <p:cNvSpPr/>
            <p:nvPr/>
          </p:nvSpPr>
          <p:spPr>
            <a:xfrm>
              <a:off x="2328333" y="1879601"/>
              <a:ext cx="626533" cy="3454400"/>
            </a:xfrm>
            <a:prstGeom prst="can">
              <a:avLst>
                <a:gd name="adj" fmla="val 4662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cxnSp>
        <p:nvCxnSpPr>
          <p:cNvPr id="7" name="Straight Arrow Connector 6"/>
          <p:cNvCxnSpPr>
            <a:cxnSpLocks noChangeAspect="1"/>
          </p:cNvCxnSpPr>
          <p:nvPr/>
        </p:nvCxnSpPr>
        <p:spPr>
          <a:xfrm flipV="1">
            <a:off x="5297630" y="2482261"/>
            <a:ext cx="0" cy="5607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noChangeAspect="1"/>
          </p:cNvCxnSpPr>
          <p:nvPr/>
        </p:nvCxnSpPr>
        <p:spPr>
          <a:xfrm flipV="1">
            <a:off x="5285660" y="3531875"/>
            <a:ext cx="0" cy="673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noChangeAspect="1"/>
          </p:cNvCxnSpPr>
          <p:nvPr/>
        </p:nvCxnSpPr>
        <p:spPr>
          <a:xfrm flipV="1">
            <a:off x="5283871" y="4640560"/>
            <a:ext cx="0" cy="417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noChangeAspect="1"/>
          </p:cNvCxnSpPr>
          <p:nvPr/>
        </p:nvCxnSpPr>
        <p:spPr>
          <a:xfrm flipV="1">
            <a:off x="5297630" y="5585090"/>
            <a:ext cx="0" cy="4385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617807" y="1221016"/>
            <a:ext cx="2115610" cy="2140360"/>
          </a:xfrm>
          <a:prstGeom prst="rect">
            <a:avLst/>
          </a:prstGeom>
        </p:spPr>
      </p:pic>
      <p:sp>
        <p:nvSpPr>
          <p:cNvPr id="6" name="TextBox 5"/>
          <p:cNvSpPr txBox="1"/>
          <p:nvPr/>
        </p:nvSpPr>
        <p:spPr>
          <a:xfrm>
            <a:off x="2294078" y="3393325"/>
            <a:ext cx="82586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TMSS</a:t>
            </a:r>
          </a:p>
        </p:txBody>
      </p:sp>
      <p:sp>
        <p:nvSpPr>
          <p:cNvPr id="8" name="TextBox 7">
            <a:extLst>
              <a:ext uri="{FF2B5EF4-FFF2-40B4-BE49-F238E27FC236}">
                <a16:creationId xmlns:a16="http://schemas.microsoft.com/office/drawing/2014/main" id="{9E721E5F-44B0-4316-A0DD-116FE22D33C4}"/>
              </a:ext>
            </a:extLst>
          </p:cNvPr>
          <p:cNvSpPr txBox="1"/>
          <p:nvPr/>
        </p:nvSpPr>
        <p:spPr>
          <a:xfrm>
            <a:off x="8153878" y="5519267"/>
            <a:ext cx="24776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Top down view of NMR Tube</a:t>
            </a:r>
          </a:p>
        </p:txBody>
      </p:sp>
      <p:sp>
        <p:nvSpPr>
          <p:cNvPr id="23" name="TextBox 22">
            <a:extLst>
              <a:ext uri="{FF2B5EF4-FFF2-40B4-BE49-F238E27FC236}">
                <a16:creationId xmlns:a16="http://schemas.microsoft.com/office/drawing/2014/main" id="{0D02D429-44C0-4CF9-BA1E-7E2DBCF9A309}"/>
              </a:ext>
            </a:extLst>
          </p:cNvPr>
          <p:cNvSpPr txBox="1"/>
          <p:nvPr/>
        </p:nvSpPr>
        <p:spPr>
          <a:xfrm>
            <a:off x="4058801" y="78136"/>
            <a:ext cx="24776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Side view of NMR Tube</a:t>
            </a:r>
          </a:p>
        </p:txBody>
      </p:sp>
      <p:sp>
        <p:nvSpPr>
          <p:cNvPr id="9" name="TextBox 8">
            <a:extLst>
              <a:ext uri="{FF2B5EF4-FFF2-40B4-BE49-F238E27FC236}">
                <a16:creationId xmlns:a16="http://schemas.microsoft.com/office/drawing/2014/main" id="{FBD9696C-63A4-41C6-A4C0-856F2E1A69B7}"/>
              </a:ext>
            </a:extLst>
          </p:cNvPr>
          <p:cNvSpPr txBox="1"/>
          <p:nvPr/>
        </p:nvSpPr>
        <p:spPr>
          <a:xfrm>
            <a:off x="1416235" y="4650962"/>
            <a:ext cx="2452255"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Insert Figure 1 from https://doi.org/10.1016/j.jinorgbio.2018.12.011 </a:t>
            </a:r>
          </a:p>
        </p:txBody>
      </p:sp>
    </p:spTree>
    <p:extLst>
      <p:ext uri="{BB962C8B-B14F-4D97-AF65-F5344CB8AC3E}">
        <p14:creationId xmlns:p14="http://schemas.microsoft.com/office/powerpoint/2010/main" val="378643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15"/>
                                        </p:tgtEl>
                                        <p:attrNameLst>
                                          <p:attrName>r</p:attrName>
                                        </p:attrNameLst>
                                      </p:cBhvr>
                                    </p:animRot>
                                  </p:childTnLst>
                                </p:cTn>
                              </p:par>
                              <p:par>
                                <p:cTn id="7" presetID="8" presetClass="emph" presetSubtype="0" fill="hold" nodeType="withEffect">
                                  <p:stCondLst>
                                    <p:cond delay="0"/>
                                  </p:stCondLst>
                                  <p:childTnLst>
                                    <p:animRot by="5400000">
                                      <p:cBhvr>
                                        <p:cTn id="8" dur="2000" fill="hold"/>
                                        <p:tgtEl>
                                          <p:spTgt spid="14"/>
                                        </p:tgtEl>
                                        <p:attrNameLst>
                                          <p:attrName>r</p:attrName>
                                        </p:attrNameLst>
                                      </p:cBhvr>
                                    </p:animRot>
                                  </p:childTnLst>
                                </p:cTn>
                              </p:par>
                              <p:par>
                                <p:cTn id="9" presetID="8" presetClass="emph" presetSubtype="0" fill="hold" nodeType="withEffect">
                                  <p:stCondLst>
                                    <p:cond delay="0"/>
                                  </p:stCondLst>
                                  <p:childTnLst>
                                    <p:animRot by="5400000">
                                      <p:cBhvr>
                                        <p:cTn id="10" dur="2000" fill="hold"/>
                                        <p:tgtEl>
                                          <p:spTgt spid="13"/>
                                        </p:tgtEl>
                                        <p:attrNameLst>
                                          <p:attrName>r</p:attrName>
                                        </p:attrNameLst>
                                      </p:cBhvr>
                                    </p:animRot>
                                  </p:childTnLst>
                                </p:cTn>
                              </p:par>
                              <p:par>
                                <p:cTn id="11" presetID="8" presetClass="emph" presetSubtype="0" fill="hold" nodeType="withEffect">
                                  <p:stCondLst>
                                    <p:cond delay="0"/>
                                  </p:stCondLst>
                                  <p:childTnLst>
                                    <p:animRot by="5400000">
                                      <p:cBhvr>
                                        <p:cTn id="12" dur="2000" fill="hold"/>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up)">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081" y="286356"/>
            <a:ext cx="728980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PGSE Theory</a:t>
            </a:r>
          </a:p>
        </p:txBody>
      </p:sp>
      <p:grpSp>
        <p:nvGrpSpPr>
          <p:cNvPr id="5" name="Group 4"/>
          <p:cNvGrpSpPr>
            <a:grpSpLocks noChangeAspect="1"/>
          </p:cNvGrpSpPr>
          <p:nvPr/>
        </p:nvGrpSpPr>
        <p:grpSpPr>
          <a:xfrm>
            <a:off x="4805693" y="871131"/>
            <a:ext cx="988483" cy="5730531"/>
            <a:chOff x="2328333" y="1879601"/>
            <a:chExt cx="626533" cy="3632199"/>
          </a:xfrm>
        </p:grpSpPr>
        <p:sp>
          <p:nvSpPr>
            <p:cNvPr id="4" name="Oval 3"/>
            <p:cNvSpPr/>
            <p:nvPr/>
          </p:nvSpPr>
          <p:spPr>
            <a:xfrm>
              <a:off x="2328333" y="4927600"/>
              <a:ext cx="626533" cy="584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an 2"/>
            <p:cNvSpPr/>
            <p:nvPr/>
          </p:nvSpPr>
          <p:spPr>
            <a:xfrm>
              <a:off x="2328333" y="1879601"/>
              <a:ext cx="626533" cy="3454400"/>
            </a:xfrm>
            <a:prstGeom prst="can">
              <a:avLst>
                <a:gd name="adj" fmla="val 466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2" name="Group 31"/>
          <p:cNvGrpSpPr/>
          <p:nvPr/>
        </p:nvGrpSpPr>
        <p:grpSpPr>
          <a:xfrm rot="5400000">
            <a:off x="7544656" y="1853064"/>
            <a:ext cx="3562350" cy="3486150"/>
            <a:chOff x="6505575" y="1672949"/>
            <a:chExt cx="3562350" cy="3486150"/>
          </a:xfrm>
        </p:grpSpPr>
        <p:sp>
          <p:nvSpPr>
            <p:cNvPr id="68" name="Oval 67"/>
            <p:cNvSpPr/>
            <p:nvPr/>
          </p:nvSpPr>
          <p:spPr>
            <a:xfrm>
              <a:off x="6505575" y="1672949"/>
              <a:ext cx="3562350" cy="34861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0" name="Straight Arrow Connector 69"/>
            <p:cNvCxnSpPr/>
            <p:nvPr/>
          </p:nvCxnSpPr>
          <p:spPr>
            <a:xfrm flipV="1">
              <a:off x="8315325" y="1797029"/>
              <a:ext cx="0" cy="18220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8286750" y="2183484"/>
              <a:ext cx="1230906" cy="143557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a:off x="8936602" y="2868345"/>
              <a:ext cx="8676" cy="13083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6200000" flipH="1">
              <a:off x="8307283" y="3497664"/>
              <a:ext cx="894779" cy="9358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Straight Arrow Connector 6"/>
          <p:cNvCxnSpPr>
            <a:cxnSpLocks noChangeAspect="1"/>
          </p:cNvCxnSpPr>
          <p:nvPr/>
        </p:nvCxnSpPr>
        <p:spPr>
          <a:xfrm rot="5400000" flipV="1">
            <a:off x="5308400" y="2275615"/>
            <a:ext cx="0" cy="6980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noChangeAspect="1"/>
          </p:cNvCxnSpPr>
          <p:nvPr/>
        </p:nvCxnSpPr>
        <p:spPr>
          <a:xfrm rot="5400000" flipV="1">
            <a:off x="5296430" y="3462600"/>
            <a:ext cx="0" cy="673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noChangeAspect="1"/>
          </p:cNvCxnSpPr>
          <p:nvPr/>
        </p:nvCxnSpPr>
        <p:spPr>
          <a:xfrm rot="5400000" flipV="1">
            <a:off x="5294641" y="4571285"/>
            <a:ext cx="0" cy="5264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noChangeAspect="1"/>
          </p:cNvCxnSpPr>
          <p:nvPr/>
        </p:nvCxnSpPr>
        <p:spPr>
          <a:xfrm rot="5400000" flipV="1">
            <a:off x="5308400" y="5515815"/>
            <a:ext cx="0" cy="553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1383039" y="1290291"/>
            <a:ext cx="2115610" cy="2140360"/>
          </a:xfrm>
          <a:prstGeom prst="rect">
            <a:avLst/>
          </a:prstGeom>
        </p:spPr>
      </p:pic>
      <p:sp>
        <p:nvSpPr>
          <p:cNvPr id="18" name="TextBox 17">
            <a:extLst>
              <a:ext uri="{FF2B5EF4-FFF2-40B4-BE49-F238E27FC236}">
                <a16:creationId xmlns:a16="http://schemas.microsoft.com/office/drawing/2014/main" id="{458F581D-6FC0-40B7-A743-625D339B1BBB}"/>
              </a:ext>
            </a:extLst>
          </p:cNvPr>
          <p:cNvSpPr txBox="1"/>
          <p:nvPr/>
        </p:nvSpPr>
        <p:spPr>
          <a:xfrm>
            <a:off x="4058801" y="78136"/>
            <a:ext cx="24776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Side view of NMR Tube</a:t>
            </a:r>
          </a:p>
        </p:txBody>
      </p:sp>
      <p:sp>
        <p:nvSpPr>
          <p:cNvPr id="19" name="TextBox 18">
            <a:extLst>
              <a:ext uri="{FF2B5EF4-FFF2-40B4-BE49-F238E27FC236}">
                <a16:creationId xmlns:a16="http://schemas.microsoft.com/office/drawing/2014/main" id="{CE3024D7-3A54-4436-B646-478AE5236A91}"/>
              </a:ext>
            </a:extLst>
          </p:cNvPr>
          <p:cNvSpPr txBox="1"/>
          <p:nvPr/>
        </p:nvSpPr>
        <p:spPr>
          <a:xfrm>
            <a:off x="8153878" y="5519267"/>
            <a:ext cx="24776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Top down view of NMR Tube</a:t>
            </a:r>
          </a:p>
        </p:txBody>
      </p:sp>
      <p:sp>
        <p:nvSpPr>
          <p:cNvPr id="20" name="TextBox 19">
            <a:extLst>
              <a:ext uri="{FF2B5EF4-FFF2-40B4-BE49-F238E27FC236}">
                <a16:creationId xmlns:a16="http://schemas.microsoft.com/office/drawing/2014/main" id="{8F3BFBB7-A226-471C-936F-3F5691BC35E6}"/>
              </a:ext>
            </a:extLst>
          </p:cNvPr>
          <p:cNvSpPr txBox="1"/>
          <p:nvPr/>
        </p:nvSpPr>
        <p:spPr>
          <a:xfrm>
            <a:off x="1173587" y="4756638"/>
            <a:ext cx="2452255"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Insert Figure 1 from https://doi.org/10.1016/j.jinorgbio.2018.12.011 </a:t>
            </a:r>
          </a:p>
        </p:txBody>
      </p:sp>
    </p:spTree>
    <p:extLst>
      <p:ext uri="{BB962C8B-B14F-4D97-AF65-F5344CB8AC3E}">
        <p14:creationId xmlns:p14="http://schemas.microsoft.com/office/powerpoint/2010/main" val="364664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1.48148E-6 L -0.00156 0.13033 " pathEditMode="relative" rAng="0" ptsTypes="AA">
                                      <p:cBhvr>
                                        <p:cTn id="6" dur="2000" fill="hold"/>
                                        <p:tgtEl>
                                          <p:spTgt spid="7"/>
                                        </p:tgtEl>
                                        <p:attrNameLst>
                                          <p:attrName>ppt_x</p:attrName>
                                          <p:attrName>ppt_y</p:attrName>
                                        </p:attrNameLst>
                                      </p:cBhvr>
                                      <p:rCtr x="-78" y="650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2.22222E-6 L -0.0013 -0.22222 " pathEditMode="relative" rAng="0" ptsTypes="AA">
                                      <p:cBhvr>
                                        <p:cTn id="10" dur="2000" fill="hold"/>
                                        <p:tgtEl>
                                          <p:spTgt spid="13"/>
                                        </p:tgtEl>
                                        <p:attrNameLst>
                                          <p:attrName>ppt_x</p:attrName>
                                          <p:attrName>ppt_y</p:attrName>
                                        </p:attrNameLst>
                                      </p:cBhvr>
                                      <p:rCtr x="-65" y="-1111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45833E-6 -3.7037E-6 L -0.00039 -0.04791 " pathEditMode="relative" rAng="0" ptsTypes="AA">
                                      <p:cBhvr>
                                        <p:cTn id="14" dur="2000" fill="hold"/>
                                        <p:tgtEl>
                                          <p:spTgt spid="14"/>
                                        </p:tgtEl>
                                        <p:attrNameLst>
                                          <p:attrName>ppt_x</p:attrName>
                                          <p:attrName>ppt_y</p:attrName>
                                        </p:attrNameLst>
                                      </p:cBhvr>
                                      <p:rCtr x="-26" y="-240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08333E-7 2.96296E-6 L -0.00078 -0.04074 " pathEditMode="relative" rAng="0" ptsTypes="AA">
                                      <p:cBhvr>
                                        <p:cTn id="18" dur="2000" fill="hold"/>
                                        <p:tgtEl>
                                          <p:spTgt spid="15"/>
                                        </p:tgtEl>
                                        <p:attrNameLst>
                                          <p:attrName>ppt_x</p:attrName>
                                          <p:attrName>ppt_y</p:attrName>
                                        </p:attrNameLst>
                                      </p:cBhvr>
                                      <p:rCtr x="-39"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089" y="300211"/>
            <a:ext cx="728980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PGSE Theory</a:t>
            </a:r>
          </a:p>
        </p:txBody>
      </p:sp>
      <p:grpSp>
        <p:nvGrpSpPr>
          <p:cNvPr id="3" name="Group 2"/>
          <p:cNvGrpSpPr>
            <a:grpSpLocks noChangeAspect="1"/>
          </p:cNvGrpSpPr>
          <p:nvPr/>
        </p:nvGrpSpPr>
        <p:grpSpPr>
          <a:xfrm>
            <a:off x="4823594" y="884986"/>
            <a:ext cx="988483" cy="5730531"/>
            <a:chOff x="2328333" y="1879601"/>
            <a:chExt cx="626533" cy="3632199"/>
          </a:xfrm>
        </p:grpSpPr>
        <p:sp>
          <p:nvSpPr>
            <p:cNvPr id="4" name="Oval 3"/>
            <p:cNvSpPr/>
            <p:nvPr/>
          </p:nvSpPr>
          <p:spPr>
            <a:xfrm>
              <a:off x="2328333" y="4927600"/>
              <a:ext cx="626533" cy="584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Can 4"/>
            <p:cNvSpPr/>
            <p:nvPr/>
          </p:nvSpPr>
          <p:spPr>
            <a:xfrm>
              <a:off x="2328333" y="1879601"/>
              <a:ext cx="626533" cy="3454400"/>
            </a:xfrm>
            <a:prstGeom prst="can">
              <a:avLst>
                <a:gd name="adj" fmla="val 466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 name="Group 14"/>
          <p:cNvGrpSpPr/>
          <p:nvPr/>
        </p:nvGrpSpPr>
        <p:grpSpPr>
          <a:xfrm rot="5400000">
            <a:off x="7544664" y="1866919"/>
            <a:ext cx="3562350" cy="3486150"/>
            <a:chOff x="6505575" y="1672949"/>
            <a:chExt cx="3562350" cy="3486150"/>
          </a:xfrm>
        </p:grpSpPr>
        <p:sp>
          <p:nvSpPr>
            <p:cNvPr id="10" name="Oval 9"/>
            <p:cNvSpPr/>
            <p:nvPr/>
          </p:nvSpPr>
          <p:spPr>
            <a:xfrm>
              <a:off x="6505575" y="1672949"/>
              <a:ext cx="3562350" cy="34861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8315325" y="1797029"/>
              <a:ext cx="0" cy="18220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286750" y="2183484"/>
              <a:ext cx="1230906" cy="143557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a:off x="8897867" y="2907080"/>
              <a:ext cx="8676" cy="12309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8301585" y="3503363"/>
              <a:ext cx="894778" cy="92444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a:grpSpLocks noChangeAspect="1"/>
          </p:cNvGrpSpPr>
          <p:nvPr/>
        </p:nvGrpSpPr>
        <p:grpSpPr>
          <a:xfrm>
            <a:off x="4814918" y="884986"/>
            <a:ext cx="988483" cy="5730531"/>
            <a:chOff x="2328333" y="1879601"/>
            <a:chExt cx="626533" cy="3632199"/>
          </a:xfr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1"/>
          </a:gradFill>
        </p:grpSpPr>
        <p:sp>
          <p:nvSpPr>
            <p:cNvPr id="17" name="Oval 16"/>
            <p:cNvSpPr/>
            <p:nvPr/>
          </p:nvSpPr>
          <p:spPr>
            <a:xfrm>
              <a:off x="2328333" y="4927600"/>
              <a:ext cx="626533" cy="584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Can 17"/>
            <p:cNvSpPr/>
            <p:nvPr/>
          </p:nvSpPr>
          <p:spPr>
            <a:xfrm>
              <a:off x="2328333" y="1879601"/>
              <a:ext cx="626533" cy="3454400"/>
            </a:xfrm>
            <a:prstGeom prst="can">
              <a:avLst>
                <a:gd name="adj" fmla="val 4662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cxnSp>
        <p:nvCxnSpPr>
          <p:cNvPr id="6" name="Straight Arrow Connector 5"/>
          <p:cNvCxnSpPr>
            <a:cxnSpLocks noChangeAspect="1"/>
          </p:cNvCxnSpPr>
          <p:nvPr/>
        </p:nvCxnSpPr>
        <p:spPr>
          <a:xfrm rot="5400000" flipV="1">
            <a:off x="5317835" y="3149050"/>
            <a:ext cx="0" cy="6980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noChangeAspect="1"/>
          </p:cNvCxnSpPr>
          <p:nvPr/>
        </p:nvCxnSpPr>
        <p:spPr>
          <a:xfrm rot="5400000" flipV="1">
            <a:off x="5330303" y="1961087"/>
            <a:ext cx="0" cy="673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noChangeAspect="1"/>
          </p:cNvCxnSpPr>
          <p:nvPr/>
        </p:nvCxnSpPr>
        <p:spPr>
          <a:xfrm rot="5400000" flipV="1">
            <a:off x="5403633" y="4271196"/>
            <a:ext cx="0" cy="5264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noChangeAspect="1"/>
          </p:cNvCxnSpPr>
          <p:nvPr/>
        </p:nvCxnSpPr>
        <p:spPr>
          <a:xfrm rot="5400000" flipV="1">
            <a:off x="5417143" y="5261446"/>
            <a:ext cx="0" cy="553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1611648" y="1304146"/>
            <a:ext cx="2115610" cy="2140360"/>
          </a:xfrm>
          <a:prstGeom prst="rect">
            <a:avLst/>
          </a:prstGeom>
        </p:spPr>
      </p:pic>
      <p:sp>
        <p:nvSpPr>
          <p:cNvPr id="21" name="TextBox 20">
            <a:extLst>
              <a:ext uri="{FF2B5EF4-FFF2-40B4-BE49-F238E27FC236}">
                <a16:creationId xmlns:a16="http://schemas.microsoft.com/office/drawing/2014/main" id="{7CE62081-7637-4E58-A055-96C56C4BEE00}"/>
              </a:ext>
            </a:extLst>
          </p:cNvPr>
          <p:cNvSpPr txBox="1"/>
          <p:nvPr/>
        </p:nvSpPr>
        <p:spPr>
          <a:xfrm>
            <a:off x="8153878" y="5519267"/>
            <a:ext cx="24776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Top down view of NMR Tube</a:t>
            </a:r>
          </a:p>
        </p:txBody>
      </p:sp>
      <p:sp>
        <p:nvSpPr>
          <p:cNvPr id="22" name="TextBox 21">
            <a:extLst>
              <a:ext uri="{FF2B5EF4-FFF2-40B4-BE49-F238E27FC236}">
                <a16:creationId xmlns:a16="http://schemas.microsoft.com/office/drawing/2014/main" id="{0808FEFB-B523-4F23-9F5E-1F69BB97AF28}"/>
              </a:ext>
            </a:extLst>
          </p:cNvPr>
          <p:cNvSpPr txBox="1"/>
          <p:nvPr/>
        </p:nvSpPr>
        <p:spPr>
          <a:xfrm>
            <a:off x="4058801" y="78136"/>
            <a:ext cx="24776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Side view of NMR Tube</a:t>
            </a:r>
          </a:p>
        </p:txBody>
      </p:sp>
      <p:sp>
        <p:nvSpPr>
          <p:cNvPr id="23" name="TextBox 22">
            <a:extLst>
              <a:ext uri="{FF2B5EF4-FFF2-40B4-BE49-F238E27FC236}">
                <a16:creationId xmlns:a16="http://schemas.microsoft.com/office/drawing/2014/main" id="{136384CE-22CA-4A5A-9BC0-05722E406367}"/>
              </a:ext>
            </a:extLst>
          </p:cNvPr>
          <p:cNvSpPr txBox="1"/>
          <p:nvPr/>
        </p:nvSpPr>
        <p:spPr>
          <a:xfrm>
            <a:off x="1416235" y="4650962"/>
            <a:ext cx="2452255"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Insert Figure 1 from https://doi.org/10.1016/j.jinorgbio.2018.12.011 </a:t>
            </a:r>
          </a:p>
        </p:txBody>
      </p:sp>
    </p:spTree>
    <p:extLst>
      <p:ext uri="{BB962C8B-B14F-4D97-AF65-F5344CB8AC3E}">
        <p14:creationId xmlns:p14="http://schemas.microsoft.com/office/powerpoint/2010/main" val="26961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7"/>
                                        </p:tgtEl>
                                        <p:attrNameLst>
                                          <p:attrName>r</p:attrName>
                                        </p:attrNameLst>
                                      </p:cBhvr>
                                    </p:animRot>
                                  </p:childTnLst>
                                </p:cTn>
                              </p:par>
                              <p:par>
                                <p:cTn id="7" presetID="8" presetClass="emph" presetSubtype="0" fill="hold" nodeType="withEffect">
                                  <p:stCondLst>
                                    <p:cond delay="0"/>
                                  </p:stCondLst>
                                  <p:childTnLst>
                                    <p:animRot by="10800000">
                                      <p:cBhvr>
                                        <p:cTn id="8" dur="2000" fill="hold"/>
                                        <p:tgtEl>
                                          <p:spTgt spid="6"/>
                                        </p:tgtEl>
                                        <p:attrNameLst>
                                          <p:attrName>r</p:attrName>
                                        </p:attrNameLst>
                                      </p:cBhvr>
                                    </p:animRot>
                                  </p:childTnLst>
                                </p:cTn>
                              </p:par>
                              <p:par>
                                <p:cTn id="9" presetID="8" presetClass="emph" presetSubtype="0" fill="hold" nodeType="withEffect">
                                  <p:stCondLst>
                                    <p:cond delay="0"/>
                                  </p:stCondLst>
                                  <p:childTnLst>
                                    <p:animRot by="10800000">
                                      <p:cBhvr>
                                        <p:cTn id="10" dur="2000" fill="hold"/>
                                        <p:tgtEl>
                                          <p:spTgt spid="8"/>
                                        </p:tgtEl>
                                        <p:attrNameLst>
                                          <p:attrName>r</p:attrName>
                                        </p:attrNameLst>
                                      </p:cBhvr>
                                    </p:animRot>
                                  </p:childTnLst>
                                </p:cTn>
                              </p:par>
                              <p:par>
                                <p:cTn id="11" presetID="8" presetClass="emph" presetSubtype="0" fill="hold" nodeType="withEffect">
                                  <p:stCondLst>
                                    <p:cond delay="0"/>
                                  </p:stCondLst>
                                  <p:childTnLst>
                                    <p:animRot by="10800000">
                                      <p:cBhvr>
                                        <p:cTn id="12" dur="2000" fill="hold"/>
                                        <p:tgtEl>
                                          <p:spTgt spid="9"/>
                                        </p:tgtEl>
                                        <p:attrNameLst>
                                          <p:attrName>r</p:attrName>
                                        </p:attrNameLst>
                                      </p:cBhvr>
                                    </p:animRot>
                                  </p:childTnLst>
                                </p:cTn>
                              </p:par>
                              <p:par>
                                <p:cTn id="13" presetID="8" presetClass="emph" presetSubtype="0" fill="hold" nodeType="withEffect">
                                  <p:stCondLst>
                                    <p:cond delay="0"/>
                                  </p:stCondLst>
                                  <p:childTnLst>
                                    <p:animRot by="10800000">
                                      <p:cBhvr>
                                        <p:cTn id="14" dur="2000" fill="hold"/>
                                        <p:tgtEl>
                                          <p:spTgt spid="1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651" y="341771"/>
            <a:ext cx="728980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PGSE Theory</a:t>
            </a:r>
          </a:p>
        </p:txBody>
      </p:sp>
      <p:grpSp>
        <p:nvGrpSpPr>
          <p:cNvPr id="3" name="Group 2"/>
          <p:cNvGrpSpPr>
            <a:grpSpLocks noChangeAspect="1"/>
          </p:cNvGrpSpPr>
          <p:nvPr/>
        </p:nvGrpSpPr>
        <p:grpSpPr>
          <a:xfrm>
            <a:off x="4865153" y="926546"/>
            <a:ext cx="988483" cy="5730531"/>
            <a:chOff x="2328333" y="1879601"/>
            <a:chExt cx="626533" cy="3632199"/>
          </a:xfrm>
        </p:grpSpPr>
        <p:sp>
          <p:nvSpPr>
            <p:cNvPr id="4" name="Oval 3"/>
            <p:cNvSpPr/>
            <p:nvPr/>
          </p:nvSpPr>
          <p:spPr>
            <a:xfrm>
              <a:off x="2328333" y="4927600"/>
              <a:ext cx="626533" cy="584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Can 4"/>
            <p:cNvSpPr/>
            <p:nvPr/>
          </p:nvSpPr>
          <p:spPr>
            <a:xfrm>
              <a:off x="2328333" y="1879601"/>
              <a:ext cx="626533" cy="3454400"/>
            </a:xfrm>
            <a:prstGeom prst="can">
              <a:avLst>
                <a:gd name="adj" fmla="val 466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 name="Group 14"/>
          <p:cNvGrpSpPr/>
          <p:nvPr/>
        </p:nvGrpSpPr>
        <p:grpSpPr>
          <a:xfrm rot="16200000">
            <a:off x="7586226" y="1908479"/>
            <a:ext cx="3562350" cy="3486150"/>
            <a:chOff x="6505575" y="1672949"/>
            <a:chExt cx="3562350" cy="3486150"/>
          </a:xfrm>
        </p:grpSpPr>
        <p:sp>
          <p:nvSpPr>
            <p:cNvPr id="10" name="Oval 9"/>
            <p:cNvSpPr/>
            <p:nvPr/>
          </p:nvSpPr>
          <p:spPr>
            <a:xfrm>
              <a:off x="6505575" y="1672949"/>
              <a:ext cx="3562350" cy="34861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1" name="Straight Arrow Connector 10"/>
            <p:cNvCxnSpPr/>
            <p:nvPr/>
          </p:nvCxnSpPr>
          <p:spPr>
            <a:xfrm rot="5400000" flipH="1" flipV="1">
              <a:off x="7488765" y="2470934"/>
              <a:ext cx="1853926" cy="2579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8365596" y="2221697"/>
              <a:ext cx="1226332" cy="13840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7899927" y="2882094"/>
              <a:ext cx="1031600" cy="2579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7775286" y="3006735"/>
              <a:ext cx="1022924"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a:grpSpLocks noChangeAspect="1"/>
          </p:cNvGrpSpPr>
          <p:nvPr/>
        </p:nvGrpSpPr>
        <p:grpSpPr>
          <a:xfrm>
            <a:off x="4856477" y="926546"/>
            <a:ext cx="988483" cy="5730531"/>
            <a:chOff x="2328333" y="1879601"/>
            <a:chExt cx="626533" cy="3632199"/>
          </a:xfr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1"/>
          </a:gradFill>
        </p:grpSpPr>
        <p:sp>
          <p:nvSpPr>
            <p:cNvPr id="17" name="Oval 16"/>
            <p:cNvSpPr/>
            <p:nvPr/>
          </p:nvSpPr>
          <p:spPr>
            <a:xfrm>
              <a:off x="2328333" y="4927600"/>
              <a:ext cx="626533" cy="584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Can 17"/>
            <p:cNvSpPr/>
            <p:nvPr/>
          </p:nvSpPr>
          <p:spPr>
            <a:xfrm>
              <a:off x="2328333" y="1879601"/>
              <a:ext cx="626533" cy="3454400"/>
            </a:xfrm>
            <a:prstGeom prst="can">
              <a:avLst>
                <a:gd name="adj" fmla="val 4662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cxnSp>
        <p:nvCxnSpPr>
          <p:cNvPr id="6" name="Straight Arrow Connector 5"/>
          <p:cNvCxnSpPr>
            <a:cxnSpLocks noChangeAspect="1"/>
          </p:cNvCxnSpPr>
          <p:nvPr/>
        </p:nvCxnSpPr>
        <p:spPr>
          <a:xfrm rot="16200000" flipH="1" flipV="1">
            <a:off x="5359394" y="3190610"/>
            <a:ext cx="0" cy="6980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noChangeAspect="1"/>
          </p:cNvCxnSpPr>
          <p:nvPr/>
        </p:nvCxnSpPr>
        <p:spPr>
          <a:xfrm rot="16200000" flipH="1" flipV="1">
            <a:off x="5371862" y="2002647"/>
            <a:ext cx="0" cy="673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noChangeAspect="1"/>
          </p:cNvCxnSpPr>
          <p:nvPr/>
        </p:nvCxnSpPr>
        <p:spPr>
          <a:xfrm rot="16200000" flipH="1" flipV="1">
            <a:off x="5445192" y="4312756"/>
            <a:ext cx="0" cy="5264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noChangeAspect="1"/>
          </p:cNvCxnSpPr>
          <p:nvPr/>
        </p:nvCxnSpPr>
        <p:spPr>
          <a:xfrm rot="16200000" flipH="1" flipV="1">
            <a:off x="5458702" y="5303006"/>
            <a:ext cx="0" cy="553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1687078" y="1345706"/>
            <a:ext cx="2115610" cy="2140360"/>
          </a:xfrm>
          <a:prstGeom prst="rect">
            <a:avLst/>
          </a:prstGeom>
        </p:spPr>
      </p:pic>
      <p:sp>
        <p:nvSpPr>
          <p:cNvPr id="21" name="TextBox 20">
            <a:extLst>
              <a:ext uri="{FF2B5EF4-FFF2-40B4-BE49-F238E27FC236}">
                <a16:creationId xmlns:a16="http://schemas.microsoft.com/office/drawing/2014/main" id="{8C5B1953-62F8-473F-9E9F-7C0554942B2C}"/>
              </a:ext>
            </a:extLst>
          </p:cNvPr>
          <p:cNvSpPr txBox="1"/>
          <p:nvPr/>
        </p:nvSpPr>
        <p:spPr>
          <a:xfrm>
            <a:off x="8153878" y="5754797"/>
            <a:ext cx="24776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Top down view of NMR Tube</a:t>
            </a:r>
          </a:p>
        </p:txBody>
      </p:sp>
      <p:sp>
        <p:nvSpPr>
          <p:cNvPr id="25" name="TextBox 24">
            <a:extLst>
              <a:ext uri="{FF2B5EF4-FFF2-40B4-BE49-F238E27FC236}">
                <a16:creationId xmlns:a16="http://schemas.microsoft.com/office/drawing/2014/main" id="{D6345DBA-5E69-46AE-97B6-1103D7CDBE3A}"/>
              </a:ext>
            </a:extLst>
          </p:cNvPr>
          <p:cNvSpPr txBox="1"/>
          <p:nvPr/>
        </p:nvSpPr>
        <p:spPr>
          <a:xfrm>
            <a:off x="4058801" y="78136"/>
            <a:ext cx="247765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Side view of NMR Tube</a:t>
            </a:r>
          </a:p>
        </p:txBody>
      </p:sp>
      <p:sp>
        <p:nvSpPr>
          <p:cNvPr id="26" name="TextBox 25">
            <a:extLst>
              <a:ext uri="{FF2B5EF4-FFF2-40B4-BE49-F238E27FC236}">
                <a16:creationId xmlns:a16="http://schemas.microsoft.com/office/drawing/2014/main" id="{2A369EED-9403-47F6-99B3-8A165AAB2F11}"/>
              </a:ext>
            </a:extLst>
          </p:cNvPr>
          <p:cNvSpPr txBox="1"/>
          <p:nvPr/>
        </p:nvSpPr>
        <p:spPr>
          <a:xfrm>
            <a:off x="1416235" y="4650962"/>
            <a:ext cx="2452255"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Insert Figure 1 from https://doi.org/10.1016/j.jinorgbio.2018.12.011 </a:t>
            </a:r>
          </a:p>
        </p:txBody>
      </p:sp>
    </p:spTree>
    <p:extLst>
      <p:ext uri="{BB962C8B-B14F-4D97-AF65-F5344CB8AC3E}">
        <p14:creationId xmlns:p14="http://schemas.microsoft.com/office/powerpoint/2010/main" val="171434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8" y="999067"/>
            <a:ext cx="12099502" cy="5627158"/>
          </a:xfrm>
          <a:prstGeom prst="rect">
            <a:avLst/>
          </a:prstGeom>
        </p:spPr>
      </p:pic>
      <p:sp>
        <p:nvSpPr>
          <p:cNvPr id="5" name="TextBox 4"/>
          <p:cNvSpPr txBox="1"/>
          <p:nvPr/>
        </p:nvSpPr>
        <p:spPr>
          <a:xfrm>
            <a:off x="0" y="106241"/>
            <a:ext cx="728980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PGSE of an example in MeOH</a:t>
            </a:r>
          </a:p>
        </p:txBody>
      </p:sp>
    </p:spTree>
    <p:extLst>
      <p:ext uri="{BB962C8B-B14F-4D97-AF65-F5344CB8AC3E}">
        <p14:creationId xmlns:p14="http://schemas.microsoft.com/office/powerpoint/2010/main" val="97807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30459" y="1521066"/>
            <a:ext cx="5636888" cy="4228334"/>
          </a:xfrm>
          <a:prstGeom prst="rect">
            <a:avLst/>
          </a:prstGeom>
        </p:spPr>
      </p:pic>
      <p:sp>
        <p:nvSpPr>
          <p:cNvPr id="6" name="TextBox 5"/>
          <p:cNvSpPr txBox="1"/>
          <p:nvPr/>
        </p:nvSpPr>
        <p:spPr>
          <a:xfrm>
            <a:off x="-1" y="-12292"/>
            <a:ext cx="12039601"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PGSE may be fitted to an exponential decay to find the diffusion rate.</a:t>
            </a:r>
          </a:p>
        </p:txBody>
      </p:sp>
      <p:sp>
        <p:nvSpPr>
          <p:cNvPr id="7" name="Down Arrow 6"/>
          <p:cNvSpPr/>
          <p:nvPr/>
        </p:nvSpPr>
        <p:spPr>
          <a:xfrm rot="6509535">
            <a:off x="5924209" y="5644578"/>
            <a:ext cx="173340" cy="547775"/>
          </a:xfrm>
          <a:prstGeom prst="downArrow">
            <a:avLst>
              <a:gd name="adj1" fmla="val 44087"/>
              <a:gd name="adj2"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Down Arrow 7"/>
          <p:cNvSpPr/>
          <p:nvPr/>
        </p:nvSpPr>
        <p:spPr>
          <a:xfrm rot="16200000">
            <a:off x="3059988" y="3565283"/>
            <a:ext cx="143933" cy="496366"/>
          </a:xfrm>
          <a:prstGeom prst="downArrow">
            <a:avLst>
              <a:gd name="adj1" fmla="val 44087"/>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17E3B5-8382-4B77-AC6E-31BFCAD9C3B0}"/>
              </a:ext>
            </a:extLst>
          </p:cNvPr>
          <p:cNvSpPr txBox="1"/>
          <p:nvPr/>
        </p:nvSpPr>
        <p:spPr>
          <a:xfrm>
            <a:off x="1416235" y="4650962"/>
            <a:ext cx="2452255"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Insert Figure 1 from https://doi.org/10.1016/j.jinorgbio.2018.12.011 </a:t>
            </a:r>
          </a:p>
        </p:txBody>
      </p:sp>
    </p:spTree>
    <p:extLst>
      <p:ext uri="{BB962C8B-B14F-4D97-AF65-F5344CB8AC3E}">
        <p14:creationId xmlns:p14="http://schemas.microsoft.com/office/powerpoint/2010/main" val="336147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765</Words>
  <Application>Microsoft Office PowerPoint</Application>
  <PresentationFormat>Widescreen</PresentationFormat>
  <Paragraphs>59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 Math</vt:lpstr>
      <vt:lpstr>Office Theme</vt:lpstr>
      <vt:lpstr>Five Slides About: Pulsed Gradient Spin Echo DOSY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Slides About: Pulsed Gradient Spin Echo DOSY</dc:title>
  <dc:creator>Jake Lutter</dc:creator>
  <cp:lastModifiedBy>Jake Lutter</cp:lastModifiedBy>
  <cp:revision>13</cp:revision>
  <dcterms:created xsi:type="dcterms:W3CDTF">2018-02-08T19:55:13Z</dcterms:created>
  <dcterms:modified xsi:type="dcterms:W3CDTF">2021-09-23T21:22:46Z</dcterms:modified>
</cp:coreProperties>
</file>