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8" r:id="rId3"/>
    <p:sldId id="259" r:id="rId4"/>
    <p:sldId id="260" r:id="rId5"/>
    <p:sldId id="257"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698" autoAdjust="0"/>
  </p:normalViewPr>
  <p:slideViewPr>
    <p:cSldViewPr>
      <p:cViewPr varScale="1">
        <p:scale>
          <a:sx n="132" d="100"/>
          <a:sy n="132" d="100"/>
        </p:scale>
        <p:origin x="-2584" y="-120"/>
      </p:cViewPr>
      <p:guideLst>
        <p:guide orient="horz" pos="2160"/>
        <p:guide pos="2880"/>
      </p:guideLst>
    </p:cSldViewPr>
  </p:slideViewPr>
  <p:notesTextViewPr>
    <p:cViewPr>
      <p:scale>
        <a:sx n="1" d="1"/>
        <a:sy n="1" d="1"/>
      </p:scale>
      <p:origin x="0" y="0"/>
    </p:cViewPr>
  </p:notesTextViewPr>
  <p:notesViewPr>
    <p:cSldViewPr>
      <p:cViewPr varScale="1">
        <p:scale>
          <a:sx n="70" d="100"/>
          <a:sy n="70" d="100"/>
        </p:scale>
        <p:origin x="2172" y="78"/>
      </p:cViewPr>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914794-49EE-486B-9ADE-A6E9FE783CF0}" type="datetimeFigureOut">
              <a:rPr lang="en-US" smtClean="0"/>
              <a:t>9/25/14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4CF9CD-DE8B-4ABA-9820-F142C3B9B574}" type="slidenum">
              <a:rPr lang="en-US" smtClean="0"/>
              <a:t>‹#›</a:t>
            </a:fld>
            <a:endParaRPr lang="en-US"/>
          </a:p>
        </p:txBody>
      </p:sp>
    </p:spTree>
    <p:extLst>
      <p:ext uri="{BB962C8B-B14F-4D97-AF65-F5344CB8AC3E}">
        <p14:creationId xmlns:p14="http://schemas.microsoft.com/office/powerpoint/2010/main" val="6611158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presentation is meant to introduce</a:t>
            </a:r>
            <a:r>
              <a:rPr lang="en-US" baseline="0" dirty="0" smtClean="0"/>
              <a:t> the topic of </a:t>
            </a:r>
            <a:r>
              <a:rPr lang="en-US" baseline="0" dirty="0" err="1" smtClean="0"/>
              <a:t>spectroelectrochemistry</a:t>
            </a:r>
            <a:r>
              <a:rPr lang="en-US" baseline="0" dirty="0" smtClean="0"/>
              <a:t> to the class. Once they are familiar with the topic, they can then examine papers that involve </a:t>
            </a:r>
            <a:r>
              <a:rPr lang="en-US" baseline="0" dirty="0" err="1" smtClean="0"/>
              <a:t>spectroelectrochemistry</a:t>
            </a:r>
            <a:r>
              <a:rPr lang="en-US" baseline="0" dirty="0" smtClean="0"/>
              <a:t> and understand them in more detail. Students can also look at commercial SEC cells online or in person to obtain more information how SEC is carried out. </a:t>
            </a:r>
            <a:endParaRPr lang="en-US" dirty="0"/>
          </a:p>
        </p:txBody>
      </p:sp>
      <p:sp>
        <p:nvSpPr>
          <p:cNvPr id="4" name="Slide Number Placeholder 3"/>
          <p:cNvSpPr>
            <a:spLocks noGrp="1"/>
          </p:cNvSpPr>
          <p:nvPr>
            <p:ph type="sldNum" sz="quarter" idx="10"/>
          </p:nvPr>
        </p:nvSpPr>
        <p:spPr/>
        <p:txBody>
          <a:bodyPr/>
          <a:lstStyle/>
          <a:p>
            <a:fld id="{6C4CF9CD-DE8B-4ABA-9820-F142C3B9B574}" type="slidenum">
              <a:rPr lang="en-US" smtClean="0"/>
              <a:t>1</a:t>
            </a:fld>
            <a:endParaRPr lang="en-US"/>
          </a:p>
        </p:txBody>
      </p:sp>
    </p:spTree>
    <p:extLst>
      <p:ext uri="{BB962C8B-B14F-4D97-AF65-F5344CB8AC3E}">
        <p14:creationId xmlns:p14="http://schemas.microsoft.com/office/powerpoint/2010/main" val="16149394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Spectroelectrochemistry</a:t>
            </a:r>
            <a:r>
              <a:rPr lang="en-US" baseline="0" dirty="0" smtClean="0"/>
              <a:t> is the study of species that are obtained in situ using electrochemistry. It is assumed that the students will have a basic understanding of electrochemistry. The spectroscopy can be many different types, but the most common are UV-Vis SEC and IR-SEC. The real power of SEC comes in observing species that are hard to synthesize and isolate, but that can be made easily in situ electrochemically. In addition, an unstable species can be made electrochemically, and then the chemical reactions of that unstable species can be observed. </a:t>
            </a:r>
            <a:endParaRPr lang="en-US" dirty="0"/>
          </a:p>
        </p:txBody>
      </p:sp>
      <p:sp>
        <p:nvSpPr>
          <p:cNvPr id="4" name="Slide Number Placeholder 3"/>
          <p:cNvSpPr>
            <a:spLocks noGrp="1"/>
          </p:cNvSpPr>
          <p:nvPr>
            <p:ph type="sldNum" sz="quarter" idx="10"/>
          </p:nvPr>
        </p:nvSpPr>
        <p:spPr/>
        <p:txBody>
          <a:bodyPr/>
          <a:lstStyle/>
          <a:p>
            <a:fld id="{6C4CF9CD-DE8B-4ABA-9820-F142C3B9B574}" type="slidenum">
              <a:rPr lang="en-US" smtClean="0"/>
              <a:t>2</a:t>
            </a:fld>
            <a:endParaRPr lang="en-US"/>
          </a:p>
        </p:txBody>
      </p:sp>
    </p:spTree>
    <p:extLst>
      <p:ext uri="{BB962C8B-B14F-4D97-AF65-F5344CB8AC3E}">
        <p14:creationId xmlns:p14="http://schemas.microsoft.com/office/powerpoint/2010/main" val="1303280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IR-SEC is a</a:t>
            </a:r>
            <a:r>
              <a:rPr lang="en-US" baseline="0" dirty="0" smtClean="0"/>
              <a:t> common technique that has been used extensively. Two major types of cells are used. One is an OTTLE cell, which involves performing redox chemistry at a mesh electrode then examining the species formed at the mesh. A second type involves reflecting an IR beam off of a solid metal electrode. The reflectance technique requires a well-polished electrode. The reference and counter electrodes are concentric circles, separated from the working electrode. </a:t>
            </a:r>
            <a:endParaRPr lang="en-US" dirty="0"/>
          </a:p>
        </p:txBody>
      </p:sp>
      <p:sp>
        <p:nvSpPr>
          <p:cNvPr id="4" name="Slide Number Placeholder 3"/>
          <p:cNvSpPr>
            <a:spLocks noGrp="1"/>
          </p:cNvSpPr>
          <p:nvPr>
            <p:ph type="sldNum" sz="quarter" idx="10"/>
          </p:nvPr>
        </p:nvSpPr>
        <p:spPr/>
        <p:txBody>
          <a:bodyPr/>
          <a:lstStyle/>
          <a:p>
            <a:fld id="{6C4CF9CD-DE8B-4ABA-9820-F142C3B9B574}" type="slidenum">
              <a:rPr lang="en-US" smtClean="0"/>
              <a:t>3</a:t>
            </a:fld>
            <a:endParaRPr lang="en-US"/>
          </a:p>
        </p:txBody>
      </p:sp>
    </p:spTree>
    <p:extLst>
      <p:ext uri="{BB962C8B-B14F-4D97-AF65-F5344CB8AC3E}">
        <p14:creationId xmlns:p14="http://schemas.microsoft.com/office/powerpoint/2010/main" val="31310373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 example of how IR-SEC</a:t>
            </a:r>
            <a:r>
              <a:rPr lang="en-US" baseline="0" dirty="0" smtClean="0"/>
              <a:t> has been used is the study of the electrochemistry of Re(</a:t>
            </a:r>
            <a:r>
              <a:rPr lang="en-US" baseline="0" dirty="0" err="1" smtClean="0"/>
              <a:t>bpy</a:t>
            </a:r>
            <a:r>
              <a:rPr lang="en-US" baseline="0" dirty="0" smtClean="0"/>
              <a:t>-R)(CO)</a:t>
            </a:r>
            <a:r>
              <a:rPr lang="en-US" baseline="-25000" dirty="0" smtClean="0"/>
              <a:t>3</a:t>
            </a:r>
            <a:r>
              <a:rPr lang="en-US" baseline="0" dirty="0" smtClean="0"/>
              <a:t>X-type species. These complexes are air-stable, but upon reduction result in several different species. Only the final products of the reductions can be synthesized with chemical </a:t>
            </a:r>
            <a:r>
              <a:rPr lang="en-US" baseline="0" dirty="0" err="1" smtClean="0"/>
              <a:t>reductants</a:t>
            </a:r>
            <a:r>
              <a:rPr lang="en-US" baseline="0" dirty="0" smtClean="0"/>
              <a:t>, but all of the species can be observed with IR-SEC. The carbonyls are fantastic IR reporters, so each of these species can be identified. </a:t>
            </a:r>
            <a:endParaRPr lang="en-US" dirty="0"/>
          </a:p>
        </p:txBody>
      </p:sp>
      <p:sp>
        <p:nvSpPr>
          <p:cNvPr id="4" name="Slide Number Placeholder 3"/>
          <p:cNvSpPr>
            <a:spLocks noGrp="1"/>
          </p:cNvSpPr>
          <p:nvPr>
            <p:ph type="sldNum" sz="quarter" idx="10"/>
          </p:nvPr>
        </p:nvSpPr>
        <p:spPr/>
        <p:txBody>
          <a:bodyPr/>
          <a:lstStyle/>
          <a:p>
            <a:fld id="{6C4CF9CD-DE8B-4ABA-9820-F142C3B9B574}" type="slidenum">
              <a:rPr lang="en-US" smtClean="0"/>
              <a:t>4</a:t>
            </a:fld>
            <a:endParaRPr lang="en-US"/>
          </a:p>
        </p:txBody>
      </p:sp>
    </p:spTree>
    <p:extLst>
      <p:ext uri="{BB962C8B-B14F-4D97-AF65-F5344CB8AC3E}">
        <p14:creationId xmlns:p14="http://schemas.microsoft.com/office/powerpoint/2010/main" val="36753298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Several</a:t>
            </a:r>
            <a:r>
              <a:rPr lang="en-US" baseline="0" dirty="0" smtClean="0"/>
              <a:t> resources are available to learn more about SEC. Commercial units are available. Examples include an IR-SEC from </a:t>
            </a:r>
            <a:r>
              <a:rPr lang="en-US" baseline="0" dirty="0" err="1" smtClean="0"/>
              <a:t>Specac</a:t>
            </a:r>
            <a:r>
              <a:rPr lang="en-US" baseline="0" dirty="0" smtClean="0"/>
              <a:t> and a UV-Vis SEC from Pine. A few papers are provided for students to learn more about </a:t>
            </a:r>
            <a:r>
              <a:rPr lang="en-US" baseline="0" smtClean="0"/>
              <a:t>specific types of SEC.</a:t>
            </a:r>
            <a:endParaRPr lang="en-US" dirty="0"/>
          </a:p>
        </p:txBody>
      </p:sp>
      <p:sp>
        <p:nvSpPr>
          <p:cNvPr id="4" name="Slide Number Placeholder 3"/>
          <p:cNvSpPr>
            <a:spLocks noGrp="1"/>
          </p:cNvSpPr>
          <p:nvPr>
            <p:ph type="sldNum" sz="quarter" idx="10"/>
          </p:nvPr>
        </p:nvSpPr>
        <p:spPr/>
        <p:txBody>
          <a:bodyPr/>
          <a:lstStyle/>
          <a:p>
            <a:fld id="{6C4CF9CD-DE8B-4ABA-9820-F142C3B9B574}" type="slidenum">
              <a:rPr lang="en-US" smtClean="0"/>
              <a:t>5</a:t>
            </a:fld>
            <a:endParaRPr lang="en-US"/>
          </a:p>
        </p:txBody>
      </p:sp>
    </p:spTree>
    <p:extLst>
      <p:ext uri="{BB962C8B-B14F-4D97-AF65-F5344CB8AC3E}">
        <p14:creationId xmlns:p14="http://schemas.microsoft.com/office/powerpoint/2010/main" val="31761181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5803A04-D022-49FA-B077-E6B1E0EDB699}" type="datetime1">
              <a:rPr lang="en-GB" smtClean="0"/>
              <a:t>9/25/14</a:t>
            </a:fld>
            <a:endParaRPr lang="en-GB"/>
          </a:p>
        </p:txBody>
      </p:sp>
      <p:sp>
        <p:nvSpPr>
          <p:cNvPr id="5" name="Footer Placeholder 4"/>
          <p:cNvSpPr>
            <a:spLocks noGrp="1"/>
          </p:cNvSpPr>
          <p:nvPr>
            <p:ph type="ftr" sz="quarter" idx="11"/>
          </p:nvPr>
        </p:nvSpPr>
        <p:spPr/>
        <p:txBody>
          <a:bodyPr/>
          <a:lstStyle/>
          <a:p>
            <a:r>
              <a:rPr lang="en-US" smtClean="0"/>
              <a:t>Created by Kyle A. Grice, DePaul University (kgrice1@depaul.edu) and posted on VIPEr (www.ionicviper.org) on Insert Date Here.  Copyright Kyle A. Grice 2014.  This work is licensed under the Creative Commons Attribution-NonCommerical-ShareAlike 3.0 Unported License. To view a copy of this license visit http://creativecommons.org/about/license/.</a:t>
            </a:r>
            <a:endParaRPr lang="en-GB"/>
          </a:p>
        </p:txBody>
      </p:sp>
      <p:sp>
        <p:nvSpPr>
          <p:cNvPr id="6" name="Slide Number Placeholder 5"/>
          <p:cNvSpPr>
            <a:spLocks noGrp="1"/>
          </p:cNvSpPr>
          <p:nvPr>
            <p:ph type="sldNum" sz="quarter" idx="12"/>
          </p:nvPr>
        </p:nvSpPr>
        <p:spPr/>
        <p:txBody>
          <a:bodyPr/>
          <a:lstStyle/>
          <a:p>
            <a:fld id="{1B9BE360-2E8C-42AF-A609-E48F3A576542}" type="slidenum">
              <a:rPr lang="en-GB" smtClean="0"/>
              <a:t>‹#›</a:t>
            </a:fld>
            <a:endParaRPr lang="en-GB"/>
          </a:p>
        </p:txBody>
      </p:sp>
    </p:spTree>
    <p:extLst>
      <p:ext uri="{BB962C8B-B14F-4D97-AF65-F5344CB8AC3E}">
        <p14:creationId xmlns:p14="http://schemas.microsoft.com/office/powerpoint/2010/main" val="762849341"/>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73A24B-8180-463A-980F-ADB8ADF5ABD9}" type="datetime1">
              <a:rPr lang="en-GB" smtClean="0"/>
              <a:t>9/25/14</a:t>
            </a:fld>
            <a:endParaRPr lang="en-GB"/>
          </a:p>
        </p:txBody>
      </p:sp>
      <p:sp>
        <p:nvSpPr>
          <p:cNvPr id="6" name="Footer Placeholder 5"/>
          <p:cNvSpPr>
            <a:spLocks noGrp="1"/>
          </p:cNvSpPr>
          <p:nvPr>
            <p:ph type="ftr" sz="quarter" idx="11"/>
          </p:nvPr>
        </p:nvSpPr>
        <p:spPr/>
        <p:txBody>
          <a:bodyPr/>
          <a:lstStyle/>
          <a:p>
            <a:r>
              <a:rPr lang="en-US" smtClean="0"/>
              <a:t>Created by Kyle A. Grice, DePaul University (kgrice1@depaul.edu) and posted on VIPEr (www.ionicviper.org) on Insert Date Here.  Copyright Kyle A. Grice 2014.  This work is licensed under the Creative Commons Attribution-NonCommerical-ShareAlike 3.0 Unported License. To view a copy of this license visit http://creativecommons.org/about/license/.</a:t>
            </a:r>
            <a:endParaRPr lang="en-GB"/>
          </a:p>
        </p:txBody>
      </p:sp>
      <p:sp>
        <p:nvSpPr>
          <p:cNvPr id="7" name="Slide Number Placeholder 6"/>
          <p:cNvSpPr>
            <a:spLocks noGrp="1"/>
          </p:cNvSpPr>
          <p:nvPr>
            <p:ph type="sldNum" sz="quarter" idx="12"/>
          </p:nvPr>
        </p:nvSpPr>
        <p:spPr/>
        <p:txBody>
          <a:bodyPr/>
          <a:lstStyle/>
          <a:p>
            <a:fld id="{1B9BE360-2E8C-42AF-A609-E48F3A576542}" type="slidenum">
              <a:rPr lang="en-GB" smtClean="0"/>
              <a:t>‹#›</a:t>
            </a:fld>
            <a:endParaRPr lang="en-GB"/>
          </a:p>
        </p:txBody>
      </p:sp>
    </p:spTree>
    <p:extLst>
      <p:ext uri="{BB962C8B-B14F-4D97-AF65-F5344CB8AC3E}">
        <p14:creationId xmlns:p14="http://schemas.microsoft.com/office/powerpoint/2010/main" val="221945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FFCE70-0E5E-4ED0-B36B-576B1C20A980}" type="datetime1">
              <a:rPr lang="en-GB" smtClean="0"/>
              <a:t>9/25/14</a:t>
            </a:fld>
            <a:endParaRPr lang="en-GB"/>
          </a:p>
        </p:txBody>
      </p:sp>
      <p:sp>
        <p:nvSpPr>
          <p:cNvPr id="5" name="Footer Placeholder 4"/>
          <p:cNvSpPr>
            <a:spLocks noGrp="1"/>
          </p:cNvSpPr>
          <p:nvPr>
            <p:ph type="ftr" sz="quarter" idx="11"/>
          </p:nvPr>
        </p:nvSpPr>
        <p:spPr/>
        <p:txBody>
          <a:bodyPr/>
          <a:lstStyle/>
          <a:p>
            <a:r>
              <a:rPr lang="en-US" smtClean="0"/>
              <a:t>Created by Kyle A. Grice, DePaul University (kgrice1@depaul.edu) and posted on VIPEr (www.ionicviper.org) on Insert Date Here.  Copyright Kyle A. Grice 2014.  This work is licensed under the Creative Commons Attribution-NonCommerical-ShareAlike 3.0 Unported License. To view a copy of this license visit http://creativecommons.org/about/license/.</a:t>
            </a:r>
            <a:endParaRPr lang="en-GB"/>
          </a:p>
        </p:txBody>
      </p:sp>
      <p:sp>
        <p:nvSpPr>
          <p:cNvPr id="6" name="Slide Number Placeholder 5"/>
          <p:cNvSpPr>
            <a:spLocks noGrp="1"/>
          </p:cNvSpPr>
          <p:nvPr>
            <p:ph type="sldNum" sz="quarter" idx="12"/>
          </p:nvPr>
        </p:nvSpPr>
        <p:spPr/>
        <p:txBody>
          <a:bodyPr/>
          <a:lstStyle/>
          <a:p>
            <a:fld id="{1B9BE360-2E8C-42AF-A609-E48F3A576542}" type="slidenum">
              <a:rPr lang="en-GB" smtClean="0"/>
              <a:t>‹#›</a:t>
            </a:fld>
            <a:endParaRPr lang="en-GB"/>
          </a:p>
        </p:txBody>
      </p:sp>
    </p:spTree>
    <p:extLst>
      <p:ext uri="{BB962C8B-B14F-4D97-AF65-F5344CB8AC3E}">
        <p14:creationId xmlns:p14="http://schemas.microsoft.com/office/powerpoint/2010/main" val="6086525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1EFA264-577B-492F-9ADE-9B38F0D3E1D3}" type="datetime1">
              <a:rPr lang="en-GB" smtClean="0"/>
              <a:t>9/25/14</a:t>
            </a:fld>
            <a:endParaRPr lang="en-GB"/>
          </a:p>
        </p:txBody>
      </p:sp>
      <p:sp>
        <p:nvSpPr>
          <p:cNvPr id="5" name="Footer Placeholder 4"/>
          <p:cNvSpPr>
            <a:spLocks noGrp="1"/>
          </p:cNvSpPr>
          <p:nvPr>
            <p:ph type="ftr" sz="quarter" idx="11"/>
          </p:nvPr>
        </p:nvSpPr>
        <p:spPr/>
        <p:txBody>
          <a:bodyPr/>
          <a:lstStyle/>
          <a:p>
            <a:r>
              <a:rPr lang="en-US" smtClean="0"/>
              <a:t>Created by Kyle A. Grice, DePaul University (kgrice1@depaul.edu) and posted on VIPEr (www.ionicviper.org) on Insert Date Here.  Copyright Kyle A. Grice 2014.  This work is licensed under the Creative Commons Attribution-NonCommerical-ShareAlike 3.0 Unported License. To view a copy of this license visit http://creativecommons.org/about/license/.</a:t>
            </a:r>
            <a:endParaRPr lang="en-GB"/>
          </a:p>
        </p:txBody>
      </p:sp>
      <p:sp>
        <p:nvSpPr>
          <p:cNvPr id="6" name="Slide Number Placeholder 5"/>
          <p:cNvSpPr>
            <a:spLocks noGrp="1"/>
          </p:cNvSpPr>
          <p:nvPr>
            <p:ph type="sldNum" sz="quarter" idx="12"/>
          </p:nvPr>
        </p:nvSpPr>
        <p:spPr/>
        <p:txBody>
          <a:bodyPr/>
          <a:lstStyle/>
          <a:p>
            <a:fld id="{1B9BE360-2E8C-42AF-A609-E48F3A576542}" type="slidenum">
              <a:rPr lang="en-GB" smtClean="0"/>
              <a:t>‹#›</a:t>
            </a:fld>
            <a:endParaRPr lang="en-GB"/>
          </a:p>
        </p:txBody>
      </p:sp>
    </p:spTree>
    <p:extLst>
      <p:ext uri="{BB962C8B-B14F-4D97-AF65-F5344CB8AC3E}">
        <p14:creationId xmlns:p14="http://schemas.microsoft.com/office/powerpoint/2010/main" val="354407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75BC1A-0E7A-40D9-B858-2D5B497CA9AA}" type="datetime1">
              <a:rPr lang="en-GB" smtClean="0"/>
              <a:t>9/25/14</a:t>
            </a:fld>
            <a:endParaRPr lang="en-GB"/>
          </a:p>
        </p:txBody>
      </p:sp>
      <p:sp>
        <p:nvSpPr>
          <p:cNvPr id="4" name="Footer Placeholder 3"/>
          <p:cNvSpPr>
            <a:spLocks noGrp="1"/>
          </p:cNvSpPr>
          <p:nvPr>
            <p:ph type="ftr" sz="quarter" idx="11"/>
          </p:nvPr>
        </p:nvSpPr>
        <p:spPr/>
        <p:txBody>
          <a:bodyPr/>
          <a:lstStyle/>
          <a:p>
            <a:r>
              <a:rPr lang="en-US" smtClean="0"/>
              <a:t>Created by Kyle A. Grice, DePaul University (kgrice1@depaul.edu) and posted on VIPEr (www.ionicviper.org) on Insert Date Here.  Copyright Kyle A. Grice 2014.  This work is licensed under the Creative Commons Attribution-NonCommerical-ShareAlike 3.0 Unported License. To view a copy of this license visit http://creativecommons.org/about/license/.</a:t>
            </a:r>
            <a:endParaRPr lang="en-GB"/>
          </a:p>
        </p:txBody>
      </p:sp>
      <p:sp>
        <p:nvSpPr>
          <p:cNvPr id="5" name="Slide Number Placeholder 4"/>
          <p:cNvSpPr>
            <a:spLocks noGrp="1"/>
          </p:cNvSpPr>
          <p:nvPr>
            <p:ph type="sldNum" sz="quarter" idx="12"/>
          </p:nvPr>
        </p:nvSpPr>
        <p:spPr/>
        <p:txBody>
          <a:bodyPr/>
          <a:lstStyle/>
          <a:p>
            <a:fld id="{1B9BE360-2E8C-42AF-A609-E48F3A576542}" type="slidenum">
              <a:rPr lang="en-GB" smtClean="0"/>
              <a:t>‹#›</a:t>
            </a:fld>
            <a:endParaRPr lang="en-GB"/>
          </a:p>
        </p:txBody>
      </p:sp>
    </p:spTree>
    <p:extLst>
      <p:ext uri="{BB962C8B-B14F-4D97-AF65-F5344CB8AC3E}">
        <p14:creationId xmlns:p14="http://schemas.microsoft.com/office/powerpoint/2010/main" val="3915103938"/>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40ED692-44F2-4D23-95DE-D329C5133081}" type="datetime1">
              <a:rPr lang="en-GB" smtClean="0"/>
              <a:t>9/25/14</a:t>
            </a:fld>
            <a:endParaRPr lang="en-GB"/>
          </a:p>
        </p:txBody>
      </p:sp>
      <p:sp>
        <p:nvSpPr>
          <p:cNvPr id="5" name="Footer Placeholder 4"/>
          <p:cNvSpPr>
            <a:spLocks noGrp="1"/>
          </p:cNvSpPr>
          <p:nvPr>
            <p:ph type="ftr" sz="quarter" idx="11"/>
          </p:nvPr>
        </p:nvSpPr>
        <p:spPr/>
        <p:txBody>
          <a:bodyPr/>
          <a:lstStyle/>
          <a:p>
            <a:r>
              <a:rPr lang="en-US" smtClean="0"/>
              <a:t>Created by Kyle A. Grice, DePaul University (kgrice1@depaul.edu) and posted on VIPEr (www.ionicviper.org) on Insert Date Here.  Copyright Kyle A. Grice 2014.  This work is licensed under the Creative Commons Attribution-NonCommerical-ShareAlike 3.0 Unported License. To view a copy of this license visit http://creativecommons.org/about/license/.</a:t>
            </a:r>
            <a:endParaRPr lang="en-GB"/>
          </a:p>
        </p:txBody>
      </p:sp>
      <p:sp>
        <p:nvSpPr>
          <p:cNvPr id="6" name="Slide Number Placeholder 5"/>
          <p:cNvSpPr>
            <a:spLocks noGrp="1"/>
          </p:cNvSpPr>
          <p:nvPr>
            <p:ph type="sldNum" sz="quarter" idx="12"/>
          </p:nvPr>
        </p:nvSpPr>
        <p:spPr/>
        <p:txBody>
          <a:bodyPr/>
          <a:lstStyle/>
          <a:p>
            <a:fld id="{1B9BE360-2E8C-42AF-A609-E48F3A576542}" type="slidenum">
              <a:rPr lang="en-GB" smtClean="0"/>
              <a:t>‹#›</a:t>
            </a:fld>
            <a:endParaRPr lang="en-GB"/>
          </a:p>
        </p:txBody>
      </p:sp>
    </p:spTree>
    <p:extLst>
      <p:ext uri="{BB962C8B-B14F-4D97-AF65-F5344CB8AC3E}">
        <p14:creationId xmlns:p14="http://schemas.microsoft.com/office/powerpoint/2010/main" val="2080104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E2FB08-B9BA-4DC1-BDBC-6C783FF71EA4}" type="datetime1">
              <a:rPr lang="en-GB" smtClean="0"/>
              <a:t>9/25/14</a:t>
            </a:fld>
            <a:endParaRPr lang="en-GB"/>
          </a:p>
        </p:txBody>
      </p:sp>
      <p:sp>
        <p:nvSpPr>
          <p:cNvPr id="5" name="Footer Placeholder 4"/>
          <p:cNvSpPr>
            <a:spLocks noGrp="1"/>
          </p:cNvSpPr>
          <p:nvPr>
            <p:ph type="ftr" sz="quarter" idx="11"/>
          </p:nvPr>
        </p:nvSpPr>
        <p:spPr/>
        <p:txBody>
          <a:bodyPr/>
          <a:lstStyle/>
          <a:p>
            <a:r>
              <a:rPr lang="en-US" smtClean="0"/>
              <a:t>Created by Kyle A. Grice, DePaul University (kgrice1@depaul.edu) and posted on VIPEr (www.ionicviper.org) on Insert Date Here.  Copyright Kyle A. Grice 2014.  This work is licensed under the Creative Commons Attribution-NonCommerical-ShareAlike 3.0 Unported License. To view a copy of this license visit http://creativecommons.org/about/license/.</a:t>
            </a:r>
            <a:endParaRPr lang="en-GB"/>
          </a:p>
        </p:txBody>
      </p:sp>
      <p:sp>
        <p:nvSpPr>
          <p:cNvPr id="6" name="Slide Number Placeholder 5"/>
          <p:cNvSpPr>
            <a:spLocks noGrp="1"/>
          </p:cNvSpPr>
          <p:nvPr>
            <p:ph type="sldNum" sz="quarter" idx="12"/>
          </p:nvPr>
        </p:nvSpPr>
        <p:spPr/>
        <p:txBody>
          <a:bodyPr/>
          <a:lstStyle/>
          <a:p>
            <a:fld id="{1B9BE360-2E8C-42AF-A609-E48F3A576542}" type="slidenum">
              <a:rPr lang="en-GB" smtClean="0"/>
              <a:t>‹#›</a:t>
            </a:fld>
            <a:endParaRPr lang="en-GB"/>
          </a:p>
        </p:txBody>
      </p:sp>
    </p:spTree>
    <p:extLst>
      <p:ext uri="{BB962C8B-B14F-4D97-AF65-F5344CB8AC3E}">
        <p14:creationId xmlns:p14="http://schemas.microsoft.com/office/powerpoint/2010/main" val="3363315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0FB274-5165-4FCF-8F2C-7D35FDDA39CE}" type="datetime1">
              <a:rPr lang="en-GB" smtClean="0"/>
              <a:t>9/25/14</a:t>
            </a:fld>
            <a:endParaRPr lang="en-GB"/>
          </a:p>
        </p:txBody>
      </p:sp>
      <p:sp>
        <p:nvSpPr>
          <p:cNvPr id="6" name="Footer Placeholder 5"/>
          <p:cNvSpPr>
            <a:spLocks noGrp="1"/>
          </p:cNvSpPr>
          <p:nvPr>
            <p:ph type="ftr" sz="quarter" idx="11"/>
          </p:nvPr>
        </p:nvSpPr>
        <p:spPr/>
        <p:txBody>
          <a:bodyPr/>
          <a:lstStyle/>
          <a:p>
            <a:r>
              <a:rPr lang="en-US" smtClean="0"/>
              <a:t>Created by Kyle A. Grice, DePaul University (kgrice1@depaul.edu) and posted on VIPEr (www.ionicviper.org) on Insert Date Here.  Copyright Kyle A. Grice 2014.  This work is licensed under the Creative Commons Attribution-NonCommerical-ShareAlike 3.0 Unported License. To view a copy of this license visit http://creativecommons.org/about/license/.</a:t>
            </a:r>
            <a:endParaRPr lang="en-GB"/>
          </a:p>
        </p:txBody>
      </p:sp>
      <p:sp>
        <p:nvSpPr>
          <p:cNvPr id="7" name="Slide Number Placeholder 6"/>
          <p:cNvSpPr>
            <a:spLocks noGrp="1"/>
          </p:cNvSpPr>
          <p:nvPr>
            <p:ph type="sldNum" sz="quarter" idx="12"/>
          </p:nvPr>
        </p:nvSpPr>
        <p:spPr/>
        <p:txBody>
          <a:bodyPr/>
          <a:lstStyle/>
          <a:p>
            <a:fld id="{1B9BE360-2E8C-42AF-A609-E48F3A576542}" type="slidenum">
              <a:rPr lang="en-GB" smtClean="0"/>
              <a:t>‹#›</a:t>
            </a:fld>
            <a:endParaRPr lang="en-GB"/>
          </a:p>
        </p:txBody>
      </p:sp>
    </p:spTree>
    <p:extLst>
      <p:ext uri="{BB962C8B-B14F-4D97-AF65-F5344CB8AC3E}">
        <p14:creationId xmlns:p14="http://schemas.microsoft.com/office/powerpoint/2010/main" val="1792960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7009CD3-6098-49C5-8FE4-3D62494B7743}" type="datetime1">
              <a:rPr lang="en-GB" smtClean="0"/>
              <a:t>9/25/14</a:t>
            </a:fld>
            <a:endParaRPr lang="en-GB"/>
          </a:p>
        </p:txBody>
      </p:sp>
      <p:sp>
        <p:nvSpPr>
          <p:cNvPr id="8" name="Footer Placeholder 7"/>
          <p:cNvSpPr>
            <a:spLocks noGrp="1"/>
          </p:cNvSpPr>
          <p:nvPr>
            <p:ph type="ftr" sz="quarter" idx="11"/>
          </p:nvPr>
        </p:nvSpPr>
        <p:spPr/>
        <p:txBody>
          <a:bodyPr/>
          <a:lstStyle/>
          <a:p>
            <a:r>
              <a:rPr lang="en-US" smtClean="0"/>
              <a:t>Created by Kyle A. Grice, DePaul University (kgrice1@depaul.edu) and posted on VIPEr (www.ionicviper.org) on Insert Date Here.  Copyright Kyle A. Grice 2014.  This work is licensed under the Creative Commons Attribution-NonCommerical-ShareAlike 3.0 Unported License. To view a copy of this license visit http://creativecommons.org/about/license/.</a:t>
            </a:r>
            <a:endParaRPr lang="en-GB"/>
          </a:p>
        </p:txBody>
      </p:sp>
      <p:sp>
        <p:nvSpPr>
          <p:cNvPr id="9" name="Slide Number Placeholder 8"/>
          <p:cNvSpPr>
            <a:spLocks noGrp="1"/>
          </p:cNvSpPr>
          <p:nvPr>
            <p:ph type="sldNum" sz="quarter" idx="12"/>
          </p:nvPr>
        </p:nvSpPr>
        <p:spPr/>
        <p:txBody>
          <a:bodyPr/>
          <a:lstStyle/>
          <a:p>
            <a:fld id="{1B9BE360-2E8C-42AF-A609-E48F3A576542}" type="slidenum">
              <a:rPr lang="en-GB" smtClean="0"/>
              <a:t>‹#›</a:t>
            </a:fld>
            <a:endParaRPr lang="en-GB"/>
          </a:p>
        </p:txBody>
      </p:sp>
    </p:spTree>
    <p:extLst>
      <p:ext uri="{BB962C8B-B14F-4D97-AF65-F5344CB8AC3E}">
        <p14:creationId xmlns:p14="http://schemas.microsoft.com/office/powerpoint/2010/main" val="657100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CCCFBD2-80DB-427A-B188-5F80B18B3297}" type="datetime1">
              <a:rPr lang="en-GB" smtClean="0"/>
              <a:t>9/25/14</a:t>
            </a:fld>
            <a:endParaRPr lang="en-GB"/>
          </a:p>
        </p:txBody>
      </p:sp>
      <p:sp>
        <p:nvSpPr>
          <p:cNvPr id="4" name="Footer Placeholder 3"/>
          <p:cNvSpPr>
            <a:spLocks noGrp="1"/>
          </p:cNvSpPr>
          <p:nvPr>
            <p:ph type="ftr" sz="quarter" idx="11"/>
          </p:nvPr>
        </p:nvSpPr>
        <p:spPr/>
        <p:txBody>
          <a:bodyPr/>
          <a:lstStyle/>
          <a:p>
            <a:r>
              <a:rPr lang="en-US" smtClean="0"/>
              <a:t>Created by Kyle A. Grice, DePaul University (kgrice1@depaul.edu) and posted on VIPEr (www.ionicviper.org) on Insert Date Here.  Copyright Kyle A. Grice 2014.  This work is licensed under the Creative Commons Attribution-NonCommerical-ShareAlike 3.0 Unported License. To view a copy of this license visit http://creativecommons.org/about/license/.</a:t>
            </a:r>
            <a:endParaRPr lang="en-GB"/>
          </a:p>
        </p:txBody>
      </p:sp>
      <p:sp>
        <p:nvSpPr>
          <p:cNvPr id="5" name="Slide Number Placeholder 4"/>
          <p:cNvSpPr>
            <a:spLocks noGrp="1"/>
          </p:cNvSpPr>
          <p:nvPr>
            <p:ph type="sldNum" sz="quarter" idx="12"/>
          </p:nvPr>
        </p:nvSpPr>
        <p:spPr/>
        <p:txBody>
          <a:bodyPr/>
          <a:lstStyle/>
          <a:p>
            <a:fld id="{1B9BE360-2E8C-42AF-A609-E48F3A576542}" type="slidenum">
              <a:rPr lang="en-GB" smtClean="0"/>
              <a:t>‹#›</a:t>
            </a:fld>
            <a:endParaRPr lang="en-GB"/>
          </a:p>
        </p:txBody>
      </p:sp>
    </p:spTree>
    <p:extLst>
      <p:ext uri="{BB962C8B-B14F-4D97-AF65-F5344CB8AC3E}">
        <p14:creationId xmlns:p14="http://schemas.microsoft.com/office/powerpoint/2010/main" val="2187429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99ABEC-7D41-41A3-AC32-76305FD5F32A}" type="datetime1">
              <a:rPr lang="en-GB" smtClean="0"/>
              <a:t>9/25/14</a:t>
            </a:fld>
            <a:endParaRPr lang="en-GB"/>
          </a:p>
        </p:txBody>
      </p:sp>
      <p:sp>
        <p:nvSpPr>
          <p:cNvPr id="3" name="Footer Placeholder 2"/>
          <p:cNvSpPr>
            <a:spLocks noGrp="1"/>
          </p:cNvSpPr>
          <p:nvPr>
            <p:ph type="ftr" sz="quarter" idx="11"/>
          </p:nvPr>
        </p:nvSpPr>
        <p:spPr/>
        <p:txBody>
          <a:bodyPr/>
          <a:lstStyle/>
          <a:p>
            <a:r>
              <a:rPr lang="en-US" smtClean="0"/>
              <a:t>Created by Kyle A. Grice, DePaul University (kgrice1@depaul.edu) and posted on VIPEr (www.ionicviper.org) on Insert Date Here.  Copyright Kyle A. Grice 2014.  This work is licensed under the Creative Commons Attribution-NonCommerical-ShareAlike 3.0 Unported License. To view a copy of this license visit http://creativecommons.org/about/license/.</a:t>
            </a:r>
            <a:endParaRPr lang="en-GB"/>
          </a:p>
        </p:txBody>
      </p:sp>
      <p:sp>
        <p:nvSpPr>
          <p:cNvPr id="4" name="Slide Number Placeholder 3"/>
          <p:cNvSpPr>
            <a:spLocks noGrp="1"/>
          </p:cNvSpPr>
          <p:nvPr>
            <p:ph type="sldNum" sz="quarter" idx="12"/>
          </p:nvPr>
        </p:nvSpPr>
        <p:spPr/>
        <p:txBody>
          <a:bodyPr/>
          <a:lstStyle/>
          <a:p>
            <a:fld id="{1B9BE360-2E8C-42AF-A609-E48F3A576542}" type="slidenum">
              <a:rPr lang="en-GB" smtClean="0"/>
              <a:t>‹#›</a:t>
            </a:fld>
            <a:endParaRPr lang="en-GB"/>
          </a:p>
        </p:txBody>
      </p:sp>
    </p:spTree>
    <p:extLst>
      <p:ext uri="{BB962C8B-B14F-4D97-AF65-F5344CB8AC3E}">
        <p14:creationId xmlns:p14="http://schemas.microsoft.com/office/powerpoint/2010/main" val="2254740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228BB2-CB96-4FAE-AC68-C37115CEC0EB}" type="datetime1">
              <a:rPr lang="en-GB" smtClean="0"/>
              <a:t>9/25/14</a:t>
            </a:fld>
            <a:endParaRPr lang="en-GB"/>
          </a:p>
        </p:txBody>
      </p:sp>
      <p:sp>
        <p:nvSpPr>
          <p:cNvPr id="6" name="Footer Placeholder 5"/>
          <p:cNvSpPr>
            <a:spLocks noGrp="1"/>
          </p:cNvSpPr>
          <p:nvPr>
            <p:ph type="ftr" sz="quarter" idx="11"/>
          </p:nvPr>
        </p:nvSpPr>
        <p:spPr/>
        <p:txBody>
          <a:bodyPr/>
          <a:lstStyle/>
          <a:p>
            <a:r>
              <a:rPr lang="en-US" smtClean="0"/>
              <a:t>Created by Kyle A. Grice, DePaul University (kgrice1@depaul.edu) and posted on VIPEr (www.ionicviper.org) on Insert Date Here.  Copyright Kyle A. Grice 2014.  This work is licensed under the Creative Commons Attribution-NonCommerical-ShareAlike 3.0 Unported License. To view a copy of this license visit http://creativecommons.org/about/license/.</a:t>
            </a:r>
            <a:endParaRPr lang="en-GB"/>
          </a:p>
        </p:txBody>
      </p:sp>
      <p:sp>
        <p:nvSpPr>
          <p:cNvPr id="7" name="Slide Number Placeholder 6"/>
          <p:cNvSpPr>
            <a:spLocks noGrp="1"/>
          </p:cNvSpPr>
          <p:nvPr>
            <p:ph type="sldNum" sz="quarter" idx="12"/>
          </p:nvPr>
        </p:nvSpPr>
        <p:spPr/>
        <p:txBody>
          <a:bodyPr/>
          <a:lstStyle/>
          <a:p>
            <a:fld id="{1B9BE360-2E8C-42AF-A609-E48F3A576542}" type="slidenum">
              <a:rPr lang="en-GB" smtClean="0"/>
              <a:t>‹#›</a:t>
            </a:fld>
            <a:endParaRPr lang="en-GB"/>
          </a:p>
        </p:txBody>
      </p:sp>
    </p:spTree>
    <p:extLst>
      <p:ext uri="{BB962C8B-B14F-4D97-AF65-F5344CB8AC3E}">
        <p14:creationId xmlns:p14="http://schemas.microsoft.com/office/powerpoint/2010/main" val="155186881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843A8B-6AAE-4CD7-9DB8-BA200ADCEA5B}" type="datetime1">
              <a:rPr lang="en-GB" smtClean="0"/>
              <a:t>9/25/14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Created by Kyle A. Grice, DePaul University (kgrice1@depaul.edu) and posted on VIPEr (www.ionicviper.org) on Insert Date Here.  Copyright Kyle A. Grice 2014.  This work is licensed under the Creative Commons Attribution-NonCommerical-ShareAlike 3.0 Unported License. To view a copy of this license visit http://creativecommons.org/about/license/.</a:t>
            </a: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9BE360-2E8C-42AF-A609-E48F3A576542}" type="slidenum">
              <a:rPr lang="en-GB" smtClean="0"/>
              <a:t>‹#›</a:t>
            </a:fld>
            <a:endParaRPr lang="en-GB"/>
          </a:p>
        </p:txBody>
      </p:sp>
    </p:spTree>
    <p:extLst>
      <p:ext uri="{BB962C8B-B14F-4D97-AF65-F5344CB8AC3E}">
        <p14:creationId xmlns:p14="http://schemas.microsoft.com/office/powerpoint/2010/main" val="327076531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iming>
    <p:tnLst>
      <p:par>
        <p:cTn xmlns:p14="http://schemas.microsoft.com/office/powerpoint/2010/mai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4636"/>
            <a:ext cx="7772400" cy="1470025"/>
          </a:xfrm>
        </p:spPr>
        <p:txBody>
          <a:bodyPr/>
          <a:lstStyle/>
          <a:p>
            <a:r>
              <a:rPr lang="en-US" b="1" u="sng" dirty="0" err="1" smtClean="0">
                <a:gradFill flip="none" rotWithShape="1">
                  <a:gsLst>
                    <a:gs pos="0">
                      <a:srgbClr val="A603AB"/>
                    </a:gs>
                    <a:gs pos="21001">
                      <a:srgbClr val="0819FB"/>
                    </a:gs>
                    <a:gs pos="35001">
                      <a:srgbClr val="1A8D48"/>
                    </a:gs>
                    <a:gs pos="52000">
                      <a:srgbClr val="FFFF00"/>
                    </a:gs>
                    <a:gs pos="73000">
                      <a:srgbClr val="EE3F17"/>
                    </a:gs>
                    <a:gs pos="88000">
                      <a:srgbClr val="E81766"/>
                    </a:gs>
                    <a:gs pos="100000">
                      <a:srgbClr val="A603AB"/>
                    </a:gs>
                  </a:gsLst>
                  <a:lin ang="0" scaled="1"/>
                  <a:tileRect/>
                </a:gradFill>
                <a:latin typeface="Arial" pitchFamily="34" charset="0"/>
                <a:cs typeface="Arial" pitchFamily="34" charset="0"/>
              </a:rPr>
              <a:t>Spectroelectrochemistry</a:t>
            </a:r>
            <a:endParaRPr lang="en-GB" b="1" u="sng" dirty="0">
              <a:gradFill flip="none" rotWithShape="1">
                <a:gsLst>
                  <a:gs pos="0">
                    <a:srgbClr val="A603AB"/>
                  </a:gs>
                  <a:gs pos="21001">
                    <a:srgbClr val="0819FB"/>
                  </a:gs>
                  <a:gs pos="35001">
                    <a:srgbClr val="1A8D48"/>
                  </a:gs>
                  <a:gs pos="52000">
                    <a:srgbClr val="FFFF00"/>
                  </a:gs>
                  <a:gs pos="73000">
                    <a:srgbClr val="EE3F17"/>
                  </a:gs>
                  <a:gs pos="88000">
                    <a:srgbClr val="E81766"/>
                  </a:gs>
                  <a:gs pos="100000">
                    <a:srgbClr val="A603AB"/>
                  </a:gs>
                </a:gsLst>
                <a:lin ang="0" scaled="1"/>
                <a:tileRect/>
              </a:gradFill>
              <a:latin typeface="Arial" pitchFamily="34" charset="0"/>
              <a:cs typeface="Arial" pitchFamily="34" charset="0"/>
            </a:endParaRPr>
          </a:p>
        </p:txBody>
      </p:sp>
      <p:sp>
        <p:nvSpPr>
          <p:cNvPr id="3" name="Subtitle 2"/>
          <p:cNvSpPr>
            <a:spLocks noGrp="1"/>
          </p:cNvSpPr>
          <p:nvPr>
            <p:ph type="subTitle" idx="1"/>
          </p:nvPr>
        </p:nvSpPr>
        <p:spPr>
          <a:xfrm>
            <a:off x="1448068" y="4480379"/>
            <a:ext cx="6400800" cy="1752600"/>
          </a:xfrm>
        </p:spPr>
        <p:txBody>
          <a:bodyPr>
            <a:normAutofit/>
          </a:bodyPr>
          <a:lstStyle/>
          <a:p>
            <a:r>
              <a:rPr lang="en-US" sz="2000" dirty="0" smtClean="0">
                <a:solidFill>
                  <a:schemeClr val="tx1"/>
                </a:solidFill>
                <a:latin typeface="Arial" pitchFamily="34" charset="0"/>
                <a:cs typeface="Arial" pitchFamily="34" charset="0"/>
              </a:rPr>
              <a:t>Kyle A. Grice</a:t>
            </a:r>
          </a:p>
          <a:p>
            <a:r>
              <a:rPr lang="en-US" sz="2000" dirty="0" smtClean="0">
                <a:solidFill>
                  <a:schemeClr val="tx1"/>
                </a:solidFill>
                <a:latin typeface="Arial" pitchFamily="34" charset="0"/>
                <a:cs typeface="Arial" pitchFamily="34" charset="0"/>
              </a:rPr>
              <a:t>Assistant Professor, Chemistry Dept.</a:t>
            </a:r>
          </a:p>
          <a:p>
            <a:r>
              <a:rPr lang="en-US" sz="2000" dirty="0" smtClean="0">
                <a:solidFill>
                  <a:schemeClr val="tx1"/>
                </a:solidFill>
                <a:latin typeface="Arial" pitchFamily="34" charset="0"/>
                <a:cs typeface="Arial" pitchFamily="34" charset="0"/>
              </a:rPr>
              <a:t>DePaul University</a:t>
            </a:r>
            <a:endParaRPr lang="en-GB" sz="2000" dirty="0">
              <a:solidFill>
                <a:schemeClr val="tx1"/>
              </a:solidFill>
              <a:latin typeface="Arial" pitchFamily="34" charset="0"/>
              <a:cs typeface="Arial" pitchFamily="34" charset="0"/>
            </a:endParaRPr>
          </a:p>
        </p:txBody>
      </p:sp>
      <p:sp>
        <p:nvSpPr>
          <p:cNvPr id="6" name="Flowchart: Magnetic Disk 5"/>
          <p:cNvSpPr/>
          <p:nvPr/>
        </p:nvSpPr>
        <p:spPr>
          <a:xfrm>
            <a:off x="3806639" y="2085288"/>
            <a:ext cx="1295400" cy="1371600"/>
          </a:xfrm>
          <a:prstGeom prst="flowChartMagneticDisk">
            <a:avLst/>
          </a:prstGeom>
          <a:scene3d>
            <a:camera prst="isometricLeftDown"/>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Straight Connector 7"/>
          <p:cNvCxnSpPr/>
          <p:nvPr/>
        </p:nvCxnSpPr>
        <p:spPr>
          <a:xfrm>
            <a:off x="4174939" y="1809517"/>
            <a:ext cx="0" cy="834573"/>
          </a:xfrm>
          <a:prstGeom prst="line">
            <a:avLst/>
          </a:prstGeom>
        </p:spPr>
        <p:style>
          <a:lnRef idx="3">
            <a:schemeClr val="dk1"/>
          </a:lnRef>
          <a:fillRef idx="0">
            <a:schemeClr val="dk1"/>
          </a:fillRef>
          <a:effectRef idx="2">
            <a:schemeClr val="dk1"/>
          </a:effectRef>
          <a:fontRef idx="minor">
            <a:schemeClr val="tx1"/>
          </a:fontRef>
        </p:style>
      </p:cxnSp>
      <p:sp>
        <p:nvSpPr>
          <p:cNvPr id="13" name="Plus 12"/>
          <p:cNvSpPr/>
          <p:nvPr/>
        </p:nvSpPr>
        <p:spPr>
          <a:xfrm>
            <a:off x="4092389" y="2676744"/>
            <a:ext cx="165100" cy="188687"/>
          </a:xfrm>
          <a:prstGeom prst="mathPlu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solidFill>
                <a:schemeClr val="tx1"/>
              </a:solidFill>
            </a:endParaRPr>
          </a:p>
        </p:txBody>
      </p:sp>
      <p:sp>
        <p:nvSpPr>
          <p:cNvPr id="14" name="Minus 13"/>
          <p:cNvSpPr/>
          <p:nvPr/>
        </p:nvSpPr>
        <p:spPr>
          <a:xfrm>
            <a:off x="4648468" y="3181117"/>
            <a:ext cx="152400" cy="152400"/>
          </a:xfrm>
          <a:prstGeom prst="mathMinu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cxnSp>
        <p:nvCxnSpPr>
          <p:cNvPr id="31" name="Straight Arrow Connector 30"/>
          <p:cNvCxnSpPr/>
          <p:nvPr/>
        </p:nvCxnSpPr>
        <p:spPr>
          <a:xfrm>
            <a:off x="2054039" y="2865431"/>
            <a:ext cx="4495800" cy="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4" name="Straight Connector 23"/>
          <p:cNvCxnSpPr/>
          <p:nvPr/>
        </p:nvCxnSpPr>
        <p:spPr>
          <a:xfrm>
            <a:off x="4708339" y="2226803"/>
            <a:ext cx="0" cy="834573"/>
          </a:xfrm>
          <a:prstGeom prst="line">
            <a:avLst/>
          </a:prstGeom>
        </p:spPr>
        <p:style>
          <a:lnRef idx="3">
            <a:schemeClr val="dk1"/>
          </a:lnRef>
          <a:fillRef idx="0">
            <a:schemeClr val="dk1"/>
          </a:fillRef>
          <a:effectRef idx="2">
            <a:schemeClr val="dk1"/>
          </a:effectRef>
          <a:fontRef idx="minor">
            <a:schemeClr val="tx1"/>
          </a:fontRef>
        </p:style>
      </p:cxnSp>
      <p:sp>
        <p:nvSpPr>
          <p:cNvPr id="33" name="Rectangle 32"/>
          <p:cNvSpPr/>
          <p:nvPr/>
        </p:nvSpPr>
        <p:spPr>
          <a:xfrm>
            <a:off x="1274854" y="2541552"/>
            <a:ext cx="595035" cy="584775"/>
          </a:xfrm>
          <a:prstGeom prst="rect">
            <a:avLst/>
          </a:prstGeom>
        </p:spPr>
        <p:txBody>
          <a:bodyPr wrap="none">
            <a:spAutoFit/>
          </a:bodyPr>
          <a:lstStyle/>
          <a:p>
            <a:r>
              <a:rPr lang="en-US" sz="3200" b="1" dirty="0" smtClean="0">
                <a:solidFill>
                  <a:prstClr val="black"/>
                </a:solidFill>
                <a:latin typeface="Times New Roman" pitchFamily="18" charset="0"/>
                <a:cs typeface="Times New Roman" pitchFamily="18" charset="0"/>
              </a:rPr>
              <a:t>h</a:t>
            </a:r>
            <a:r>
              <a:rPr lang="el-GR" sz="3200" b="1" dirty="0" smtClean="0">
                <a:solidFill>
                  <a:prstClr val="black"/>
                </a:solidFill>
                <a:latin typeface="Times New Roman" pitchFamily="18" charset="0"/>
                <a:cs typeface="Times New Roman" pitchFamily="18" charset="0"/>
              </a:rPr>
              <a:t>ν</a:t>
            </a:r>
            <a:endParaRPr lang="en-GB" sz="2800" b="1" dirty="0">
              <a:latin typeface="Times New Roman" pitchFamily="18" charset="0"/>
              <a:cs typeface="Times New Roman" pitchFamily="18" charset="0"/>
            </a:endParaRPr>
          </a:p>
        </p:txBody>
      </p:sp>
      <p:sp>
        <p:nvSpPr>
          <p:cNvPr id="34" name="Rectangle 33"/>
          <p:cNvSpPr/>
          <p:nvPr/>
        </p:nvSpPr>
        <p:spPr>
          <a:xfrm>
            <a:off x="6588518" y="2599711"/>
            <a:ext cx="1260281" cy="461665"/>
          </a:xfrm>
          <a:prstGeom prst="rect">
            <a:avLst/>
          </a:prstGeom>
        </p:spPr>
        <p:txBody>
          <a:bodyPr wrap="none">
            <a:spAutoFit/>
          </a:bodyPr>
          <a:lstStyle/>
          <a:p>
            <a:r>
              <a:rPr lang="en-US" sz="2400" b="1" dirty="0" smtClean="0">
                <a:solidFill>
                  <a:prstClr val="black"/>
                </a:solidFill>
                <a:latin typeface="Times New Roman" pitchFamily="18" charset="0"/>
                <a:cs typeface="Times New Roman" pitchFamily="18" charset="0"/>
              </a:rPr>
              <a:t>detector</a:t>
            </a:r>
            <a:endParaRPr lang="en-GB" sz="2800" b="1" dirty="0">
              <a:latin typeface="Times New Roman" pitchFamily="18" charset="0"/>
              <a:cs typeface="Times New Roman" pitchFamily="18" charset="0"/>
            </a:endParaRPr>
          </a:p>
        </p:txBody>
      </p:sp>
      <p:cxnSp>
        <p:nvCxnSpPr>
          <p:cNvPr id="12" name="Straight Connector 11"/>
          <p:cNvCxnSpPr/>
          <p:nvPr/>
        </p:nvCxnSpPr>
        <p:spPr>
          <a:xfrm flipV="1">
            <a:off x="4174939" y="1804736"/>
            <a:ext cx="1191140" cy="4782"/>
          </a:xfrm>
          <a:prstGeom prst="line">
            <a:avLst/>
          </a:prstGeom>
        </p:spPr>
        <p:style>
          <a:lnRef idx="1">
            <a:schemeClr val="dk1"/>
          </a:lnRef>
          <a:fillRef idx="0">
            <a:schemeClr val="dk1"/>
          </a:fillRef>
          <a:effectRef idx="0">
            <a:schemeClr val="dk1"/>
          </a:effectRef>
          <a:fontRef idx="minor">
            <a:schemeClr val="tx1"/>
          </a:fontRef>
        </p:style>
      </p:cxnSp>
      <p:cxnSp>
        <p:nvCxnSpPr>
          <p:cNvPr id="22" name="Straight Connector 21"/>
          <p:cNvCxnSpPr/>
          <p:nvPr/>
        </p:nvCxnSpPr>
        <p:spPr>
          <a:xfrm flipV="1">
            <a:off x="4700033" y="2212397"/>
            <a:ext cx="654986" cy="14407"/>
          </a:xfrm>
          <a:prstGeom prst="line">
            <a:avLst/>
          </a:prstGeom>
        </p:spPr>
        <p:style>
          <a:lnRef idx="1">
            <a:schemeClr val="dk1"/>
          </a:lnRef>
          <a:fillRef idx="0">
            <a:schemeClr val="dk1"/>
          </a:fillRef>
          <a:effectRef idx="0">
            <a:schemeClr val="dk1"/>
          </a:effectRef>
          <a:fontRef idx="minor">
            <a:schemeClr val="tx1"/>
          </a:fontRef>
        </p:style>
      </p:cxnSp>
      <p:sp>
        <p:nvSpPr>
          <p:cNvPr id="20" name="Rectangle 19"/>
          <p:cNvSpPr/>
          <p:nvPr/>
        </p:nvSpPr>
        <p:spPr>
          <a:xfrm>
            <a:off x="5366079" y="1749503"/>
            <a:ext cx="2174360" cy="53149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7" name="Rectangle 26"/>
          <p:cNvSpPr/>
          <p:nvPr/>
        </p:nvSpPr>
        <p:spPr>
          <a:xfrm>
            <a:off x="5539781" y="1775032"/>
            <a:ext cx="1741182" cy="461665"/>
          </a:xfrm>
          <a:prstGeom prst="rect">
            <a:avLst/>
          </a:prstGeom>
        </p:spPr>
        <p:txBody>
          <a:bodyPr wrap="none">
            <a:spAutoFit/>
          </a:bodyPr>
          <a:lstStyle/>
          <a:p>
            <a:r>
              <a:rPr lang="en-US" sz="2400" b="1" dirty="0" err="1" smtClean="0">
                <a:solidFill>
                  <a:prstClr val="black"/>
                </a:solidFill>
                <a:latin typeface="Times New Roman" pitchFamily="18" charset="0"/>
                <a:cs typeface="Times New Roman" pitchFamily="18" charset="0"/>
              </a:rPr>
              <a:t>potentiostat</a:t>
            </a:r>
            <a:endParaRPr lang="en-GB" sz="2800" b="1" dirty="0">
              <a:latin typeface="Times New Roman" pitchFamily="18" charset="0"/>
              <a:cs typeface="Times New Roman" pitchFamily="18" charset="0"/>
            </a:endParaRPr>
          </a:p>
        </p:txBody>
      </p:sp>
      <p:sp>
        <p:nvSpPr>
          <p:cNvPr id="5" name="Footer Placeholder 4"/>
          <p:cNvSpPr>
            <a:spLocks noGrp="1"/>
          </p:cNvSpPr>
          <p:nvPr>
            <p:ph type="ftr" sz="quarter" idx="11"/>
          </p:nvPr>
        </p:nvSpPr>
        <p:spPr>
          <a:xfrm>
            <a:off x="152400" y="6356350"/>
            <a:ext cx="8839200" cy="365125"/>
          </a:xfrm>
        </p:spPr>
        <p:txBody>
          <a:bodyPr/>
          <a:lstStyle/>
          <a:p>
            <a:r>
              <a:rPr lang="en-US" dirty="0" smtClean="0"/>
              <a:t>Created by Kyle A. Grice, DePaul University (kgrice1@depaul.edu) and posted on </a:t>
            </a:r>
            <a:r>
              <a:rPr lang="en-US" dirty="0" err="1" smtClean="0"/>
              <a:t>VIPEr</a:t>
            </a:r>
            <a:r>
              <a:rPr lang="en-US" dirty="0" smtClean="0"/>
              <a:t> (www.ionicviper.org) on </a:t>
            </a:r>
            <a:r>
              <a:rPr lang="en-US" dirty="0" smtClean="0"/>
              <a:t>September 25, 2014.  </a:t>
            </a:r>
            <a:r>
              <a:rPr lang="en-US" dirty="0" smtClean="0"/>
              <a:t>Copyright Kyle A. Grice 2014.  This work is licensed under the Creative Commons Attribution-</a:t>
            </a:r>
            <a:r>
              <a:rPr lang="en-US" dirty="0" err="1" smtClean="0"/>
              <a:t>NonCommerical</a:t>
            </a:r>
            <a:r>
              <a:rPr lang="en-US" dirty="0" smtClean="0"/>
              <a:t>-</a:t>
            </a:r>
            <a:r>
              <a:rPr lang="en-US" dirty="0" err="1" smtClean="0"/>
              <a:t>ShareAlike</a:t>
            </a:r>
            <a:r>
              <a:rPr lang="en-US" dirty="0" smtClean="0"/>
              <a:t> 3.0 </a:t>
            </a:r>
            <a:r>
              <a:rPr lang="en-US" dirty="0" err="1" smtClean="0"/>
              <a:t>Unported</a:t>
            </a:r>
            <a:r>
              <a:rPr lang="en-US" dirty="0" smtClean="0"/>
              <a:t> License. To view a copy of this license visit http://creativecommons.org/about/license/.</a:t>
            </a:r>
            <a:endParaRPr lang="en-GB" dirty="0"/>
          </a:p>
        </p:txBody>
      </p:sp>
      <p:cxnSp>
        <p:nvCxnSpPr>
          <p:cNvPr id="18" name="Straight Arrow Connector 17"/>
          <p:cNvCxnSpPr/>
          <p:nvPr/>
        </p:nvCxnSpPr>
        <p:spPr>
          <a:xfrm flipH="1">
            <a:off x="2971800" y="2865431"/>
            <a:ext cx="1447800" cy="868369"/>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21" name="Rectangle 20"/>
          <p:cNvSpPr/>
          <p:nvPr/>
        </p:nvSpPr>
        <p:spPr>
          <a:xfrm>
            <a:off x="1659220" y="3588911"/>
            <a:ext cx="1260281" cy="461665"/>
          </a:xfrm>
          <a:prstGeom prst="rect">
            <a:avLst/>
          </a:prstGeom>
        </p:spPr>
        <p:txBody>
          <a:bodyPr wrap="none">
            <a:spAutoFit/>
          </a:bodyPr>
          <a:lstStyle/>
          <a:p>
            <a:r>
              <a:rPr lang="en-US" sz="2400" b="1" dirty="0" smtClean="0">
                <a:solidFill>
                  <a:prstClr val="black"/>
                </a:solidFill>
                <a:latin typeface="Times New Roman" pitchFamily="18" charset="0"/>
                <a:cs typeface="Times New Roman" pitchFamily="18" charset="0"/>
              </a:rPr>
              <a:t>detector</a:t>
            </a:r>
            <a:endParaRPr lang="en-GB"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100680263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ounded Rectangle 36"/>
          <p:cNvSpPr/>
          <p:nvPr/>
        </p:nvSpPr>
        <p:spPr>
          <a:xfrm>
            <a:off x="3479317" y="2604545"/>
            <a:ext cx="3012974" cy="1544619"/>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36" name="Rounded Rectangle 35"/>
          <p:cNvSpPr/>
          <p:nvPr/>
        </p:nvSpPr>
        <p:spPr>
          <a:xfrm>
            <a:off x="175921" y="2604545"/>
            <a:ext cx="3012974" cy="1544619"/>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3" name="Rounded Rectangle 2"/>
          <p:cNvSpPr/>
          <p:nvPr/>
        </p:nvSpPr>
        <p:spPr>
          <a:xfrm>
            <a:off x="175921" y="4295939"/>
            <a:ext cx="8622105" cy="25146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 name="Title 1"/>
          <p:cNvSpPr>
            <a:spLocks noGrp="1"/>
          </p:cNvSpPr>
          <p:nvPr>
            <p:ph type="title"/>
          </p:nvPr>
        </p:nvSpPr>
        <p:spPr>
          <a:xfrm>
            <a:off x="457200" y="0"/>
            <a:ext cx="8229600" cy="1143000"/>
          </a:xfrm>
        </p:spPr>
        <p:txBody>
          <a:bodyPr>
            <a:normAutofit/>
          </a:bodyPr>
          <a:lstStyle/>
          <a:p>
            <a:r>
              <a:rPr lang="en-US" sz="4000" dirty="0" smtClean="0"/>
              <a:t>What is </a:t>
            </a:r>
            <a:r>
              <a:rPr lang="en-US" sz="4000" dirty="0" err="1" smtClean="0"/>
              <a:t>Spectroelectrochemistry</a:t>
            </a:r>
            <a:r>
              <a:rPr lang="en-US" sz="4000" dirty="0"/>
              <a:t>?</a:t>
            </a:r>
          </a:p>
        </p:txBody>
      </p:sp>
      <p:sp>
        <p:nvSpPr>
          <p:cNvPr id="5" name="Content Placeholder 4"/>
          <p:cNvSpPr txBox="1">
            <a:spLocks noGrp="1"/>
          </p:cNvSpPr>
          <p:nvPr>
            <p:ph idx="1"/>
          </p:nvPr>
        </p:nvSpPr>
        <p:spPr>
          <a:xfrm>
            <a:off x="228600" y="1082487"/>
            <a:ext cx="8839200" cy="1077218"/>
          </a:xfrm>
          <a:prstGeom prst="rect">
            <a:avLst/>
          </a:prstGeom>
          <a:noFill/>
        </p:spPr>
        <p:txBody>
          <a:bodyPr wrap="square" rtlCol="0">
            <a:spAutoFit/>
          </a:bodyPr>
          <a:lstStyle/>
          <a:p>
            <a:r>
              <a:rPr lang="en-US" sz="2000" dirty="0" err="1" smtClean="0">
                <a:latin typeface="Arial" pitchFamily="34" charset="0"/>
                <a:cs typeface="Arial" pitchFamily="34" charset="0"/>
              </a:rPr>
              <a:t>Spectroelectrochemistry</a:t>
            </a:r>
            <a:r>
              <a:rPr lang="en-US" sz="2000" dirty="0" smtClean="0">
                <a:latin typeface="Arial" pitchFamily="34" charset="0"/>
                <a:cs typeface="Arial" pitchFamily="34" charset="0"/>
              </a:rPr>
              <a:t> (SEC) is the use of any spectroscopic method to study species that are obtained using electrochemical methods </a:t>
            </a:r>
            <a:r>
              <a:rPr lang="en-US" sz="2000" i="1" dirty="0" smtClean="0">
                <a:latin typeface="Arial" pitchFamily="34" charset="0"/>
                <a:cs typeface="Arial" pitchFamily="34" charset="0"/>
              </a:rPr>
              <a:t>in situ</a:t>
            </a:r>
            <a:r>
              <a:rPr lang="en-US" sz="2000" dirty="0" smtClean="0">
                <a:latin typeface="Arial" pitchFamily="34" charset="0"/>
                <a:cs typeface="Arial" pitchFamily="34" charset="0"/>
              </a:rPr>
              <a:t>.</a:t>
            </a:r>
          </a:p>
          <a:p>
            <a:pPr algn="ctr"/>
            <a:endParaRPr lang="en-US" sz="2000" dirty="0">
              <a:latin typeface="Arial" pitchFamily="34" charset="0"/>
              <a:cs typeface="Arial" pitchFamily="34" charset="0"/>
            </a:endParaRPr>
          </a:p>
        </p:txBody>
      </p:sp>
      <p:sp>
        <p:nvSpPr>
          <p:cNvPr id="6" name="Rectangle 5"/>
          <p:cNvSpPr/>
          <p:nvPr/>
        </p:nvSpPr>
        <p:spPr>
          <a:xfrm>
            <a:off x="2274524" y="1752600"/>
            <a:ext cx="4648200" cy="584775"/>
          </a:xfrm>
          <a:prstGeom prst="rect">
            <a:avLst/>
          </a:prstGeom>
        </p:spPr>
        <p:txBody>
          <a:bodyPr wrap="square">
            <a:spAutoFit/>
          </a:bodyPr>
          <a:lstStyle/>
          <a:p>
            <a:r>
              <a:rPr lang="en-US" sz="3200" b="1" dirty="0" err="1">
                <a:solidFill>
                  <a:srgbClr val="C00000"/>
                </a:solidFill>
              </a:rPr>
              <a:t>Spectro</a:t>
            </a:r>
            <a:r>
              <a:rPr lang="en-US" sz="3200" i="1" dirty="0" err="1">
                <a:solidFill>
                  <a:schemeClr val="tx2">
                    <a:lumMod val="60000"/>
                    <a:lumOff val="40000"/>
                  </a:schemeClr>
                </a:solidFill>
              </a:rPr>
              <a:t>electro</a:t>
            </a:r>
            <a:r>
              <a:rPr lang="en-US" sz="3200" dirty="0" err="1"/>
              <a:t>chemistry</a:t>
            </a:r>
            <a:endParaRPr lang="en-US" sz="3200" dirty="0"/>
          </a:p>
        </p:txBody>
      </p:sp>
      <p:cxnSp>
        <p:nvCxnSpPr>
          <p:cNvPr id="8" name="Straight Arrow Connector 7"/>
          <p:cNvCxnSpPr/>
          <p:nvPr/>
        </p:nvCxnSpPr>
        <p:spPr>
          <a:xfrm flipH="1">
            <a:off x="2186848" y="2339794"/>
            <a:ext cx="849216" cy="28735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0" name="Straight Arrow Connector 9"/>
          <p:cNvCxnSpPr/>
          <p:nvPr/>
        </p:nvCxnSpPr>
        <p:spPr>
          <a:xfrm>
            <a:off x="4331924" y="2372262"/>
            <a:ext cx="721584" cy="26647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6" name="TextBox 15"/>
          <p:cNvSpPr txBox="1"/>
          <p:nvPr/>
        </p:nvSpPr>
        <p:spPr>
          <a:xfrm>
            <a:off x="6958931" y="3080974"/>
            <a:ext cx="2133600" cy="646331"/>
          </a:xfrm>
          <a:prstGeom prst="rect">
            <a:avLst/>
          </a:prstGeom>
          <a:noFill/>
        </p:spPr>
        <p:txBody>
          <a:bodyPr wrap="square" rtlCol="0">
            <a:spAutoFit/>
          </a:bodyPr>
          <a:lstStyle/>
          <a:p>
            <a:r>
              <a:rPr lang="en-US" dirty="0" smtClean="0"/>
              <a:t>Species that aren’t easy to isolate</a:t>
            </a:r>
            <a:endParaRPr lang="en-US" dirty="0"/>
          </a:p>
        </p:txBody>
      </p:sp>
      <p:sp>
        <p:nvSpPr>
          <p:cNvPr id="17" name="TextBox 16"/>
          <p:cNvSpPr txBox="1"/>
          <p:nvPr/>
        </p:nvSpPr>
        <p:spPr>
          <a:xfrm>
            <a:off x="217095" y="2687681"/>
            <a:ext cx="2971800" cy="1323439"/>
          </a:xfrm>
          <a:prstGeom prst="rect">
            <a:avLst/>
          </a:prstGeom>
          <a:noFill/>
        </p:spPr>
        <p:txBody>
          <a:bodyPr wrap="square" rtlCol="0">
            <a:spAutoFit/>
          </a:bodyPr>
          <a:lstStyle/>
          <a:p>
            <a:pPr algn="ctr"/>
            <a:r>
              <a:rPr lang="en-US" sz="2000" u="sng" dirty="0" smtClean="0"/>
              <a:t>Any spectroscopic method</a:t>
            </a:r>
            <a:endParaRPr lang="en-US" sz="2000" dirty="0"/>
          </a:p>
          <a:p>
            <a:pPr algn="ctr"/>
            <a:r>
              <a:rPr lang="en-US" sz="2000" dirty="0" smtClean="0"/>
              <a:t>UV-Vis</a:t>
            </a:r>
          </a:p>
          <a:p>
            <a:pPr algn="ctr"/>
            <a:r>
              <a:rPr lang="en-US" sz="2000" dirty="0" smtClean="0"/>
              <a:t>Infrared</a:t>
            </a:r>
          </a:p>
          <a:p>
            <a:pPr algn="ctr"/>
            <a:r>
              <a:rPr lang="en-US" sz="2000" dirty="0" smtClean="0"/>
              <a:t>Etc. </a:t>
            </a:r>
            <a:endParaRPr lang="en-US" sz="2000" dirty="0"/>
          </a:p>
        </p:txBody>
      </p:sp>
      <p:grpSp>
        <p:nvGrpSpPr>
          <p:cNvPr id="42" name="Group 41"/>
          <p:cNvGrpSpPr/>
          <p:nvPr/>
        </p:nvGrpSpPr>
        <p:grpSpPr>
          <a:xfrm>
            <a:off x="490786" y="4347846"/>
            <a:ext cx="8215675" cy="2172943"/>
            <a:chOff x="405550" y="4176375"/>
            <a:chExt cx="8505010" cy="2688198"/>
          </a:xfrm>
        </p:grpSpPr>
        <p:sp>
          <p:nvSpPr>
            <p:cNvPr id="22" name="Flowchart: Magnetic Disk 21"/>
            <p:cNvSpPr/>
            <p:nvPr/>
          </p:nvSpPr>
          <p:spPr>
            <a:xfrm>
              <a:off x="3649079" y="4571765"/>
              <a:ext cx="1295400" cy="1371600"/>
            </a:xfrm>
            <a:prstGeom prst="flowChartMagneticDisk">
              <a:avLst/>
            </a:prstGeom>
            <a:scene3d>
              <a:camera prst="isometricLeftDown"/>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Connector 22"/>
            <p:cNvCxnSpPr/>
            <p:nvPr/>
          </p:nvCxnSpPr>
          <p:spPr>
            <a:xfrm flipH="1">
              <a:off x="4017378" y="4295994"/>
              <a:ext cx="1" cy="732035"/>
            </a:xfrm>
            <a:prstGeom prst="line">
              <a:avLst/>
            </a:prstGeom>
          </p:spPr>
          <p:style>
            <a:lnRef idx="3">
              <a:schemeClr val="dk1"/>
            </a:lnRef>
            <a:fillRef idx="0">
              <a:schemeClr val="dk1"/>
            </a:fillRef>
            <a:effectRef idx="2">
              <a:schemeClr val="dk1"/>
            </a:effectRef>
            <a:fontRef idx="minor">
              <a:schemeClr val="tx1"/>
            </a:fontRef>
          </p:style>
        </p:cxnSp>
        <p:sp>
          <p:nvSpPr>
            <p:cNvPr id="24" name="Plus 23"/>
            <p:cNvSpPr/>
            <p:nvPr/>
          </p:nvSpPr>
          <p:spPr>
            <a:xfrm>
              <a:off x="3934829" y="5163221"/>
              <a:ext cx="165100" cy="188687"/>
            </a:xfrm>
            <a:prstGeom prst="mathPlu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solidFill>
                  <a:schemeClr val="tx1"/>
                </a:solidFill>
              </a:endParaRPr>
            </a:p>
          </p:txBody>
        </p:sp>
        <p:sp>
          <p:nvSpPr>
            <p:cNvPr id="25" name="Minus 24"/>
            <p:cNvSpPr/>
            <p:nvPr/>
          </p:nvSpPr>
          <p:spPr>
            <a:xfrm>
              <a:off x="4490908" y="5667594"/>
              <a:ext cx="152400" cy="152400"/>
            </a:xfrm>
            <a:prstGeom prst="mathMinu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cxnSp>
          <p:nvCxnSpPr>
            <p:cNvPr id="26" name="Straight Arrow Connector 25"/>
            <p:cNvCxnSpPr/>
            <p:nvPr/>
          </p:nvCxnSpPr>
          <p:spPr>
            <a:xfrm>
              <a:off x="1896479" y="5351908"/>
              <a:ext cx="4495800" cy="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7" name="Straight Connector 26"/>
            <p:cNvCxnSpPr/>
            <p:nvPr/>
          </p:nvCxnSpPr>
          <p:spPr>
            <a:xfrm>
              <a:off x="4550779" y="4713280"/>
              <a:ext cx="0" cy="834573"/>
            </a:xfrm>
            <a:prstGeom prst="line">
              <a:avLst/>
            </a:prstGeom>
          </p:spPr>
          <p:style>
            <a:lnRef idx="3">
              <a:schemeClr val="dk1"/>
            </a:lnRef>
            <a:fillRef idx="0">
              <a:schemeClr val="dk1"/>
            </a:fillRef>
            <a:effectRef idx="2">
              <a:schemeClr val="dk1"/>
            </a:effectRef>
            <a:fontRef idx="minor">
              <a:schemeClr val="tx1"/>
            </a:fontRef>
          </p:style>
        </p:cxnSp>
        <p:sp>
          <p:nvSpPr>
            <p:cNvPr id="28" name="Rectangle 27"/>
            <p:cNvSpPr/>
            <p:nvPr/>
          </p:nvSpPr>
          <p:spPr>
            <a:xfrm>
              <a:off x="1117294" y="5028029"/>
              <a:ext cx="595035" cy="584775"/>
            </a:xfrm>
            <a:prstGeom prst="rect">
              <a:avLst/>
            </a:prstGeom>
          </p:spPr>
          <p:txBody>
            <a:bodyPr wrap="none">
              <a:spAutoFit/>
            </a:bodyPr>
            <a:lstStyle/>
            <a:p>
              <a:r>
                <a:rPr lang="en-US" sz="3200" b="1" dirty="0" smtClean="0">
                  <a:solidFill>
                    <a:prstClr val="black"/>
                  </a:solidFill>
                  <a:latin typeface="Times New Roman" pitchFamily="18" charset="0"/>
                  <a:cs typeface="Times New Roman" pitchFamily="18" charset="0"/>
                </a:rPr>
                <a:t>h</a:t>
              </a:r>
              <a:r>
                <a:rPr lang="el-GR" sz="3200" b="1" dirty="0" smtClean="0">
                  <a:solidFill>
                    <a:prstClr val="black"/>
                  </a:solidFill>
                  <a:latin typeface="Times New Roman" pitchFamily="18" charset="0"/>
                  <a:cs typeface="Times New Roman" pitchFamily="18" charset="0"/>
                </a:rPr>
                <a:t>ν</a:t>
              </a:r>
              <a:endParaRPr lang="en-GB" sz="2800" b="1" dirty="0">
                <a:latin typeface="Times New Roman" pitchFamily="18" charset="0"/>
                <a:cs typeface="Times New Roman" pitchFamily="18" charset="0"/>
              </a:endParaRPr>
            </a:p>
          </p:txBody>
        </p:sp>
        <p:sp>
          <p:nvSpPr>
            <p:cNvPr id="29" name="Rectangle 28"/>
            <p:cNvSpPr/>
            <p:nvPr/>
          </p:nvSpPr>
          <p:spPr>
            <a:xfrm>
              <a:off x="5292414" y="5130567"/>
              <a:ext cx="3618146" cy="951893"/>
            </a:xfrm>
            <a:prstGeom prst="rect">
              <a:avLst/>
            </a:prstGeom>
          </p:spPr>
          <p:txBody>
            <a:bodyPr wrap="none">
              <a:spAutoFit/>
            </a:bodyPr>
            <a:lstStyle/>
            <a:p>
              <a:pPr algn="ctr"/>
              <a:r>
                <a:rPr lang="en-US" sz="2400" b="1" dirty="0" smtClean="0">
                  <a:solidFill>
                    <a:prstClr val="black"/>
                  </a:solidFill>
                  <a:latin typeface="Times New Roman" pitchFamily="18" charset="0"/>
                  <a:cs typeface="Times New Roman" pitchFamily="18" charset="0"/>
                </a:rPr>
                <a:t>Detector</a:t>
              </a:r>
            </a:p>
            <a:p>
              <a:pPr algn="ctr"/>
              <a:r>
                <a:rPr lang="en-US" sz="2000" b="1" dirty="0" smtClean="0">
                  <a:solidFill>
                    <a:prstClr val="black"/>
                  </a:solidFill>
                  <a:latin typeface="Times New Roman" pitchFamily="18" charset="0"/>
                  <a:cs typeface="Times New Roman" pitchFamily="18" charset="0"/>
                </a:rPr>
                <a:t>(transmittance or absorbance)</a:t>
              </a:r>
              <a:endParaRPr lang="en-GB" sz="2400" b="1" dirty="0">
                <a:latin typeface="Times New Roman" pitchFamily="18" charset="0"/>
                <a:cs typeface="Times New Roman" pitchFamily="18" charset="0"/>
              </a:endParaRPr>
            </a:p>
          </p:txBody>
        </p:sp>
        <p:cxnSp>
          <p:nvCxnSpPr>
            <p:cNvPr id="30" name="Straight Connector 29"/>
            <p:cNvCxnSpPr/>
            <p:nvPr/>
          </p:nvCxnSpPr>
          <p:spPr>
            <a:xfrm flipV="1">
              <a:off x="4017379" y="4291213"/>
              <a:ext cx="1191140" cy="4782"/>
            </a:xfrm>
            <a:prstGeom prst="line">
              <a:avLst/>
            </a:prstGeom>
          </p:spPr>
          <p:style>
            <a:lnRef idx="1">
              <a:schemeClr val="dk1"/>
            </a:lnRef>
            <a:fillRef idx="0">
              <a:schemeClr val="dk1"/>
            </a:fillRef>
            <a:effectRef idx="0">
              <a:schemeClr val="dk1"/>
            </a:effectRef>
            <a:fontRef idx="minor">
              <a:schemeClr val="tx1"/>
            </a:fontRef>
          </p:style>
        </p:cxnSp>
        <p:cxnSp>
          <p:nvCxnSpPr>
            <p:cNvPr id="31" name="Straight Connector 30"/>
            <p:cNvCxnSpPr/>
            <p:nvPr/>
          </p:nvCxnSpPr>
          <p:spPr>
            <a:xfrm flipV="1">
              <a:off x="4542473" y="4698874"/>
              <a:ext cx="654986" cy="14407"/>
            </a:xfrm>
            <a:prstGeom prst="line">
              <a:avLst/>
            </a:prstGeom>
          </p:spPr>
          <p:style>
            <a:lnRef idx="1">
              <a:schemeClr val="dk1"/>
            </a:lnRef>
            <a:fillRef idx="0">
              <a:schemeClr val="dk1"/>
            </a:fillRef>
            <a:effectRef idx="0">
              <a:schemeClr val="dk1"/>
            </a:effectRef>
            <a:fontRef idx="minor">
              <a:schemeClr val="tx1"/>
            </a:fontRef>
          </p:style>
        </p:cxnSp>
        <p:sp>
          <p:nvSpPr>
            <p:cNvPr id="32" name="Rectangle 31"/>
            <p:cNvSpPr/>
            <p:nvPr/>
          </p:nvSpPr>
          <p:spPr>
            <a:xfrm>
              <a:off x="5208519" y="4235980"/>
              <a:ext cx="2174360" cy="53149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3" name="Rectangle 32"/>
            <p:cNvSpPr/>
            <p:nvPr/>
          </p:nvSpPr>
          <p:spPr>
            <a:xfrm>
              <a:off x="5360306" y="4176375"/>
              <a:ext cx="1741182" cy="461665"/>
            </a:xfrm>
            <a:prstGeom prst="rect">
              <a:avLst/>
            </a:prstGeom>
          </p:spPr>
          <p:txBody>
            <a:bodyPr wrap="none">
              <a:spAutoFit/>
            </a:bodyPr>
            <a:lstStyle/>
            <a:p>
              <a:r>
                <a:rPr lang="en-US" sz="2400" b="1" dirty="0" err="1" smtClean="0">
                  <a:solidFill>
                    <a:prstClr val="black"/>
                  </a:solidFill>
                  <a:latin typeface="Times New Roman" pitchFamily="18" charset="0"/>
                  <a:cs typeface="Times New Roman" pitchFamily="18" charset="0"/>
                </a:rPr>
                <a:t>potentiostat</a:t>
              </a:r>
              <a:endParaRPr lang="en-GB" sz="2800" b="1" dirty="0">
                <a:latin typeface="Times New Roman" pitchFamily="18" charset="0"/>
                <a:cs typeface="Times New Roman" pitchFamily="18" charset="0"/>
              </a:endParaRPr>
            </a:p>
          </p:txBody>
        </p:sp>
        <p:cxnSp>
          <p:nvCxnSpPr>
            <p:cNvPr id="34" name="Straight Arrow Connector 33"/>
            <p:cNvCxnSpPr/>
            <p:nvPr/>
          </p:nvCxnSpPr>
          <p:spPr>
            <a:xfrm flipH="1">
              <a:off x="2814240" y="5351908"/>
              <a:ext cx="1447800" cy="868369"/>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35" name="Rectangle 34"/>
            <p:cNvSpPr/>
            <p:nvPr/>
          </p:nvSpPr>
          <p:spPr>
            <a:xfrm>
              <a:off x="405550" y="5912680"/>
              <a:ext cx="3525416" cy="951893"/>
            </a:xfrm>
            <a:prstGeom prst="rect">
              <a:avLst/>
            </a:prstGeom>
          </p:spPr>
          <p:txBody>
            <a:bodyPr wrap="none">
              <a:spAutoFit/>
            </a:bodyPr>
            <a:lstStyle/>
            <a:p>
              <a:pPr algn="ctr"/>
              <a:r>
                <a:rPr lang="en-US" sz="2400" b="1" dirty="0" smtClean="0">
                  <a:solidFill>
                    <a:prstClr val="black"/>
                  </a:solidFill>
                  <a:latin typeface="Times New Roman" pitchFamily="18" charset="0"/>
                  <a:cs typeface="Times New Roman" pitchFamily="18" charset="0"/>
                </a:rPr>
                <a:t>Detector</a:t>
              </a:r>
            </a:p>
            <a:p>
              <a:pPr algn="ctr"/>
              <a:r>
                <a:rPr lang="en-US" sz="2000" b="1" dirty="0">
                  <a:solidFill>
                    <a:prstClr val="black"/>
                  </a:solidFill>
                  <a:latin typeface="Times New Roman" pitchFamily="18" charset="0"/>
                  <a:cs typeface="Times New Roman" pitchFamily="18" charset="0"/>
                </a:rPr>
                <a:t>(</a:t>
              </a:r>
              <a:r>
                <a:rPr lang="en-US" sz="2000" b="1" dirty="0" smtClean="0">
                  <a:solidFill>
                    <a:prstClr val="black"/>
                  </a:solidFill>
                  <a:latin typeface="Times New Roman" pitchFamily="18" charset="0"/>
                  <a:cs typeface="Times New Roman" pitchFamily="18" charset="0"/>
                </a:rPr>
                <a:t>Reflectance or Fluorescence)</a:t>
              </a:r>
              <a:endParaRPr lang="en-GB" sz="2400" b="1" dirty="0">
                <a:latin typeface="Times New Roman" pitchFamily="18" charset="0"/>
                <a:cs typeface="Times New Roman" pitchFamily="18" charset="0"/>
              </a:endParaRPr>
            </a:p>
          </p:txBody>
        </p:sp>
      </p:grpSp>
      <p:sp>
        <p:nvSpPr>
          <p:cNvPr id="45" name="Right Brace 44"/>
          <p:cNvSpPr/>
          <p:nvPr/>
        </p:nvSpPr>
        <p:spPr>
          <a:xfrm>
            <a:off x="6437007" y="2771553"/>
            <a:ext cx="521924" cy="1265173"/>
          </a:xfrm>
          <a:prstGeom prst="rightBrace">
            <a:avLst>
              <a:gd name="adj1" fmla="val 27330"/>
              <a:gd name="adj2" fmla="val 50000"/>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00001" y="2659117"/>
            <a:ext cx="2373850" cy="14900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546199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6" name="Oval 2055"/>
          <p:cNvSpPr/>
          <p:nvPr/>
        </p:nvSpPr>
        <p:spPr>
          <a:xfrm>
            <a:off x="5715000" y="5181600"/>
            <a:ext cx="1371600" cy="13716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4" name="Oval 43"/>
          <p:cNvSpPr/>
          <p:nvPr/>
        </p:nvSpPr>
        <p:spPr>
          <a:xfrm>
            <a:off x="5827619" y="5295900"/>
            <a:ext cx="1146361" cy="11430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 name="Title 1"/>
          <p:cNvSpPr>
            <a:spLocks noGrp="1"/>
          </p:cNvSpPr>
          <p:nvPr>
            <p:ph type="title"/>
          </p:nvPr>
        </p:nvSpPr>
        <p:spPr>
          <a:xfrm>
            <a:off x="457200" y="152400"/>
            <a:ext cx="8229600" cy="1143000"/>
          </a:xfrm>
        </p:spPr>
        <p:txBody>
          <a:bodyPr>
            <a:normAutofit/>
          </a:bodyPr>
          <a:lstStyle/>
          <a:p>
            <a:r>
              <a:rPr lang="en-US" sz="4000" dirty="0" smtClean="0"/>
              <a:t>IR (Infrared) SEC</a:t>
            </a:r>
            <a:endParaRPr lang="en-US" sz="4000" dirty="0"/>
          </a:p>
        </p:txBody>
      </p:sp>
      <p:sp>
        <p:nvSpPr>
          <p:cNvPr id="3" name="Content Placeholder 2"/>
          <p:cNvSpPr>
            <a:spLocks noGrp="1"/>
          </p:cNvSpPr>
          <p:nvPr>
            <p:ph idx="1"/>
          </p:nvPr>
        </p:nvSpPr>
        <p:spPr>
          <a:xfrm>
            <a:off x="479525" y="1176379"/>
            <a:ext cx="8229600" cy="4081421"/>
          </a:xfrm>
        </p:spPr>
        <p:txBody>
          <a:bodyPr>
            <a:normAutofit/>
          </a:bodyPr>
          <a:lstStyle/>
          <a:p>
            <a:r>
              <a:rPr lang="en-US" sz="2800" dirty="0" smtClean="0"/>
              <a:t>Two major designs:</a:t>
            </a:r>
            <a:endParaRPr lang="en-US" sz="2800" dirty="0"/>
          </a:p>
          <a:p>
            <a:pPr marL="457200" lvl="1" indent="0">
              <a:buNone/>
            </a:pPr>
            <a:r>
              <a:rPr lang="en-US" sz="2400" dirty="0" smtClean="0"/>
              <a:t>1) OTTLE cell – </a:t>
            </a:r>
            <a:r>
              <a:rPr lang="en-US" sz="2400" u="sng" dirty="0" smtClean="0"/>
              <a:t>O</a:t>
            </a:r>
            <a:r>
              <a:rPr lang="en-US" sz="2400" dirty="0" smtClean="0"/>
              <a:t>ptically </a:t>
            </a:r>
            <a:r>
              <a:rPr lang="en-US" sz="2400" u="sng" dirty="0" smtClean="0"/>
              <a:t>t</a:t>
            </a:r>
            <a:r>
              <a:rPr lang="en-US" sz="2400" dirty="0" smtClean="0"/>
              <a:t>ransparent </a:t>
            </a:r>
            <a:r>
              <a:rPr lang="en-US" sz="2400" u="sng" dirty="0" smtClean="0"/>
              <a:t>t</a:t>
            </a:r>
            <a:r>
              <a:rPr lang="en-US" sz="2400" dirty="0" smtClean="0"/>
              <a:t>hin </a:t>
            </a:r>
            <a:r>
              <a:rPr lang="en-US" sz="2400" u="sng" dirty="0" smtClean="0"/>
              <a:t>l</a:t>
            </a:r>
            <a:r>
              <a:rPr lang="en-US" sz="2400" dirty="0" smtClean="0"/>
              <a:t>ayer 				</a:t>
            </a:r>
            <a:r>
              <a:rPr lang="en-US" sz="2400" u="sng" dirty="0" smtClean="0"/>
              <a:t>e</a:t>
            </a:r>
            <a:r>
              <a:rPr lang="en-US" sz="2400" dirty="0" smtClean="0"/>
              <a:t>lectrochemical cell</a:t>
            </a:r>
          </a:p>
          <a:p>
            <a:pPr marL="457200" lvl="1" indent="0">
              <a:buNone/>
            </a:pPr>
            <a:endParaRPr lang="en-US" sz="2400" dirty="0" smtClean="0"/>
          </a:p>
          <a:p>
            <a:pPr lvl="1"/>
            <a:endParaRPr lang="en-US" dirty="0"/>
          </a:p>
          <a:p>
            <a:pPr lvl="1"/>
            <a:endParaRPr lang="en-US" dirty="0" smtClean="0"/>
          </a:p>
          <a:p>
            <a:pPr marL="457200" lvl="1" indent="0">
              <a:buNone/>
            </a:pPr>
            <a:endParaRPr lang="en-US" dirty="0" smtClean="0"/>
          </a:p>
          <a:p>
            <a:pPr marL="457200" lvl="1" indent="0">
              <a:buNone/>
            </a:pPr>
            <a:endParaRPr lang="en-US" dirty="0"/>
          </a:p>
        </p:txBody>
      </p:sp>
      <p:sp>
        <p:nvSpPr>
          <p:cNvPr id="5" name="Flowchart: Magnetic Disk 4"/>
          <p:cNvSpPr/>
          <p:nvPr/>
        </p:nvSpPr>
        <p:spPr>
          <a:xfrm>
            <a:off x="3806639" y="3371632"/>
            <a:ext cx="1295400" cy="1371600"/>
          </a:xfrm>
          <a:prstGeom prst="flowChartMagneticDisk">
            <a:avLst/>
          </a:prstGeom>
          <a:scene3d>
            <a:camera prst="isometricLeftDown"/>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 name="Straight Connector 5"/>
          <p:cNvCxnSpPr/>
          <p:nvPr/>
        </p:nvCxnSpPr>
        <p:spPr>
          <a:xfrm>
            <a:off x="4174939" y="3095861"/>
            <a:ext cx="0" cy="891857"/>
          </a:xfrm>
          <a:prstGeom prst="line">
            <a:avLst/>
          </a:prstGeom>
        </p:spPr>
        <p:style>
          <a:lnRef idx="3">
            <a:schemeClr val="dk1"/>
          </a:lnRef>
          <a:fillRef idx="0">
            <a:schemeClr val="dk1"/>
          </a:fillRef>
          <a:effectRef idx="2">
            <a:schemeClr val="dk1"/>
          </a:effectRef>
          <a:fontRef idx="minor">
            <a:schemeClr val="tx1"/>
          </a:fontRef>
        </p:style>
      </p:cxnSp>
      <p:cxnSp>
        <p:nvCxnSpPr>
          <p:cNvPr id="9" name="Straight Arrow Connector 8"/>
          <p:cNvCxnSpPr/>
          <p:nvPr/>
        </p:nvCxnSpPr>
        <p:spPr>
          <a:xfrm>
            <a:off x="2054039" y="4151775"/>
            <a:ext cx="4495800" cy="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0" name="Straight Connector 9"/>
          <p:cNvCxnSpPr/>
          <p:nvPr/>
        </p:nvCxnSpPr>
        <p:spPr>
          <a:xfrm>
            <a:off x="4708339" y="3513147"/>
            <a:ext cx="0" cy="834573"/>
          </a:xfrm>
          <a:prstGeom prst="line">
            <a:avLst/>
          </a:prstGeom>
        </p:spPr>
        <p:style>
          <a:lnRef idx="3">
            <a:schemeClr val="dk1"/>
          </a:lnRef>
          <a:fillRef idx="0">
            <a:schemeClr val="dk1"/>
          </a:fillRef>
          <a:effectRef idx="2">
            <a:schemeClr val="dk1"/>
          </a:effectRef>
          <a:fontRef idx="minor">
            <a:schemeClr val="tx1"/>
          </a:fontRef>
        </p:style>
      </p:cxnSp>
      <p:sp>
        <p:nvSpPr>
          <p:cNvPr id="11" name="Rectangle 10"/>
          <p:cNvSpPr/>
          <p:nvPr/>
        </p:nvSpPr>
        <p:spPr>
          <a:xfrm>
            <a:off x="1274854" y="3827896"/>
            <a:ext cx="595035" cy="584775"/>
          </a:xfrm>
          <a:prstGeom prst="rect">
            <a:avLst/>
          </a:prstGeom>
        </p:spPr>
        <p:txBody>
          <a:bodyPr wrap="none">
            <a:spAutoFit/>
          </a:bodyPr>
          <a:lstStyle/>
          <a:p>
            <a:r>
              <a:rPr lang="en-US" sz="3200" b="1" dirty="0" smtClean="0">
                <a:solidFill>
                  <a:prstClr val="black"/>
                </a:solidFill>
                <a:latin typeface="Times New Roman" pitchFamily="18" charset="0"/>
                <a:cs typeface="Times New Roman" pitchFamily="18" charset="0"/>
              </a:rPr>
              <a:t>h</a:t>
            </a:r>
            <a:r>
              <a:rPr lang="el-GR" sz="3200" b="1" dirty="0" smtClean="0">
                <a:solidFill>
                  <a:prstClr val="black"/>
                </a:solidFill>
                <a:latin typeface="Times New Roman" pitchFamily="18" charset="0"/>
                <a:cs typeface="Times New Roman" pitchFamily="18" charset="0"/>
              </a:rPr>
              <a:t>ν</a:t>
            </a:r>
            <a:endParaRPr lang="en-GB" sz="2800" b="1" dirty="0">
              <a:latin typeface="Times New Roman" pitchFamily="18" charset="0"/>
              <a:cs typeface="Times New Roman" pitchFamily="18" charset="0"/>
            </a:endParaRPr>
          </a:p>
        </p:txBody>
      </p:sp>
      <p:sp>
        <p:nvSpPr>
          <p:cNvPr id="12" name="Rectangle 11"/>
          <p:cNvSpPr/>
          <p:nvPr/>
        </p:nvSpPr>
        <p:spPr>
          <a:xfrm>
            <a:off x="6588518" y="3886055"/>
            <a:ext cx="1260281" cy="461665"/>
          </a:xfrm>
          <a:prstGeom prst="rect">
            <a:avLst/>
          </a:prstGeom>
        </p:spPr>
        <p:txBody>
          <a:bodyPr wrap="none">
            <a:spAutoFit/>
          </a:bodyPr>
          <a:lstStyle/>
          <a:p>
            <a:r>
              <a:rPr lang="en-US" sz="2400" b="1" dirty="0" smtClean="0">
                <a:solidFill>
                  <a:prstClr val="black"/>
                </a:solidFill>
                <a:latin typeface="Times New Roman" pitchFamily="18" charset="0"/>
                <a:cs typeface="Times New Roman" pitchFamily="18" charset="0"/>
              </a:rPr>
              <a:t>detector</a:t>
            </a:r>
            <a:endParaRPr lang="en-GB" sz="2800" b="1" dirty="0">
              <a:latin typeface="Times New Roman" pitchFamily="18" charset="0"/>
              <a:cs typeface="Times New Roman" pitchFamily="18" charset="0"/>
            </a:endParaRPr>
          </a:p>
        </p:txBody>
      </p:sp>
      <p:cxnSp>
        <p:nvCxnSpPr>
          <p:cNvPr id="13" name="Straight Connector 12"/>
          <p:cNvCxnSpPr/>
          <p:nvPr/>
        </p:nvCxnSpPr>
        <p:spPr>
          <a:xfrm flipV="1">
            <a:off x="4174939" y="3091080"/>
            <a:ext cx="1191140" cy="4782"/>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flipV="1">
            <a:off x="4700033" y="3498741"/>
            <a:ext cx="654986" cy="14407"/>
          </a:xfrm>
          <a:prstGeom prst="line">
            <a:avLst/>
          </a:prstGeom>
        </p:spPr>
        <p:style>
          <a:lnRef idx="1">
            <a:schemeClr val="dk1"/>
          </a:lnRef>
          <a:fillRef idx="0">
            <a:schemeClr val="dk1"/>
          </a:fillRef>
          <a:effectRef idx="0">
            <a:schemeClr val="dk1"/>
          </a:effectRef>
          <a:fontRef idx="minor">
            <a:schemeClr val="tx1"/>
          </a:fontRef>
        </p:style>
      </p:cxnSp>
      <p:sp>
        <p:nvSpPr>
          <p:cNvPr id="15" name="Rectangle 14"/>
          <p:cNvSpPr/>
          <p:nvPr/>
        </p:nvSpPr>
        <p:spPr>
          <a:xfrm>
            <a:off x="5366079" y="3035847"/>
            <a:ext cx="2174360" cy="53149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6" name="Rectangle 15"/>
          <p:cNvSpPr/>
          <p:nvPr/>
        </p:nvSpPr>
        <p:spPr>
          <a:xfrm>
            <a:off x="5539781" y="3061376"/>
            <a:ext cx="1741182" cy="461665"/>
          </a:xfrm>
          <a:prstGeom prst="rect">
            <a:avLst/>
          </a:prstGeom>
        </p:spPr>
        <p:txBody>
          <a:bodyPr wrap="none">
            <a:spAutoFit/>
          </a:bodyPr>
          <a:lstStyle/>
          <a:p>
            <a:r>
              <a:rPr lang="en-US" sz="2400" b="1" dirty="0" err="1" smtClean="0">
                <a:solidFill>
                  <a:prstClr val="black"/>
                </a:solidFill>
                <a:latin typeface="Times New Roman" pitchFamily="18" charset="0"/>
                <a:cs typeface="Times New Roman" pitchFamily="18" charset="0"/>
              </a:rPr>
              <a:t>potentiostat</a:t>
            </a:r>
            <a:endParaRPr lang="en-GB" sz="2800" b="1" dirty="0">
              <a:latin typeface="Times New Roman" pitchFamily="18" charset="0"/>
              <a:cs typeface="Times New Roman" pitchFamily="18" charset="0"/>
            </a:endParaRPr>
          </a:p>
        </p:txBody>
      </p:sp>
      <p:sp>
        <p:nvSpPr>
          <p:cNvPr id="19" name="Parallelogram 18"/>
          <p:cNvSpPr/>
          <p:nvPr/>
        </p:nvSpPr>
        <p:spPr>
          <a:xfrm rot="15981065">
            <a:off x="4165463" y="3927671"/>
            <a:ext cx="397061" cy="417286"/>
          </a:xfrm>
          <a:prstGeom prst="parallelogram">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cxnSp>
        <p:nvCxnSpPr>
          <p:cNvPr id="21" name="Straight Connector 20"/>
          <p:cNvCxnSpPr>
            <a:stCxn id="19" idx="2"/>
            <a:endCxn id="19" idx="5"/>
          </p:cNvCxnSpPr>
          <p:nvPr/>
        </p:nvCxnSpPr>
        <p:spPr>
          <a:xfrm>
            <a:off x="4354517" y="3987718"/>
            <a:ext cx="18953" cy="297192"/>
          </a:xfrm>
          <a:prstGeom prst="line">
            <a:avLst/>
          </a:prstGeom>
        </p:spPr>
        <p:style>
          <a:lnRef idx="1">
            <a:schemeClr val="dk1"/>
          </a:lnRef>
          <a:fillRef idx="0">
            <a:schemeClr val="dk1"/>
          </a:fillRef>
          <a:effectRef idx="0">
            <a:schemeClr val="dk1"/>
          </a:effectRef>
          <a:fontRef idx="minor">
            <a:schemeClr val="tx1"/>
          </a:fontRef>
        </p:style>
      </p:cxnSp>
      <p:cxnSp>
        <p:nvCxnSpPr>
          <p:cNvPr id="24" name="Straight Connector 23"/>
          <p:cNvCxnSpPr/>
          <p:nvPr/>
        </p:nvCxnSpPr>
        <p:spPr>
          <a:xfrm>
            <a:off x="4267200" y="3968291"/>
            <a:ext cx="18953" cy="297192"/>
          </a:xfrm>
          <a:prstGeom prst="line">
            <a:avLst/>
          </a:prstGeom>
        </p:spPr>
        <p:style>
          <a:lnRef idx="1">
            <a:schemeClr val="dk1"/>
          </a:lnRef>
          <a:fillRef idx="0">
            <a:schemeClr val="dk1"/>
          </a:fillRef>
          <a:effectRef idx="0">
            <a:schemeClr val="dk1"/>
          </a:effectRef>
          <a:fontRef idx="minor">
            <a:schemeClr val="tx1"/>
          </a:fontRef>
        </p:style>
      </p:cxnSp>
      <p:cxnSp>
        <p:nvCxnSpPr>
          <p:cNvPr id="25" name="Straight Connector 24"/>
          <p:cNvCxnSpPr/>
          <p:nvPr/>
        </p:nvCxnSpPr>
        <p:spPr>
          <a:xfrm>
            <a:off x="4191000" y="3968291"/>
            <a:ext cx="18953" cy="297192"/>
          </a:xfrm>
          <a:prstGeom prst="line">
            <a:avLst/>
          </a:prstGeom>
        </p:spPr>
        <p:style>
          <a:lnRef idx="1">
            <a:schemeClr val="dk1"/>
          </a:lnRef>
          <a:fillRef idx="0">
            <a:schemeClr val="dk1"/>
          </a:fillRef>
          <a:effectRef idx="0">
            <a:schemeClr val="dk1"/>
          </a:effectRef>
          <a:fontRef idx="minor">
            <a:schemeClr val="tx1"/>
          </a:fontRef>
        </p:style>
      </p:cxnSp>
      <p:cxnSp>
        <p:nvCxnSpPr>
          <p:cNvPr id="29" name="Straight Connector 28"/>
          <p:cNvCxnSpPr/>
          <p:nvPr/>
        </p:nvCxnSpPr>
        <p:spPr>
          <a:xfrm>
            <a:off x="4419600" y="4003179"/>
            <a:ext cx="18953" cy="297192"/>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Connector 29"/>
          <p:cNvCxnSpPr/>
          <p:nvPr/>
        </p:nvCxnSpPr>
        <p:spPr>
          <a:xfrm>
            <a:off x="4495800" y="4009149"/>
            <a:ext cx="18953" cy="297192"/>
          </a:xfrm>
          <a:prstGeom prst="line">
            <a:avLst/>
          </a:prstGeom>
        </p:spPr>
        <p:style>
          <a:lnRef idx="1">
            <a:schemeClr val="dk1"/>
          </a:lnRef>
          <a:fillRef idx="0">
            <a:schemeClr val="dk1"/>
          </a:fillRef>
          <a:effectRef idx="0">
            <a:schemeClr val="dk1"/>
          </a:effectRef>
          <a:fontRef idx="minor">
            <a:schemeClr val="tx1"/>
          </a:fontRef>
        </p:style>
      </p:cxnSp>
      <p:cxnSp>
        <p:nvCxnSpPr>
          <p:cNvPr id="31" name="Straight Connector 30"/>
          <p:cNvCxnSpPr>
            <a:stCxn id="19" idx="1"/>
            <a:endCxn id="19" idx="3"/>
          </p:cNvCxnSpPr>
          <p:nvPr/>
        </p:nvCxnSpPr>
        <p:spPr>
          <a:xfrm>
            <a:off x="4152615" y="4100061"/>
            <a:ext cx="422757" cy="72506"/>
          </a:xfrm>
          <a:prstGeom prst="line">
            <a:avLst/>
          </a:prstGeom>
        </p:spPr>
        <p:style>
          <a:lnRef idx="1">
            <a:schemeClr val="dk1"/>
          </a:lnRef>
          <a:fillRef idx="0">
            <a:schemeClr val="dk1"/>
          </a:fillRef>
          <a:effectRef idx="0">
            <a:schemeClr val="dk1"/>
          </a:effectRef>
          <a:fontRef idx="minor">
            <a:schemeClr val="tx1"/>
          </a:fontRef>
        </p:style>
      </p:cxnSp>
      <p:cxnSp>
        <p:nvCxnSpPr>
          <p:cNvPr id="33" name="Straight Connector 32"/>
          <p:cNvCxnSpPr/>
          <p:nvPr/>
        </p:nvCxnSpPr>
        <p:spPr>
          <a:xfrm>
            <a:off x="4152614" y="4027555"/>
            <a:ext cx="422757" cy="72506"/>
          </a:xfrm>
          <a:prstGeom prst="line">
            <a:avLst/>
          </a:prstGeom>
        </p:spPr>
        <p:style>
          <a:lnRef idx="1">
            <a:schemeClr val="dk1"/>
          </a:lnRef>
          <a:fillRef idx="0">
            <a:schemeClr val="dk1"/>
          </a:fillRef>
          <a:effectRef idx="0">
            <a:schemeClr val="dk1"/>
          </a:effectRef>
          <a:fontRef idx="minor">
            <a:schemeClr val="tx1"/>
          </a:fontRef>
        </p:style>
      </p:cxnSp>
      <p:cxnSp>
        <p:nvCxnSpPr>
          <p:cNvPr id="34" name="Straight Connector 33"/>
          <p:cNvCxnSpPr/>
          <p:nvPr/>
        </p:nvCxnSpPr>
        <p:spPr>
          <a:xfrm>
            <a:off x="4152615" y="4172567"/>
            <a:ext cx="422757" cy="72506"/>
          </a:xfrm>
          <a:prstGeom prst="line">
            <a:avLst/>
          </a:prstGeom>
        </p:spPr>
        <p:style>
          <a:lnRef idx="1">
            <a:schemeClr val="dk1"/>
          </a:lnRef>
          <a:fillRef idx="0">
            <a:schemeClr val="dk1"/>
          </a:fillRef>
          <a:effectRef idx="0">
            <a:schemeClr val="dk1"/>
          </a:effectRef>
          <a:fontRef idx="minor">
            <a:schemeClr val="tx1"/>
          </a:fontRef>
        </p:style>
      </p:cxnSp>
      <p:cxnSp>
        <p:nvCxnSpPr>
          <p:cNvPr id="35" name="Straight Connector 34"/>
          <p:cNvCxnSpPr/>
          <p:nvPr/>
        </p:nvCxnSpPr>
        <p:spPr>
          <a:xfrm>
            <a:off x="4152614" y="4100061"/>
            <a:ext cx="422757" cy="72506"/>
          </a:xfrm>
          <a:prstGeom prst="line">
            <a:avLst/>
          </a:prstGeom>
        </p:spPr>
        <p:style>
          <a:lnRef idx="1">
            <a:schemeClr val="dk1"/>
          </a:lnRef>
          <a:fillRef idx="0">
            <a:schemeClr val="dk1"/>
          </a:fillRef>
          <a:effectRef idx="0">
            <a:schemeClr val="dk1"/>
          </a:effectRef>
          <a:fontRef idx="minor">
            <a:schemeClr val="tx1"/>
          </a:fontRef>
        </p:style>
      </p:cxnSp>
      <p:cxnSp>
        <p:nvCxnSpPr>
          <p:cNvPr id="2051" name="Straight Arrow Connector 2050"/>
          <p:cNvCxnSpPr/>
          <p:nvPr/>
        </p:nvCxnSpPr>
        <p:spPr>
          <a:xfrm>
            <a:off x="3048000" y="3200400"/>
            <a:ext cx="990600" cy="827155"/>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052" name="TextBox 2051"/>
          <p:cNvSpPr txBox="1"/>
          <p:nvPr/>
        </p:nvSpPr>
        <p:spPr>
          <a:xfrm>
            <a:off x="228600" y="2667000"/>
            <a:ext cx="2895600" cy="646331"/>
          </a:xfrm>
          <a:prstGeom prst="rect">
            <a:avLst/>
          </a:prstGeom>
          <a:noFill/>
        </p:spPr>
        <p:txBody>
          <a:bodyPr wrap="square" rtlCol="0">
            <a:spAutoFit/>
          </a:bodyPr>
          <a:lstStyle/>
          <a:p>
            <a:r>
              <a:rPr lang="en-US" dirty="0" smtClean="0"/>
              <a:t>Working electrode is a mesh to allow IR to pass through</a:t>
            </a:r>
            <a:endParaRPr lang="en-US" dirty="0"/>
          </a:p>
        </p:txBody>
      </p:sp>
      <p:sp>
        <p:nvSpPr>
          <p:cNvPr id="2054" name="Rectangle 2053"/>
          <p:cNvSpPr/>
          <p:nvPr/>
        </p:nvSpPr>
        <p:spPr>
          <a:xfrm>
            <a:off x="381000" y="5029200"/>
            <a:ext cx="4572000" cy="1569660"/>
          </a:xfrm>
          <a:prstGeom prst="rect">
            <a:avLst/>
          </a:prstGeom>
        </p:spPr>
        <p:txBody>
          <a:bodyPr>
            <a:spAutoFit/>
          </a:bodyPr>
          <a:lstStyle/>
          <a:p>
            <a:pPr lvl="1"/>
            <a:r>
              <a:rPr lang="en-US" sz="2400" dirty="0"/>
              <a:t>2) Reflectance cell – The IR beam is reflected off of the electrode through a thin layer of solution. </a:t>
            </a:r>
          </a:p>
        </p:txBody>
      </p:sp>
      <p:sp>
        <p:nvSpPr>
          <p:cNvPr id="2055" name="Oval 2054"/>
          <p:cNvSpPr/>
          <p:nvPr/>
        </p:nvSpPr>
        <p:spPr>
          <a:xfrm>
            <a:off x="6019800" y="5486400"/>
            <a:ext cx="762000" cy="76200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cxnSp>
        <p:nvCxnSpPr>
          <p:cNvPr id="45" name="Straight Arrow Connector 44"/>
          <p:cNvCxnSpPr/>
          <p:nvPr/>
        </p:nvCxnSpPr>
        <p:spPr>
          <a:xfrm flipV="1">
            <a:off x="5181600" y="5867400"/>
            <a:ext cx="1219199" cy="5715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48" name="Straight Arrow Connector 47"/>
          <p:cNvCxnSpPr/>
          <p:nvPr/>
        </p:nvCxnSpPr>
        <p:spPr>
          <a:xfrm>
            <a:off x="6410372" y="5867400"/>
            <a:ext cx="1285828" cy="5715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51" name="Rectangle 50"/>
          <p:cNvSpPr/>
          <p:nvPr/>
        </p:nvSpPr>
        <p:spPr>
          <a:xfrm>
            <a:off x="4495800" y="6151996"/>
            <a:ext cx="595035" cy="584775"/>
          </a:xfrm>
          <a:prstGeom prst="rect">
            <a:avLst/>
          </a:prstGeom>
        </p:spPr>
        <p:txBody>
          <a:bodyPr wrap="none">
            <a:spAutoFit/>
          </a:bodyPr>
          <a:lstStyle/>
          <a:p>
            <a:r>
              <a:rPr lang="en-US" sz="3200" b="1" dirty="0" smtClean="0">
                <a:solidFill>
                  <a:prstClr val="black"/>
                </a:solidFill>
                <a:latin typeface="Times New Roman" pitchFamily="18" charset="0"/>
                <a:cs typeface="Times New Roman" pitchFamily="18" charset="0"/>
              </a:rPr>
              <a:t>h</a:t>
            </a:r>
            <a:r>
              <a:rPr lang="el-GR" sz="3200" b="1" dirty="0" smtClean="0">
                <a:solidFill>
                  <a:prstClr val="black"/>
                </a:solidFill>
                <a:latin typeface="Times New Roman" pitchFamily="18" charset="0"/>
                <a:cs typeface="Times New Roman" pitchFamily="18" charset="0"/>
              </a:rPr>
              <a:t>ν</a:t>
            </a:r>
            <a:endParaRPr lang="en-GB" sz="2800" b="1" dirty="0">
              <a:latin typeface="Times New Roman" pitchFamily="18" charset="0"/>
              <a:cs typeface="Times New Roman" pitchFamily="18" charset="0"/>
            </a:endParaRPr>
          </a:p>
        </p:txBody>
      </p:sp>
      <p:sp>
        <p:nvSpPr>
          <p:cNvPr id="52" name="Rectangle 51"/>
          <p:cNvSpPr/>
          <p:nvPr/>
        </p:nvSpPr>
        <p:spPr>
          <a:xfrm>
            <a:off x="7696200" y="6265436"/>
            <a:ext cx="1260281" cy="461665"/>
          </a:xfrm>
          <a:prstGeom prst="rect">
            <a:avLst/>
          </a:prstGeom>
        </p:spPr>
        <p:txBody>
          <a:bodyPr wrap="none">
            <a:spAutoFit/>
          </a:bodyPr>
          <a:lstStyle/>
          <a:p>
            <a:r>
              <a:rPr lang="en-US" sz="2400" b="1" dirty="0" smtClean="0">
                <a:solidFill>
                  <a:prstClr val="black"/>
                </a:solidFill>
                <a:latin typeface="Times New Roman" pitchFamily="18" charset="0"/>
                <a:cs typeface="Times New Roman" pitchFamily="18" charset="0"/>
              </a:rPr>
              <a:t>detector</a:t>
            </a:r>
            <a:endParaRPr lang="en-GB" sz="2800" b="1" dirty="0">
              <a:latin typeface="Times New Roman" pitchFamily="18" charset="0"/>
              <a:cs typeface="Times New Roman" pitchFamily="18" charset="0"/>
            </a:endParaRPr>
          </a:p>
        </p:txBody>
      </p:sp>
      <p:cxnSp>
        <p:nvCxnSpPr>
          <p:cNvPr id="54" name="Straight Arrow Connector 53"/>
          <p:cNvCxnSpPr/>
          <p:nvPr/>
        </p:nvCxnSpPr>
        <p:spPr>
          <a:xfrm flipH="1">
            <a:off x="6453260" y="5029200"/>
            <a:ext cx="765398" cy="68027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57" name="TextBox 56"/>
          <p:cNvSpPr txBox="1"/>
          <p:nvPr/>
        </p:nvSpPr>
        <p:spPr>
          <a:xfrm>
            <a:off x="7208293" y="4726325"/>
            <a:ext cx="2895600" cy="369332"/>
          </a:xfrm>
          <a:prstGeom prst="rect">
            <a:avLst/>
          </a:prstGeom>
          <a:noFill/>
        </p:spPr>
        <p:txBody>
          <a:bodyPr wrap="square" rtlCol="0">
            <a:spAutoFit/>
          </a:bodyPr>
          <a:lstStyle/>
          <a:p>
            <a:r>
              <a:rPr lang="en-US" dirty="0" smtClean="0"/>
              <a:t>Working</a:t>
            </a:r>
            <a:endParaRPr lang="en-US" dirty="0"/>
          </a:p>
        </p:txBody>
      </p:sp>
      <p:cxnSp>
        <p:nvCxnSpPr>
          <p:cNvPr id="58" name="Straight Arrow Connector 57"/>
          <p:cNvCxnSpPr/>
          <p:nvPr/>
        </p:nvCxnSpPr>
        <p:spPr>
          <a:xfrm flipH="1">
            <a:off x="6919853" y="5295900"/>
            <a:ext cx="776347" cy="41357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60" name="Straight Arrow Connector 59"/>
          <p:cNvCxnSpPr/>
          <p:nvPr/>
        </p:nvCxnSpPr>
        <p:spPr>
          <a:xfrm flipH="1">
            <a:off x="7086600" y="5562600"/>
            <a:ext cx="762199" cy="39590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61" name="TextBox 60"/>
          <p:cNvSpPr txBox="1"/>
          <p:nvPr/>
        </p:nvSpPr>
        <p:spPr>
          <a:xfrm>
            <a:off x="7638712" y="5000006"/>
            <a:ext cx="2895600" cy="369332"/>
          </a:xfrm>
          <a:prstGeom prst="rect">
            <a:avLst/>
          </a:prstGeom>
          <a:noFill/>
        </p:spPr>
        <p:txBody>
          <a:bodyPr wrap="square" rtlCol="0">
            <a:spAutoFit/>
          </a:bodyPr>
          <a:lstStyle/>
          <a:p>
            <a:r>
              <a:rPr lang="en-US" dirty="0" smtClean="0"/>
              <a:t>Reference</a:t>
            </a:r>
            <a:endParaRPr lang="en-US" dirty="0"/>
          </a:p>
        </p:txBody>
      </p:sp>
      <p:sp>
        <p:nvSpPr>
          <p:cNvPr id="62" name="TextBox 61"/>
          <p:cNvSpPr txBox="1"/>
          <p:nvPr/>
        </p:nvSpPr>
        <p:spPr>
          <a:xfrm>
            <a:off x="7831239" y="5301734"/>
            <a:ext cx="2895600" cy="369332"/>
          </a:xfrm>
          <a:prstGeom prst="rect">
            <a:avLst/>
          </a:prstGeom>
          <a:noFill/>
        </p:spPr>
        <p:txBody>
          <a:bodyPr wrap="square" rtlCol="0">
            <a:spAutoFit/>
          </a:bodyPr>
          <a:lstStyle/>
          <a:p>
            <a:r>
              <a:rPr lang="en-US" dirty="0" smtClean="0"/>
              <a:t>Counter</a:t>
            </a:r>
            <a:endParaRPr lang="en-US" dirty="0"/>
          </a:p>
        </p:txBody>
      </p:sp>
    </p:spTree>
    <p:extLst>
      <p:ext uri="{BB962C8B-B14F-4D97-AF65-F5344CB8AC3E}">
        <p14:creationId xmlns:p14="http://schemas.microsoft.com/office/powerpoint/2010/main" val="134706437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1"/>
          <p:cNvSpPr/>
          <p:nvPr/>
        </p:nvSpPr>
        <p:spPr>
          <a:xfrm>
            <a:off x="7054850" y="3505306"/>
            <a:ext cx="2089150" cy="118007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1" name="Rounded Rectangle 10"/>
          <p:cNvSpPr/>
          <p:nvPr/>
        </p:nvSpPr>
        <p:spPr>
          <a:xfrm>
            <a:off x="59332" y="2950944"/>
            <a:ext cx="1921868" cy="104157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410" y="1576113"/>
            <a:ext cx="8863915" cy="40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ounded Rectangle 7"/>
          <p:cNvSpPr/>
          <p:nvPr/>
        </p:nvSpPr>
        <p:spPr>
          <a:xfrm>
            <a:off x="2286000" y="3318634"/>
            <a:ext cx="2209800" cy="119568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 name="Title 1"/>
          <p:cNvSpPr>
            <a:spLocks noGrp="1"/>
          </p:cNvSpPr>
          <p:nvPr>
            <p:ph type="title"/>
          </p:nvPr>
        </p:nvSpPr>
        <p:spPr>
          <a:xfrm>
            <a:off x="473725" y="0"/>
            <a:ext cx="8229600" cy="1143000"/>
          </a:xfrm>
        </p:spPr>
        <p:txBody>
          <a:bodyPr>
            <a:normAutofit/>
          </a:bodyPr>
          <a:lstStyle/>
          <a:p>
            <a:r>
              <a:rPr lang="en-US" sz="4000" dirty="0" smtClean="0"/>
              <a:t>Metal Carbonyl Chemistry</a:t>
            </a:r>
            <a:endParaRPr lang="en-US" sz="4000" dirty="0"/>
          </a:p>
        </p:txBody>
      </p:sp>
      <p:sp>
        <p:nvSpPr>
          <p:cNvPr id="4" name="TextBox 3"/>
          <p:cNvSpPr txBox="1"/>
          <p:nvPr/>
        </p:nvSpPr>
        <p:spPr>
          <a:xfrm>
            <a:off x="76200" y="3071515"/>
            <a:ext cx="1724025" cy="646331"/>
          </a:xfrm>
          <a:prstGeom prst="rect">
            <a:avLst/>
          </a:prstGeom>
          <a:noFill/>
        </p:spPr>
        <p:txBody>
          <a:bodyPr wrap="square" rtlCol="0">
            <a:spAutoFit/>
          </a:bodyPr>
          <a:lstStyle/>
          <a:p>
            <a:pPr algn="ctr"/>
            <a:r>
              <a:rPr lang="en-US" dirty="0" smtClean="0"/>
              <a:t>Air-stable starting material</a:t>
            </a:r>
            <a:endParaRPr lang="en-US" dirty="0"/>
          </a:p>
        </p:txBody>
      </p:sp>
      <p:sp>
        <p:nvSpPr>
          <p:cNvPr id="6" name="TextBox 5"/>
          <p:cNvSpPr txBox="1"/>
          <p:nvPr/>
        </p:nvSpPr>
        <p:spPr>
          <a:xfrm>
            <a:off x="2346325" y="3454811"/>
            <a:ext cx="2089150" cy="923330"/>
          </a:xfrm>
          <a:prstGeom prst="rect">
            <a:avLst/>
          </a:prstGeom>
          <a:noFill/>
        </p:spPr>
        <p:txBody>
          <a:bodyPr wrap="square" rtlCol="0">
            <a:spAutoFit/>
          </a:bodyPr>
          <a:lstStyle/>
          <a:p>
            <a:pPr algn="ctr"/>
            <a:r>
              <a:rPr lang="en-US" dirty="0" smtClean="0"/>
              <a:t>Transient intermediates observed by IR-SEC</a:t>
            </a:r>
            <a:endParaRPr lang="en-US" dirty="0"/>
          </a:p>
        </p:txBody>
      </p:sp>
      <p:sp>
        <p:nvSpPr>
          <p:cNvPr id="7" name="TextBox 6"/>
          <p:cNvSpPr txBox="1"/>
          <p:nvPr/>
        </p:nvSpPr>
        <p:spPr>
          <a:xfrm>
            <a:off x="7054850" y="3625877"/>
            <a:ext cx="2089150" cy="923330"/>
          </a:xfrm>
          <a:prstGeom prst="rect">
            <a:avLst/>
          </a:prstGeom>
          <a:noFill/>
        </p:spPr>
        <p:txBody>
          <a:bodyPr wrap="square" rtlCol="0">
            <a:spAutoFit/>
          </a:bodyPr>
          <a:lstStyle/>
          <a:p>
            <a:pPr algn="ctr"/>
            <a:r>
              <a:rPr lang="en-US" dirty="0" smtClean="0"/>
              <a:t>Species that can be isolated by chemical reduction</a:t>
            </a:r>
            <a:endParaRPr lang="en-US" dirty="0"/>
          </a:p>
        </p:txBody>
      </p:sp>
      <p:sp>
        <p:nvSpPr>
          <p:cNvPr id="5" name="TextBox 4"/>
          <p:cNvSpPr txBox="1"/>
          <p:nvPr/>
        </p:nvSpPr>
        <p:spPr>
          <a:xfrm>
            <a:off x="1346027" y="1078859"/>
            <a:ext cx="6299545" cy="400110"/>
          </a:xfrm>
          <a:prstGeom prst="rect">
            <a:avLst/>
          </a:prstGeom>
          <a:noFill/>
        </p:spPr>
        <p:txBody>
          <a:bodyPr wrap="none" rtlCol="0">
            <a:spAutoFit/>
          </a:bodyPr>
          <a:lstStyle/>
          <a:p>
            <a:r>
              <a:rPr lang="en-US" sz="2000" dirty="0" smtClean="0"/>
              <a:t>Various carbonyl complexes have been examined by IR-SEC</a:t>
            </a:r>
            <a:endParaRPr lang="en-US" sz="2000" dirty="0"/>
          </a:p>
        </p:txBody>
      </p:sp>
      <p:cxnSp>
        <p:nvCxnSpPr>
          <p:cNvPr id="10" name="Straight Arrow Connector 9"/>
          <p:cNvCxnSpPr/>
          <p:nvPr/>
        </p:nvCxnSpPr>
        <p:spPr>
          <a:xfrm flipV="1">
            <a:off x="8099425" y="2950944"/>
            <a:ext cx="0" cy="55436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5" name="Straight Arrow Connector 14"/>
          <p:cNvCxnSpPr/>
          <p:nvPr/>
        </p:nvCxnSpPr>
        <p:spPr>
          <a:xfrm flipH="1">
            <a:off x="6629400" y="4267199"/>
            <a:ext cx="425450" cy="41818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8" name="Straight Arrow Connector 17"/>
          <p:cNvCxnSpPr>
            <a:stCxn id="8" idx="0"/>
          </p:cNvCxnSpPr>
          <p:nvPr/>
        </p:nvCxnSpPr>
        <p:spPr>
          <a:xfrm flipV="1">
            <a:off x="3390900" y="2794333"/>
            <a:ext cx="0" cy="52430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1" name="Straight Arrow Connector 20"/>
          <p:cNvCxnSpPr/>
          <p:nvPr/>
        </p:nvCxnSpPr>
        <p:spPr>
          <a:xfrm flipV="1">
            <a:off x="4435475" y="2794333"/>
            <a:ext cx="517525" cy="60034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7" name="TextBox 26"/>
          <p:cNvSpPr txBox="1"/>
          <p:nvPr/>
        </p:nvSpPr>
        <p:spPr>
          <a:xfrm>
            <a:off x="144970" y="5914571"/>
            <a:ext cx="8084630" cy="707886"/>
          </a:xfrm>
          <a:prstGeom prst="rect">
            <a:avLst/>
          </a:prstGeom>
          <a:noFill/>
        </p:spPr>
        <p:txBody>
          <a:bodyPr wrap="square" rtlCol="0">
            <a:spAutoFit/>
          </a:bodyPr>
          <a:lstStyle/>
          <a:p>
            <a:r>
              <a:rPr lang="en-US" sz="2000" dirty="0" smtClean="0"/>
              <a:t>These compounds are relevant to CO</a:t>
            </a:r>
            <a:r>
              <a:rPr lang="en-US" sz="2000" baseline="-25000" dirty="0" smtClean="0"/>
              <a:t>2</a:t>
            </a:r>
            <a:r>
              <a:rPr lang="en-US" sz="2000" dirty="0" smtClean="0"/>
              <a:t> reduction catalysis</a:t>
            </a:r>
          </a:p>
          <a:p>
            <a:r>
              <a:rPr lang="en-US" sz="2000" i="1" dirty="0" err="1" smtClean="0"/>
              <a:t>Inorg</a:t>
            </a:r>
            <a:r>
              <a:rPr lang="en-US" sz="2000" i="1" dirty="0" smtClean="0"/>
              <a:t>. Chem. </a:t>
            </a:r>
            <a:r>
              <a:rPr lang="en-US" sz="2000" b="1" dirty="0" smtClean="0"/>
              <a:t>2010</a:t>
            </a:r>
            <a:r>
              <a:rPr lang="en-US" sz="2000" dirty="0" smtClean="0"/>
              <a:t>, </a:t>
            </a:r>
            <a:r>
              <a:rPr lang="en-US" sz="2000" i="1" dirty="0" smtClean="0"/>
              <a:t>49</a:t>
            </a:r>
            <a:r>
              <a:rPr lang="en-US" sz="2000" dirty="0" smtClean="0"/>
              <a:t>, 9283-9289 and </a:t>
            </a:r>
            <a:r>
              <a:rPr lang="en-US" sz="2000" i="1" dirty="0" smtClean="0"/>
              <a:t>Chem. </a:t>
            </a:r>
            <a:r>
              <a:rPr lang="en-US" sz="2000" i="1" dirty="0" err="1" smtClean="0"/>
              <a:t>Commun</a:t>
            </a:r>
            <a:r>
              <a:rPr lang="en-US" sz="2000" i="1" dirty="0" smtClean="0"/>
              <a:t>. </a:t>
            </a:r>
            <a:r>
              <a:rPr lang="en-US" sz="2000" b="1" dirty="0" smtClean="0"/>
              <a:t>2012</a:t>
            </a:r>
            <a:r>
              <a:rPr lang="en-US" sz="2000" dirty="0" smtClean="0"/>
              <a:t>, </a:t>
            </a:r>
            <a:r>
              <a:rPr lang="en-US" sz="2000" i="1" dirty="0" smtClean="0"/>
              <a:t>48</a:t>
            </a:r>
            <a:r>
              <a:rPr lang="en-US" sz="2000" dirty="0" smtClean="0"/>
              <a:t>, 7374-7376 </a:t>
            </a:r>
            <a:endParaRPr lang="en-US" sz="2000" i="1" dirty="0"/>
          </a:p>
        </p:txBody>
      </p:sp>
    </p:spTree>
    <p:extLst>
      <p:ext uri="{BB962C8B-B14F-4D97-AF65-F5344CB8AC3E}">
        <p14:creationId xmlns:p14="http://schemas.microsoft.com/office/powerpoint/2010/main" val="278444321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886"/>
            <a:ext cx="8229600" cy="1143000"/>
          </a:xfrm>
        </p:spPr>
        <p:txBody>
          <a:bodyPr/>
          <a:lstStyle/>
          <a:p>
            <a:r>
              <a:rPr lang="en-US" dirty="0" smtClean="0"/>
              <a:t>Other Resources on SEC</a:t>
            </a:r>
            <a:endParaRPr lang="en-GB" dirty="0"/>
          </a:p>
        </p:txBody>
      </p:sp>
      <p:sp>
        <p:nvSpPr>
          <p:cNvPr id="3" name="Content Placeholder 2"/>
          <p:cNvSpPr>
            <a:spLocks noGrp="1"/>
          </p:cNvSpPr>
          <p:nvPr>
            <p:ph idx="1"/>
          </p:nvPr>
        </p:nvSpPr>
        <p:spPr>
          <a:xfrm>
            <a:off x="304800" y="1447800"/>
            <a:ext cx="8229600" cy="4525963"/>
          </a:xfrm>
        </p:spPr>
        <p:txBody>
          <a:bodyPr>
            <a:normAutofit/>
          </a:bodyPr>
          <a:lstStyle/>
          <a:p>
            <a:r>
              <a:rPr lang="en-GB" dirty="0" smtClean="0"/>
              <a:t>Commercial Units are available	</a:t>
            </a:r>
          </a:p>
          <a:p>
            <a:pPr lvl="1"/>
            <a:r>
              <a:rPr lang="en-GB" dirty="0" smtClean="0"/>
              <a:t>OTTLE IR-SEC – </a:t>
            </a:r>
            <a:r>
              <a:rPr lang="en-GB" dirty="0" err="1" smtClean="0"/>
              <a:t>Specac</a:t>
            </a:r>
            <a:r>
              <a:rPr lang="en-GB" dirty="0" smtClean="0"/>
              <a:t> and other companies</a:t>
            </a:r>
          </a:p>
          <a:p>
            <a:pPr lvl="1"/>
            <a:r>
              <a:rPr lang="en-GB" dirty="0" smtClean="0"/>
              <a:t>UV-Vis SEC – Pine and other companies</a:t>
            </a:r>
          </a:p>
          <a:p>
            <a:pPr lvl="1"/>
            <a:endParaRPr lang="en-GB" dirty="0"/>
          </a:p>
          <a:p>
            <a:pPr marL="0" indent="0">
              <a:buNone/>
            </a:pPr>
            <a:r>
              <a:rPr lang="en-GB" dirty="0" smtClean="0"/>
              <a:t>Papers with Inorganic chemistry SEC examples: </a:t>
            </a:r>
          </a:p>
          <a:p>
            <a:pPr lvl="1"/>
            <a:r>
              <a:rPr lang="en-GB" dirty="0" smtClean="0"/>
              <a:t>IR-SEC: </a:t>
            </a:r>
            <a:r>
              <a:rPr lang="en-GB" i="1" dirty="0" smtClean="0"/>
              <a:t>Organometallics </a:t>
            </a:r>
            <a:r>
              <a:rPr lang="en-GB" b="1" dirty="0" smtClean="0"/>
              <a:t>2014</a:t>
            </a:r>
            <a:r>
              <a:rPr lang="en-GB" dirty="0" smtClean="0"/>
              <a:t>, </a:t>
            </a:r>
            <a:r>
              <a:rPr lang="en-GB" i="1" dirty="0" smtClean="0"/>
              <a:t>33</a:t>
            </a:r>
            <a:r>
              <a:rPr lang="en-GB" dirty="0" smtClean="0"/>
              <a:t>, 4550-4559</a:t>
            </a:r>
          </a:p>
          <a:p>
            <a:pPr lvl="1"/>
            <a:r>
              <a:rPr lang="en-GB" dirty="0" smtClean="0"/>
              <a:t>X-ray SEC: </a:t>
            </a:r>
            <a:r>
              <a:rPr lang="en-GB" i="1" dirty="0" smtClean="0"/>
              <a:t>J. Phys. Chem. C </a:t>
            </a:r>
            <a:r>
              <a:rPr lang="en-GB" b="1" dirty="0" smtClean="0"/>
              <a:t>2009</a:t>
            </a:r>
            <a:r>
              <a:rPr lang="en-GB" dirty="0" smtClean="0"/>
              <a:t>, </a:t>
            </a:r>
            <a:r>
              <a:rPr lang="en-GB" i="1" dirty="0" smtClean="0"/>
              <a:t>113</a:t>
            </a:r>
            <a:r>
              <a:rPr lang="en-GB" dirty="0" smtClean="0"/>
              <a:t>, 308-315</a:t>
            </a:r>
          </a:p>
          <a:p>
            <a:pPr lvl="1"/>
            <a:r>
              <a:rPr lang="en-GB" dirty="0" smtClean="0"/>
              <a:t>Raman SEC: </a:t>
            </a:r>
            <a:r>
              <a:rPr lang="en-GB" i="1" dirty="0" smtClean="0"/>
              <a:t>Chem. </a:t>
            </a:r>
            <a:r>
              <a:rPr lang="en-GB" i="1" dirty="0" err="1" smtClean="0"/>
              <a:t>Commun</a:t>
            </a:r>
            <a:r>
              <a:rPr lang="en-GB" i="1" dirty="0" smtClean="0"/>
              <a:t>. </a:t>
            </a:r>
            <a:r>
              <a:rPr lang="en-GB" b="1" dirty="0" smtClean="0"/>
              <a:t>2014</a:t>
            </a:r>
            <a:r>
              <a:rPr lang="en-GB" dirty="0" smtClean="0"/>
              <a:t>, </a:t>
            </a:r>
            <a:r>
              <a:rPr lang="en-GB" i="1" dirty="0" smtClean="0"/>
              <a:t>50</a:t>
            </a:r>
            <a:r>
              <a:rPr lang="en-GB" dirty="0" smtClean="0"/>
              <a:t>, 5227-5229 </a:t>
            </a:r>
          </a:p>
          <a:p>
            <a:pPr lvl="1"/>
            <a:endParaRPr lang="en-GB" dirty="0"/>
          </a:p>
        </p:txBody>
      </p:sp>
    </p:spTree>
    <p:extLst>
      <p:ext uri="{BB962C8B-B14F-4D97-AF65-F5344CB8AC3E}">
        <p14:creationId xmlns:p14="http://schemas.microsoft.com/office/powerpoint/2010/main" val="70165305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191</TotalTime>
  <Words>662</Words>
  <Application>Microsoft Macintosh PowerPoint</Application>
  <PresentationFormat>On-screen Show (4:3)</PresentationFormat>
  <Paragraphs>65</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Spectroelectrochemistry</vt:lpstr>
      <vt:lpstr>What is Spectroelectrochemistry?</vt:lpstr>
      <vt:lpstr>IR (Infrared) SEC</vt:lpstr>
      <vt:lpstr>Metal Carbonyl Chemistry</vt:lpstr>
      <vt:lpstr>Other Resources on SEC</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Spectroelectrochemistry</dc:title>
  <dc:creator>Editor</dc:creator>
  <cp:lastModifiedBy>Anthony L. Fernandez</cp:lastModifiedBy>
  <cp:revision>25</cp:revision>
  <dcterms:created xsi:type="dcterms:W3CDTF">2013-05-02T06:09:30Z</dcterms:created>
  <dcterms:modified xsi:type="dcterms:W3CDTF">2014-09-26T03:05:00Z</dcterms:modified>
</cp:coreProperties>
</file>