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57" r:id="rId4"/>
    <p:sldId id="263" r:id="rId5"/>
    <p:sldId id="264" r:id="rId6"/>
    <p:sldId id="258"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98" autoAdjust="0"/>
  </p:normalViewPr>
  <p:slideViewPr>
    <p:cSldViewPr>
      <p:cViewPr>
        <p:scale>
          <a:sx n="64" d="100"/>
          <a:sy n="64" d="100"/>
        </p:scale>
        <p:origin x="-1482" y="3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8644A8-E6B5-4BE4-9988-8E747634DD91}" type="datetimeFigureOut">
              <a:rPr lang="en-US" smtClean="0"/>
              <a:t>4/4/2014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6EBAF1-8DD0-4DC4-AE17-AD4D9C11B3E4}" type="slidenum">
              <a:rPr lang="en-US" smtClean="0"/>
              <a:t>‹#›</a:t>
            </a:fld>
            <a:endParaRPr lang="en-US"/>
          </a:p>
        </p:txBody>
      </p:sp>
    </p:spTree>
    <p:extLst>
      <p:ext uri="{BB962C8B-B14F-4D97-AF65-F5344CB8AC3E}">
        <p14:creationId xmlns:p14="http://schemas.microsoft.com/office/powerpoint/2010/main" val="3310714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Tetrahedral and octahedral complexes are the most common.</a:t>
            </a:r>
            <a:r>
              <a:rPr lang="en-US" baseline="0" dirty="0" smtClean="0"/>
              <a:t> The discussion about using Tanabe-Sugano diagrams will be limited to octahedral complexes. Since the total ligand field in tetrahedral complexes is weaker, most tetrahedral complexes are high spin, or have a strong field ligand paired with a neutral metal atom, e.g. Ni(0). High spin vs. low spin is relevant for octahedral complexes, thus T-S diagrams are especially useful.</a:t>
            </a:r>
            <a:endParaRPr lang="en-US" dirty="0"/>
          </a:p>
        </p:txBody>
      </p:sp>
      <p:sp>
        <p:nvSpPr>
          <p:cNvPr id="4" name="Slide Number Placeholder 3"/>
          <p:cNvSpPr>
            <a:spLocks noGrp="1"/>
          </p:cNvSpPr>
          <p:nvPr>
            <p:ph type="sldNum" sz="quarter" idx="10"/>
          </p:nvPr>
        </p:nvSpPr>
        <p:spPr/>
        <p:txBody>
          <a:bodyPr/>
          <a:lstStyle/>
          <a:p>
            <a:fld id="{9A6EBAF1-8DD0-4DC4-AE17-AD4D9C11B3E4}" type="slidenum">
              <a:rPr lang="en-US" smtClean="0"/>
              <a:t>2</a:t>
            </a:fld>
            <a:endParaRPr lang="en-US"/>
          </a:p>
        </p:txBody>
      </p:sp>
    </p:spTree>
    <p:extLst>
      <p:ext uri="{BB962C8B-B14F-4D97-AF65-F5344CB8AC3E}">
        <p14:creationId xmlns:p14="http://schemas.microsoft.com/office/powerpoint/2010/main" val="2983660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If you are</a:t>
            </a:r>
            <a:r>
              <a:rPr lang="en-US" sz="1200" kern="1200" baseline="0" dirty="0" smtClean="0">
                <a:solidFill>
                  <a:schemeClr val="tx1"/>
                </a:solidFill>
                <a:effectLst/>
                <a:latin typeface="+mn-lt"/>
                <a:ea typeface="+mn-ea"/>
                <a:cs typeface="+mn-cs"/>
              </a:rPr>
              <a:t> not familiar with spin multiplicity (S) and orbital angular momentum (L), please review the discussion provided in the link. The method shown here is for the free ion in a spherically symmetric electric field, an is the appropriate starting point for octahedral metal complexes. The free ion term will be reduced to the corresponding octahedral irreducible representations on the following slide.</a:t>
            </a:r>
          </a:p>
        </p:txBody>
      </p:sp>
      <p:sp>
        <p:nvSpPr>
          <p:cNvPr id="4" name="Slide Number Placeholder 3"/>
          <p:cNvSpPr>
            <a:spLocks noGrp="1"/>
          </p:cNvSpPr>
          <p:nvPr>
            <p:ph type="sldNum" sz="quarter" idx="10"/>
          </p:nvPr>
        </p:nvSpPr>
        <p:spPr/>
        <p:txBody>
          <a:bodyPr/>
          <a:lstStyle/>
          <a:p>
            <a:fld id="{9A6EBAF1-8DD0-4DC4-AE17-AD4D9C11B3E4}" type="slidenum">
              <a:rPr lang="en-US" smtClean="0"/>
              <a:t>6</a:t>
            </a:fld>
            <a:endParaRPr lang="en-US"/>
          </a:p>
        </p:txBody>
      </p:sp>
    </p:spTree>
    <p:extLst>
      <p:ext uri="{BB962C8B-B14F-4D97-AF65-F5344CB8AC3E}">
        <p14:creationId xmlns:p14="http://schemas.microsoft.com/office/powerpoint/2010/main" val="3724693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T-S diagram for a d</a:t>
            </a:r>
            <a:r>
              <a:rPr lang="en-US" baseline="30000" dirty="0" smtClean="0"/>
              <a:t>4</a:t>
            </a:r>
            <a:r>
              <a:rPr lang="en-US" baseline="0" dirty="0" smtClean="0"/>
              <a:t> ion, the relative energies of the excited states are plotted as a function of increasing ligand field strength. This diagram shows the change from high spin (4 unpaired electrons </a:t>
            </a:r>
            <a:r>
              <a:rPr lang="en-US" baseline="0" dirty="0" smtClean="0">
                <a:sym typeface="Wingdings" panose="05000000000000000000" pitchFamily="2" charset="2"/>
              </a:rPr>
              <a:t> S=5, </a:t>
            </a:r>
            <a:r>
              <a:rPr lang="en-US" baseline="0" dirty="0" err="1" smtClean="0">
                <a:sym typeface="Wingdings" panose="05000000000000000000" pitchFamily="2" charset="2"/>
              </a:rPr>
              <a:t>pentet</a:t>
            </a:r>
            <a:r>
              <a:rPr lang="en-US" baseline="0" dirty="0" smtClean="0">
                <a:sym typeface="Wingdings" panose="05000000000000000000" pitchFamily="2" charset="2"/>
              </a:rPr>
              <a:t>) to low spin (two unpaired electrons  S=3, triplet). Symmetry lowering is accomplished by using character tables to determine the symmetries of the different possible electron configurations in O</a:t>
            </a:r>
            <a:r>
              <a:rPr lang="en-US" baseline="-25000" dirty="0" smtClean="0">
                <a:sym typeface="Wingdings" panose="05000000000000000000" pitchFamily="2" charset="2"/>
              </a:rPr>
              <a:t>h</a:t>
            </a:r>
            <a:r>
              <a:rPr lang="en-US" baseline="0" dirty="0" smtClean="0">
                <a:sym typeface="Wingdings" panose="05000000000000000000" pitchFamily="2" charset="2"/>
              </a:rPr>
              <a:t> symmetry. This is a well-established table that is used here.</a:t>
            </a:r>
            <a:endParaRPr lang="en-US" dirty="0"/>
          </a:p>
        </p:txBody>
      </p:sp>
      <p:sp>
        <p:nvSpPr>
          <p:cNvPr id="4" name="Slide Number Placeholder 3"/>
          <p:cNvSpPr>
            <a:spLocks noGrp="1"/>
          </p:cNvSpPr>
          <p:nvPr>
            <p:ph type="sldNum" sz="quarter" idx="10"/>
          </p:nvPr>
        </p:nvSpPr>
        <p:spPr/>
        <p:txBody>
          <a:bodyPr/>
          <a:lstStyle/>
          <a:p>
            <a:fld id="{9A6EBAF1-8DD0-4DC4-AE17-AD4D9C11B3E4}" type="slidenum">
              <a:rPr lang="en-US" smtClean="0"/>
              <a:t>7</a:t>
            </a:fld>
            <a:endParaRPr lang="en-US"/>
          </a:p>
        </p:txBody>
      </p:sp>
    </p:spTree>
    <p:extLst>
      <p:ext uri="{BB962C8B-B14F-4D97-AF65-F5344CB8AC3E}">
        <p14:creationId xmlns:p14="http://schemas.microsoft.com/office/powerpoint/2010/main" val="3373443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the direct application</a:t>
            </a:r>
            <a:r>
              <a:rPr lang="en-US" baseline="0" dirty="0" smtClean="0"/>
              <a:t> of the T-S diagram for a d</a:t>
            </a:r>
            <a:r>
              <a:rPr lang="en-US" baseline="30000" dirty="0" smtClean="0"/>
              <a:t>4</a:t>
            </a:r>
            <a:r>
              <a:rPr lang="en-US" baseline="0" dirty="0" smtClean="0"/>
              <a:t> ion to Cr(II) is shown. There are two possible scenarios: high-spin Cr(II) and low-spin Cr(II). For high-spin Cr(II), the splitting energy is smaller than the electron </a:t>
            </a:r>
            <a:r>
              <a:rPr lang="en-US" baseline="0" smtClean="0"/>
              <a:t>pairing energy, </a:t>
            </a:r>
            <a:r>
              <a:rPr lang="en-US" baseline="0" dirty="0" smtClean="0"/>
              <a:t>and the first spin-allowed transition is </a:t>
            </a:r>
            <a:r>
              <a:rPr lang="en-US" baseline="30000" dirty="0" smtClean="0"/>
              <a:t>5</a:t>
            </a:r>
            <a:r>
              <a:rPr lang="en-US" baseline="0" dirty="0" smtClean="0"/>
              <a:t>E </a:t>
            </a:r>
            <a:r>
              <a:rPr lang="en-US" baseline="0" dirty="0" smtClean="0">
                <a:sym typeface="Wingdings" panose="05000000000000000000" pitchFamily="2" charset="2"/>
              </a:rPr>
              <a:t> </a:t>
            </a:r>
            <a:r>
              <a:rPr lang="en-US" baseline="30000" dirty="0" smtClean="0">
                <a:sym typeface="Wingdings" panose="05000000000000000000" pitchFamily="2" charset="2"/>
              </a:rPr>
              <a:t>5</a:t>
            </a:r>
            <a:r>
              <a:rPr lang="en-US" baseline="0" dirty="0" smtClean="0">
                <a:sym typeface="Wingdings" panose="05000000000000000000" pitchFamily="2" charset="2"/>
              </a:rPr>
              <a:t>T</a:t>
            </a:r>
            <a:r>
              <a:rPr lang="en-US" baseline="-25000" dirty="0" smtClean="0">
                <a:sym typeface="Wingdings" panose="05000000000000000000" pitchFamily="2" charset="2"/>
              </a:rPr>
              <a:t>2</a:t>
            </a:r>
            <a:r>
              <a:rPr lang="en-US" baseline="0" dirty="0" smtClean="0">
                <a:sym typeface="Wingdings" panose="05000000000000000000" pitchFamily="2" charset="2"/>
              </a:rPr>
              <a:t>. This typically occurs in the visible range, thus the two complexes that are mentioned have weak-field ligands, acetate, water and chloride. For the green </a:t>
            </a:r>
            <a:r>
              <a:rPr lang="en-US" sz="1200" dirty="0" smtClean="0"/>
              <a:t>CrCl</a:t>
            </a:r>
            <a:r>
              <a:rPr lang="en-US" sz="1200" baseline="-25000" dirty="0" smtClean="0"/>
              <a:t>2</a:t>
            </a:r>
            <a:r>
              <a:rPr lang="en-US" sz="1200" dirty="0" smtClean="0"/>
              <a:t>(H</a:t>
            </a:r>
            <a:r>
              <a:rPr lang="en-US" sz="1200" baseline="-25000" dirty="0" smtClean="0"/>
              <a:t>2</a:t>
            </a:r>
            <a:r>
              <a:rPr lang="en-US" sz="1200" dirty="0" smtClean="0"/>
              <a:t>O)</a:t>
            </a:r>
            <a:r>
              <a:rPr lang="en-US" sz="1200" baseline="-25000" dirty="0" smtClean="0"/>
              <a:t>4</a:t>
            </a:r>
            <a:r>
              <a:rPr lang="en-US" sz="1200" baseline="0" dirty="0" smtClean="0"/>
              <a:t>, the visible absorption occurs in the red part of the visible spectrum; for the red </a:t>
            </a:r>
            <a:r>
              <a:rPr lang="en-US" sz="1200" dirty="0" smtClean="0"/>
              <a:t>[Cr(CH</a:t>
            </a:r>
            <a:r>
              <a:rPr lang="en-US" sz="1200" baseline="-25000" dirty="0" smtClean="0"/>
              <a:t>3</a:t>
            </a:r>
            <a:r>
              <a:rPr lang="en-US" sz="1200" dirty="0" smtClean="0"/>
              <a:t>CO</a:t>
            </a:r>
            <a:r>
              <a:rPr lang="en-US" sz="1200" baseline="-25000" dirty="0" smtClean="0"/>
              <a:t>2</a:t>
            </a:r>
            <a:r>
              <a:rPr lang="en-US" sz="1200" dirty="0" smtClean="0"/>
              <a:t>)</a:t>
            </a:r>
            <a:r>
              <a:rPr lang="en-US" sz="1200" baseline="-25000" dirty="0" smtClean="0"/>
              <a:t>2</a:t>
            </a:r>
            <a:r>
              <a:rPr lang="en-US" sz="1200" dirty="0" smtClean="0"/>
              <a:t>(H</a:t>
            </a:r>
            <a:r>
              <a:rPr lang="en-US" sz="1200" baseline="-25000" dirty="0" smtClean="0"/>
              <a:t>2</a:t>
            </a:r>
            <a:r>
              <a:rPr lang="en-US" sz="1200" dirty="0" smtClean="0"/>
              <a:t>O)]</a:t>
            </a:r>
            <a:r>
              <a:rPr lang="en-US" sz="1200" baseline="-25000" dirty="0" smtClean="0"/>
              <a:t>2</a:t>
            </a:r>
            <a:r>
              <a:rPr lang="en-US" sz="1200" dirty="0" smtClean="0"/>
              <a:t> complex,</a:t>
            </a:r>
            <a:r>
              <a:rPr lang="en-US" sz="1200" baseline="0" dirty="0" smtClean="0"/>
              <a:t> the absorption is in the green part of the visible spectrum.</a:t>
            </a:r>
            <a:r>
              <a:rPr lang="en-US" baseline="0" dirty="0" smtClean="0">
                <a:sym typeface="Wingdings" panose="05000000000000000000" pitchFamily="2" charset="2"/>
              </a:rPr>
              <a:t> One can conclude that chloride is a weaker field ligand than acetate, and its d  d transition occurs closer to the origin in the T-S diagram.</a:t>
            </a:r>
            <a:endParaRPr lang="en-US" dirty="0"/>
          </a:p>
        </p:txBody>
      </p:sp>
      <p:sp>
        <p:nvSpPr>
          <p:cNvPr id="4" name="Slide Number Placeholder 3"/>
          <p:cNvSpPr>
            <a:spLocks noGrp="1"/>
          </p:cNvSpPr>
          <p:nvPr>
            <p:ph type="sldNum" sz="quarter" idx="10"/>
          </p:nvPr>
        </p:nvSpPr>
        <p:spPr/>
        <p:txBody>
          <a:bodyPr/>
          <a:lstStyle/>
          <a:p>
            <a:fld id="{9A6EBAF1-8DD0-4DC4-AE17-AD4D9C11B3E4}" type="slidenum">
              <a:rPr lang="en-US" smtClean="0"/>
              <a:t>8</a:t>
            </a:fld>
            <a:endParaRPr lang="en-US"/>
          </a:p>
        </p:txBody>
      </p:sp>
    </p:spTree>
    <p:extLst>
      <p:ext uri="{BB962C8B-B14F-4D97-AF65-F5344CB8AC3E}">
        <p14:creationId xmlns:p14="http://schemas.microsoft.com/office/powerpoint/2010/main" val="2375963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9181F8-6819-40CD-92FD-C2085FE8B47A}"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257549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9181F8-6819-40CD-92FD-C2085FE8B47A}"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375389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9181F8-6819-40CD-92FD-C2085FE8B47A}"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578021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9181F8-6819-40CD-92FD-C2085FE8B47A}"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229920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9181F8-6819-40CD-92FD-C2085FE8B47A}"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150670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9181F8-6819-40CD-92FD-C2085FE8B47A}" type="datetimeFigureOut">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2798536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9181F8-6819-40CD-92FD-C2085FE8B47A}" type="datetimeFigureOut">
              <a:rPr lang="en-US" smtClean="0"/>
              <a:t>4/4/2014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130663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9181F8-6819-40CD-92FD-C2085FE8B47A}" type="datetimeFigureOut">
              <a:rPr lang="en-US" smtClean="0"/>
              <a:t>4/4/2014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218321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181F8-6819-40CD-92FD-C2085FE8B47A}" type="datetimeFigureOut">
              <a:rPr lang="en-US" smtClean="0"/>
              <a:t>4/4/2014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2545489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9181F8-6819-40CD-92FD-C2085FE8B47A}" type="datetimeFigureOut">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497303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9181F8-6819-40CD-92FD-C2085FE8B47A}" type="datetimeFigureOut">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AA37B-4C6D-4F0F-B26B-2311E3605C69}" type="slidenum">
              <a:rPr lang="en-US" smtClean="0"/>
              <a:t>‹#›</a:t>
            </a:fld>
            <a:endParaRPr lang="en-US"/>
          </a:p>
        </p:txBody>
      </p:sp>
    </p:spTree>
    <p:extLst>
      <p:ext uri="{BB962C8B-B14F-4D97-AF65-F5344CB8AC3E}">
        <p14:creationId xmlns:p14="http://schemas.microsoft.com/office/powerpoint/2010/main" val="641255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181F8-6819-40CD-92FD-C2085FE8B47A}" type="datetimeFigureOut">
              <a:rPr lang="en-US" smtClean="0"/>
              <a:t>4/4/2014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0AA37B-4C6D-4F0F-B26B-2311E3605C69}" type="slidenum">
              <a:rPr lang="en-US" smtClean="0"/>
              <a:t>‹#›</a:t>
            </a:fld>
            <a:endParaRPr lang="en-US"/>
          </a:p>
        </p:txBody>
      </p:sp>
    </p:spTree>
    <p:extLst>
      <p:ext uri="{BB962C8B-B14F-4D97-AF65-F5344CB8AC3E}">
        <p14:creationId xmlns:p14="http://schemas.microsoft.com/office/powerpoint/2010/main" val="1063766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onicviper.org" TargetMode="External"/><Relationship Id="rId2" Type="http://schemas.openxmlformats.org/officeDocument/2006/relationships/hyperlink" Target="mailto:Sabrina.G.Sobel@hofstra.edu" TargetMode="External"/><Relationship Id="rId1" Type="http://schemas.openxmlformats.org/officeDocument/2006/relationships/slideLayout" Target="../slideLayouts/slideLayout1.xml"/><Relationship Id="rId4" Type="http://schemas.openxmlformats.org/officeDocument/2006/relationships/hyperlink" Target="http://creativecommons.org/about/licens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hem.uwimona.edu.jm/courses/RScoupling.htm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chem.uwimona.edu.jm/courses/Tanabe-Sugano/TScalcs.html" TargetMode="External"/><Relationship Id="rId2" Type="http://schemas.openxmlformats.org/officeDocument/2006/relationships/hyperlink" Target="http://chemwiki.ucdavis.edu/Inorganic_Chemistry/Crystal_Field_Theory/Tanabe-Sugano_Diagrams" TargetMode="External"/><Relationship Id="rId1" Type="http://schemas.openxmlformats.org/officeDocument/2006/relationships/slideLayout" Target="../slideLayouts/slideLayout2.xml"/><Relationship Id="rId4" Type="http://schemas.openxmlformats.org/officeDocument/2006/relationships/hyperlink" Target="http://en.wikipedia.org/wiki/Tanabe%E2%80%93Sugano_diagra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90600"/>
            <a:ext cx="8458200" cy="1470025"/>
          </a:xfrm>
        </p:spPr>
        <p:txBody>
          <a:bodyPr>
            <a:normAutofit fontScale="90000"/>
          </a:bodyPr>
          <a:lstStyle/>
          <a:p>
            <a:r>
              <a:rPr lang="en-US" dirty="0" smtClean="0"/>
              <a:t>Five Slides About: UV-Vis Spectroscopy and Tanabe-Sugano Diagrams</a:t>
            </a:r>
            <a:endParaRPr lang="en-US" dirty="0"/>
          </a:p>
        </p:txBody>
      </p:sp>
      <p:sp>
        <p:nvSpPr>
          <p:cNvPr id="4" name="TextBox 3"/>
          <p:cNvSpPr txBox="1"/>
          <p:nvPr/>
        </p:nvSpPr>
        <p:spPr>
          <a:xfrm>
            <a:off x="3048000" y="2786312"/>
            <a:ext cx="3067084" cy="923330"/>
          </a:xfrm>
          <a:prstGeom prst="rect">
            <a:avLst/>
          </a:prstGeom>
          <a:noFill/>
        </p:spPr>
        <p:txBody>
          <a:bodyPr wrap="square" rtlCol="0">
            <a:spAutoFit/>
          </a:bodyPr>
          <a:lstStyle/>
          <a:p>
            <a:pPr algn="ctr"/>
            <a:r>
              <a:rPr lang="en-US" dirty="0" smtClean="0"/>
              <a:t>Sabrina G. Sobel</a:t>
            </a:r>
          </a:p>
          <a:p>
            <a:pPr algn="ctr"/>
            <a:r>
              <a:rPr lang="en-US" dirty="0" smtClean="0"/>
              <a:t>Hofstra University</a:t>
            </a:r>
          </a:p>
          <a:p>
            <a:pPr algn="ctr"/>
            <a:r>
              <a:rPr lang="en-US" dirty="0" smtClean="0">
                <a:hlinkClick r:id="rId2"/>
              </a:rPr>
              <a:t>Sabrina.G.Sobel@hofstra.edu</a:t>
            </a:r>
            <a:r>
              <a:rPr lang="en-US" dirty="0" smtClean="0"/>
              <a:t> </a:t>
            </a:r>
            <a:endParaRPr lang="en-US" dirty="0"/>
          </a:p>
        </p:txBody>
      </p:sp>
      <p:sp>
        <p:nvSpPr>
          <p:cNvPr id="5" name="TextBox 4"/>
          <p:cNvSpPr txBox="1"/>
          <p:nvPr/>
        </p:nvSpPr>
        <p:spPr>
          <a:xfrm>
            <a:off x="214352" y="4195174"/>
            <a:ext cx="8753465" cy="1477328"/>
          </a:xfrm>
          <a:prstGeom prst="rect">
            <a:avLst/>
          </a:prstGeom>
          <a:noFill/>
        </p:spPr>
        <p:txBody>
          <a:bodyPr wrap="square" rtlCol="0">
            <a:spAutoFit/>
          </a:bodyPr>
          <a:lstStyle/>
          <a:p>
            <a:r>
              <a:rPr lang="en-US" dirty="0"/>
              <a:t>Created by </a:t>
            </a:r>
            <a:r>
              <a:rPr lang="en-US" dirty="0" err="1" smtClean="0"/>
              <a:t>Sabrina.G.Sobel</a:t>
            </a:r>
            <a:r>
              <a:rPr lang="en-US" dirty="0" smtClean="0"/>
              <a:t>, Hofstra University (</a:t>
            </a:r>
            <a:r>
              <a:rPr lang="en-US" dirty="0" smtClean="0">
                <a:hlinkClick r:id="rId2"/>
              </a:rPr>
              <a:t>Sabrina.G.Sobel@hofstra.edu</a:t>
            </a:r>
            <a:r>
              <a:rPr lang="en-US" dirty="0" smtClean="0"/>
              <a:t>) and </a:t>
            </a:r>
            <a:r>
              <a:rPr lang="en-US" dirty="0"/>
              <a:t>posted on </a:t>
            </a:r>
            <a:r>
              <a:rPr lang="en-US" dirty="0" err="1"/>
              <a:t>VIPEr</a:t>
            </a:r>
            <a:r>
              <a:rPr lang="en-US" dirty="0"/>
              <a:t> (</a:t>
            </a:r>
            <a:r>
              <a:rPr lang="en-US" u="sng" dirty="0">
                <a:hlinkClick r:id="rId3"/>
              </a:rPr>
              <a:t>www.ionicviper.org</a:t>
            </a:r>
            <a:r>
              <a:rPr lang="en-US" dirty="0"/>
              <a:t>) on </a:t>
            </a:r>
            <a:r>
              <a:rPr lang="en-US" dirty="0" smtClean="0"/>
              <a:t>March 8, 2014.  </a:t>
            </a:r>
            <a:r>
              <a:rPr lang="en-US" dirty="0"/>
              <a:t>Copyright </a:t>
            </a:r>
            <a:r>
              <a:rPr lang="en-US" dirty="0" smtClean="0"/>
              <a:t>Sabrina G. Sobel 2014.  </a:t>
            </a:r>
            <a:r>
              <a:rPr lang="en-US" dirty="0"/>
              <a:t>This work is licensed under the Creative Commons Attribution-</a:t>
            </a:r>
            <a:r>
              <a:rPr lang="en-US" dirty="0" err="1"/>
              <a:t>NonCommerical</a:t>
            </a:r>
            <a:r>
              <a:rPr lang="en-US" dirty="0"/>
              <a:t>-</a:t>
            </a:r>
            <a:r>
              <a:rPr lang="en-US" dirty="0" err="1"/>
              <a:t>ShareAlike</a:t>
            </a:r>
            <a:r>
              <a:rPr lang="en-US" dirty="0"/>
              <a:t> 3.0 </a:t>
            </a:r>
            <a:r>
              <a:rPr lang="en-US" dirty="0" err="1"/>
              <a:t>Unported</a:t>
            </a:r>
            <a:r>
              <a:rPr lang="en-US" dirty="0"/>
              <a:t> License. To view a copy of this license visit </a:t>
            </a:r>
            <a:r>
              <a:rPr lang="en-US" u="sng" dirty="0">
                <a:hlinkClick r:id="rId4"/>
              </a:rPr>
              <a:t>http://creativecommons.org/about/license/</a:t>
            </a:r>
            <a:r>
              <a:rPr lang="en-US" dirty="0"/>
              <a:t> </a:t>
            </a:r>
          </a:p>
        </p:txBody>
      </p:sp>
    </p:spTree>
    <p:extLst>
      <p:ext uri="{BB962C8B-B14F-4D97-AF65-F5344CB8AC3E}">
        <p14:creationId xmlns:p14="http://schemas.microsoft.com/office/powerpoint/2010/main" val="1402910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d-Orbital Splitting in Transition Metal Complexes </a:t>
            </a:r>
            <a:endParaRPr lang="en-US" dirty="0"/>
          </a:p>
        </p:txBody>
      </p:sp>
      <p:sp>
        <p:nvSpPr>
          <p:cNvPr id="3" name="Content Placeholder 2"/>
          <p:cNvSpPr>
            <a:spLocks noGrp="1"/>
          </p:cNvSpPr>
          <p:nvPr>
            <p:ph idx="1"/>
          </p:nvPr>
        </p:nvSpPr>
        <p:spPr>
          <a:xfrm>
            <a:off x="3445165" y="1524000"/>
            <a:ext cx="5470235" cy="4602163"/>
          </a:xfrm>
        </p:spPr>
        <p:txBody>
          <a:bodyPr>
            <a:normAutofit/>
          </a:bodyPr>
          <a:lstStyle/>
          <a:p>
            <a:r>
              <a:rPr lang="en-US" sz="2800" dirty="0" smtClean="0"/>
              <a:t>Octahedral (O</a:t>
            </a:r>
            <a:r>
              <a:rPr lang="en-US" sz="2800" baseline="-25000" dirty="0" smtClean="0"/>
              <a:t>h</a:t>
            </a:r>
            <a:r>
              <a:rPr lang="en-US" sz="2800" dirty="0" smtClean="0"/>
              <a:t>) symmetry:          d-orbitals split into </a:t>
            </a:r>
            <a:r>
              <a:rPr lang="en-US" sz="2800" i="1" dirty="0" smtClean="0"/>
              <a:t>t</a:t>
            </a:r>
            <a:r>
              <a:rPr lang="en-US" sz="2800" i="1" baseline="-25000" dirty="0" smtClean="0"/>
              <a:t>2g</a:t>
            </a:r>
            <a:r>
              <a:rPr lang="en-US" sz="2800" dirty="0" smtClean="0"/>
              <a:t> and </a:t>
            </a:r>
            <a:r>
              <a:rPr lang="en-US" sz="2800" i="1" dirty="0" err="1" smtClean="0"/>
              <a:t>e</a:t>
            </a:r>
            <a:r>
              <a:rPr lang="en-US" sz="2800" i="1" baseline="-25000" dirty="0" err="1" smtClean="0"/>
              <a:t>g</a:t>
            </a:r>
            <a:r>
              <a:rPr lang="en-US" sz="2800" dirty="0" smtClean="0"/>
              <a:t> sets</a:t>
            </a:r>
          </a:p>
          <a:p>
            <a:r>
              <a:rPr lang="en-US" sz="2800" dirty="0" smtClean="0">
                <a:latin typeface="Symbol" panose="05050102010706020507" pitchFamily="18" charset="2"/>
              </a:rPr>
              <a:t>D</a:t>
            </a:r>
            <a:r>
              <a:rPr lang="en-US" sz="2800" baseline="-25000" dirty="0" smtClean="0"/>
              <a:t>o</a:t>
            </a:r>
            <a:r>
              <a:rPr lang="en-US" sz="2800" dirty="0" smtClean="0"/>
              <a:t> is the splitting energy, and is dictated by ligand field strength (see </a:t>
            </a:r>
            <a:r>
              <a:rPr lang="en-US" sz="2800" dirty="0" err="1" smtClean="0"/>
              <a:t>spectrochemical</a:t>
            </a:r>
            <a:r>
              <a:rPr lang="en-US" sz="2800" dirty="0" smtClean="0"/>
              <a:t> series)</a:t>
            </a:r>
          </a:p>
          <a:p>
            <a:r>
              <a:rPr lang="en-US" sz="2800" dirty="0" smtClean="0"/>
              <a:t>Tetrahedral (T</a:t>
            </a:r>
            <a:r>
              <a:rPr lang="en-US" sz="2800" baseline="-25000" dirty="0" smtClean="0"/>
              <a:t>d</a:t>
            </a:r>
            <a:r>
              <a:rPr lang="en-US" sz="2800" dirty="0" smtClean="0"/>
              <a:t>) symmetry:           d-orbitals split into </a:t>
            </a:r>
            <a:r>
              <a:rPr lang="en-US" sz="2800" i="1" dirty="0" smtClean="0"/>
              <a:t>e</a:t>
            </a:r>
            <a:r>
              <a:rPr lang="en-US" sz="2800" dirty="0" smtClean="0"/>
              <a:t> and </a:t>
            </a:r>
            <a:r>
              <a:rPr lang="en-US" sz="2800" i="1" dirty="0" smtClean="0"/>
              <a:t>t</a:t>
            </a:r>
            <a:r>
              <a:rPr lang="en-US" sz="2800" i="1" baseline="-25000" dirty="0" smtClean="0"/>
              <a:t>2</a:t>
            </a:r>
            <a:r>
              <a:rPr lang="en-US" sz="2800" dirty="0" smtClean="0"/>
              <a:t> sets </a:t>
            </a:r>
          </a:p>
          <a:p>
            <a:r>
              <a:rPr lang="en-US" sz="2800" dirty="0" smtClean="0">
                <a:latin typeface="Symbol" panose="05050102010706020507" pitchFamily="18" charset="2"/>
              </a:rPr>
              <a:t>D</a:t>
            </a:r>
            <a:r>
              <a:rPr lang="en-US" sz="2800" baseline="-25000" dirty="0" smtClean="0"/>
              <a:t>T</a:t>
            </a:r>
            <a:r>
              <a:rPr lang="en-US" sz="2800" dirty="0" smtClean="0"/>
              <a:t> is always smaller than </a:t>
            </a:r>
            <a:r>
              <a:rPr lang="en-US" sz="2800" dirty="0" smtClean="0">
                <a:latin typeface="Symbol" panose="05050102010706020507" pitchFamily="18" charset="2"/>
              </a:rPr>
              <a:t>D</a:t>
            </a:r>
            <a:r>
              <a:rPr lang="en-US" sz="2800" baseline="-25000" dirty="0" smtClean="0"/>
              <a:t>o</a:t>
            </a:r>
            <a:r>
              <a:rPr lang="en-US" sz="2800" dirty="0" smtClean="0"/>
              <a:t> since total ligand field strength is less</a:t>
            </a:r>
            <a:endParaRPr lang="en-US" sz="2800" dirty="0"/>
          </a:p>
        </p:txBody>
      </p:sp>
      <p:cxnSp>
        <p:nvCxnSpPr>
          <p:cNvPr id="4" name="Straight Connector 3"/>
          <p:cNvCxnSpPr/>
          <p:nvPr/>
        </p:nvCxnSpPr>
        <p:spPr>
          <a:xfrm>
            <a:off x="876300" y="32766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409700" y="32766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43100" y="32766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752600" y="245905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181100" y="246151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4800" y="2207847"/>
            <a:ext cx="701965" cy="1323439"/>
          </a:xfrm>
          <a:prstGeom prst="rect">
            <a:avLst/>
          </a:prstGeom>
          <a:noFill/>
        </p:spPr>
        <p:txBody>
          <a:bodyPr wrap="square" rtlCol="0">
            <a:spAutoFit/>
          </a:bodyPr>
          <a:lstStyle/>
          <a:p>
            <a:r>
              <a:rPr lang="en-US" sz="2000" b="1" dirty="0" err="1" smtClean="0"/>
              <a:t>e</a:t>
            </a:r>
            <a:r>
              <a:rPr lang="en-US" sz="2000" b="1" baseline="-25000" dirty="0" err="1" smtClean="0"/>
              <a:t>g</a:t>
            </a:r>
            <a:endParaRPr lang="en-US" sz="2000" b="1" baseline="-25000" dirty="0" smtClean="0"/>
          </a:p>
          <a:p>
            <a:endParaRPr lang="en-US" sz="2000" b="1" dirty="0"/>
          </a:p>
          <a:p>
            <a:endParaRPr lang="en-US" sz="2000" b="1" dirty="0" smtClean="0"/>
          </a:p>
          <a:p>
            <a:r>
              <a:rPr lang="en-US" sz="2000" b="1" dirty="0" smtClean="0"/>
              <a:t>t</a:t>
            </a:r>
            <a:r>
              <a:rPr lang="en-US" sz="2000" b="1" baseline="-25000" dirty="0" smtClean="0"/>
              <a:t>2g</a:t>
            </a:r>
          </a:p>
        </p:txBody>
      </p:sp>
      <p:cxnSp>
        <p:nvCxnSpPr>
          <p:cNvPr id="14" name="Straight Connector 13"/>
          <p:cNvCxnSpPr/>
          <p:nvPr/>
        </p:nvCxnSpPr>
        <p:spPr>
          <a:xfrm>
            <a:off x="876300" y="460347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409700" y="460347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943100" y="460347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709584" y="525534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138084" y="52578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81000" y="4419600"/>
            <a:ext cx="701965" cy="1015663"/>
          </a:xfrm>
          <a:prstGeom prst="rect">
            <a:avLst/>
          </a:prstGeom>
          <a:noFill/>
        </p:spPr>
        <p:txBody>
          <a:bodyPr wrap="square" rtlCol="0">
            <a:spAutoFit/>
          </a:bodyPr>
          <a:lstStyle/>
          <a:p>
            <a:r>
              <a:rPr lang="en-US" sz="2000" b="1" dirty="0" smtClean="0"/>
              <a:t>t</a:t>
            </a:r>
            <a:r>
              <a:rPr lang="en-US" sz="2000" b="1" baseline="-25000" dirty="0" smtClean="0"/>
              <a:t>2</a:t>
            </a:r>
          </a:p>
          <a:p>
            <a:endParaRPr lang="en-US" sz="2000" b="1" dirty="0"/>
          </a:p>
          <a:p>
            <a:r>
              <a:rPr lang="en-US" sz="2000" b="1" dirty="0"/>
              <a:t>e</a:t>
            </a:r>
            <a:endParaRPr lang="en-US" sz="2000" b="1" baseline="-25000" dirty="0" smtClean="0"/>
          </a:p>
        </p:txBody>
      </p:sp>
      <p:cxnSp>
        <p:nvCxnSpPr>
          <p:cNvPr id="25" name="Straight Arrow Connector 24"/>
          <p:cNvCxnSpPr/>
          <p:nvPr/>
        </p:nvCxnSpPr>
        <p:spPr>
          <a:xfrm>
            <a:off x="2743200" y="2461510"/>
            <a:ext cx="0" cy="81509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743200" y="2638222"/>
            <a:ext cx="701965" cy="461665"/>
          </a:xfrm>
          <a:prstGeom prst="rect">
            <a:avLst/>
          </a:prstGeom>
          <a:noFill/>
        </p:spPr>
        <p:txBody>
          <a:bodyPr wrap="square" rtlCol="0">
            <a:spAutoFit/>
          </a:bodyPr>
          <a:lstStyle/>
          <a:p>
            <a:r>
              <a:rPr lang="en-US" sz="2400" b="1" dirty="0" smtClean="0">
                <a:latin typeface="Symbol" panose="05050102010706020507" pitchFamily="18" charset="2"/>
              </a:rPr>
              <a:t>D</a:t>
            </a:r>
            <a:r>
              <a:rPr lang="en-US" sz="2400" b="1" baseline="-25000" dirty="0" smtClean="0"/>
              <a:t>o</a:t>
            </a:r>
          </a:p>
        </p:txBody>
      </p:sp>
      <p:sp>
        <p:nvSpPr>
          <p:cNvPr id="27" name="Content Placeholder 2"/>
          <p:cNvSpPr txBox="1">
            <a:spLocks/>
          </p:cNvSpPr>
          <p:nvPr/>
        </p:nvSpPr>
        <p:spPr>
          <a:xfrm>
            <a:off x="228600" y="5771535"/>
            <a:ext cx="8680108" cy="91440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200000"/>
              </a:lnSpc>
              <a:buFont typeface="Arial" panose="020B0604020202020204" pitchFamily="34" charset="0"/>
              <a:buNone/>
            </a:pPr>
            <a:r>
              <a:rPr lang="en-US" sz="1800" b="1" dirty="0" smtClean="0"/>
              <a:t>CN</a:t>
            </a:r>
            <a:r>
              <a:rPr lang="en-US" sz="1800" b="1" baseline="30000" dirty="0" smtClean="0"/>
              <a:t>-</a:t>
            </a:r>
            <a:r>
              <a:rPr lang="en-US" sz="1800" b="1" dirty="0" smtClean="0"/>
              <a:t>, CO &gt; NO</a:t>
            </a:r>
            <a:r>
              <a:rPr lang="en-US" sz="1800" b="1" baseline="-25000" dirty="0" smtClean="0"/>
              <a:t>2</a:t>
            </a:r>
            <a:r>
              <a:rPr lang="en-US" sz="1800" b="1" baseline="30000" dirty="0" smtClean="0"/>
              <a:t>-</a:t>
            </a:r>
            <a:r>
              <a:rPr lang="en-US" sz="1800" b="1" dirty="0" smtClean="0"/>
              <a:t>, </a:t>
            </a:r>
            <a:r>
              <a:rPr lang="en-US" sz="1800" b="1" dirty="0" err="1" smtClean="0"/>
              <a:t>phen</a:t>
            </a:r>
            <a:r>
              <a:rPr lang="en-US" sz="1800" b="1" dirty="0" smtClean="0"/>
              <a:t> &gt; </a:t>
            </a:r>
            <a:r>
              <a:rPr lang="en-US" sz="1800" b="1" dirty="0" err="1" smtClean="0"/>
              <a:t>bpy</a:t>
            </a:r>
            <a:r>
              <a:rPr lang="en-US" sz="1800" b="1" dirty="0" smtClean="0"/>
              <a:t> &gt; SO</a:t>
            </a:r>
            <a:r>
              <a:rPr lang="en-US" sz="1800" b="1" baseline="-25000" dirty="0" smtClean="0"/>
              <a:t>3</a:t>
            </a:r>
            <a:r>
              <a:rPr lang="en-US" sz="1800" b="1" baseline="30000" dirty="0" smtClean="0"/>
              <a:t>2-</a:t>
            </a:r>
            <a:r>
              <a:rPr lang="en-US" sz="1800" b="1" dirty="0" smtClean="0"/>
              <a:t> &gt; NH</a:t>
            </a:r>
            <a:r>
              <a:rPr lang="en-US" sz="1800" b="1" baseline="-25000" dirty="0" smtClean="0"/>
              <a:t>3</a:t>
            </a:r>
            <a:r>
              <a:rPr lang="en-US" sz="1800" b="1" dirty="0" smtClean="0"/>
              <a:t> &gt; NCS</a:t>
            </a:r>
            <a:r>
              <a:rPr lang="en-US" sz="1800" b="1" baseline="30000" dirty="0" smtClean="0"/>
              <a:t>-</a:t>
            </a:r>
            <a:r>
              <a:rPr lang="en-US" sz="1800" b="1" dirty="0" smtClean="0"/>
              <a:t> &gt; H</a:t>
            </a:r>
            <a:r>
              <a:rPr lang="en-US" sz="1800" b="1" baseline="-25000" dirty="0" smtClean="0"/>
              <a:t>2</a:t>
            </a:r>
            <a:r>
              <a:rPr lang="en-US" sz="1800" b="1" dirty="0" smtClean="0"/>
              <a:t>O &gt; OH</a:t>
            </a:r>
            <a:r>
              <a:rPr lang="en-US" sz="1800" b="1" baseline="30000" dirty="0" smtClean="0"/>
              <a:t>-</a:t>
            </a:r>
            <a:r>
              <a:rPr lang="en-US" sz="1800" b="1" dirty="0" smtClean="0"/>
              <a:t> &gt; F</a:t>
            </a:r>
            <a:r>
              <a:rPr lang="en-US" sz="1800" b="1" baseline="30000" dirty="0" smtClean="0"/>
              <a:t>-</a:t>
            </a:r>
            <a:r>
              <a:rPr lang="en-US" sz="1800" b="1" dirty="0" smtClean="0"/>
              <a:t> &gt; Cl</a:t>
            </a:r>
            <a:r>
              <a:rPr lang="en-US" sz="1800" b="1" baseline="30000" dirty="0" smtClean="0"/>
              <a:t>-</a:t>
            </a:r>
            <a:r>
              <a:rPr lang="en-US" sz="1800" b="1" dirty="0" smtClean="0"/>
              <a:t> &gt; SCN</a:t>
            </a:r>
            <a:r>
              <a:rPr lang="en-US" sz="1800" b="1" baseline="30000" dirty="0" smtClean="0"/>
              <a:t>-</a:t>
            </a:r>
            <a:r>
              <a:rPr lang="en-US" sz="1800" b="1" dirty="0" smtClean="0"/>
              <a:t> &gt; Br</a:t>
            </a:r>
            <a:r>
              <a:rPr lang="en-US" sz="1800" b="1" baseline="30000" dirty="0" smtClean="0"/>
              <a:t>-</a:t>
            </a:r>
            <a:r>
              <a:rPr lang="en-US" sz="1800" b="1" dirty="0" smtClean="0"/>
              <a:t> &gt; I</a:t>
            </a:r>
            <a:r>
              <a:rPr lang="en-US" sz="1800" b="1" baseline="30000" dirty="0" smtClean="0"/>
              <a:t>-</a:t>
            </a:r>
            <a:endParaRPr lang="en-US" sz="1800" b="1" dirty="0" smtClean="0"/>
          </a:p>
        </p:txBody>
      </p:sp>
      <p:sp>
        <p:nvSpPr>
          <p:cNvPr id="28" name="TextBox 27"/>
          <p:cNvSpPr txBox="1"/>
          <p:nvPr/>
        </p:nvSpPr>
        <p:spPr>
          <a:xfrm>
            <a:off x="2648645" y="5771535"/>
            <a:ext cx="3840018" cy="400110"/>
          </a:xfrm>
          <a:prstGeom prst="rect">
            <a:avLst/>
          </a:prstGeom>
          <a:noFill/>
        </p:spPr>
        <p:txBody>
          <a:bodyPr wrap="square" rtlCol="0">
            <a:spAutoFit/>
          </a:bodyPr>
          <a:lstStyle/>
          <a:p>
            <a:pPr algn="ctr"/>
            <a:r>
              <a:rPr lang="en-US" sz="2000" b="1" dirty="0" err="1" smtClean="0"/>
              <a:t>Spectrochemical</a:t>
            </a:r>
            <a:r>
              <a:rPr lang="en-US" sz="2000" b="1" dirty="0" smtClean="0"/>
              <a:t> Series</a:t>
            </a:r>
            <a:endParaRPr lang="en-US" sz="2000" b="1" dirty="0"/>
          </a:p>
        </p:txBody>
      </p:sp>
    </p:spTree>
    <p:extLst>
      <p:ext uri="{BB962C8B-B14F-4D97-AF65-F5344CB8AC3E}">
        <p14:creationId xmlns:p14="http://schemas.microsoft.com/office/powerpoint/2010/main" val="3106469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UV-Vis Spectroscopy of Transition Metal Complexes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Symmetry Rules: </a:t>
            </a:r>
          </a:p>
          <a:p>
            <a:pPr lvl="1"/>
            <a:r>
              <a:rPr lang="en-US" dirty="0" err="1" smtClean="0"/>
              <a:t>LaPorte</a:t>
            </a:r>
            <a:r>
              <a:rPr lang="en-US" dirty="0" smtClean="0"/>
              <a:t>: allowed transitions occur between orbitals of opposite symmetry WRT inversion (</a:t>
            </a:r>
            <a:r>
              <a:rPr lang="en-US" dirty="0" err="1" smtClean="0"/>
              <a:t>gerade</a:t>
            </a:r>
            <a:r>
              <a:rPr lang="en-US" dirty="0" smtClean="0"/>
              <a:t> (even) and </a:t>
            </a:r>
            <a:r>
              <a:rPr lang="en-US" dirty="0" err="1" smtClean="0"/>
              <a:t>ungerade</a:t>
            </a:r>
            <a:r>
              <a:rPr lang="en-US" dirty="0" smtClean="0"/>
              <a:t> (odd) in character tables)</a:t>
            </a:r>
          </a:p>
          <a:p>
            <a:pPr lvl="1"/>
            <a:r>
              <a:rPr lang="en-US" dirty="0" smtClean="0"/>
              <a:t>Spin Multiplicity: allowed transition occur when spin multiplicity is unchanged</a:t>
            </a:r>
          </a:p>
          <a:p>
            <a:r>
              <a:rPr lang="en-US" dirty="0" smtClean="0"/>
              <a:t>d</a:t>
            </a:r>
            <a:r>
              <a:rPr lang="en-US" baseline="30000" dirty="0" smtClean="0"/>
              <a:t>0</a:t>
            </a:r>
            <a:r>
              <a:rPr lang="en-US" dirty="0" smtClean="0"/>
              <a:t> metal cations: charge-transfer transitions</a:t>
            </a:r>
          </a:p>
          <a:p>
            <a:pPr lvl="1"/>
            <a:r>
              <a:rPr lang="en-US" dirty="0" err="1" smtClean="0"/>
              <a:t>LaPorte</a:t>
            </a:r>
            <a:r>
              <a:rPr lang="en-US" dirty="0" smtClean="0"/>
              <a:t> allowed; ligand </a:t>
            </a:r>
            <a:r>
              <a:rPr lang="en-US" dirty="0" smtClean="0">
                <a:latin typeface="Symbol" panose="05050102010706020507" pitchFamily="18" charset="2"/>
              </a:rPr>
              <a:t>p</a:t>
            </a:r>
            <a:r>
              <a:rPr lang="en-US" dirty="0" smtClean="0"/>
              <a:t>* to metal d orbital</a:t>
            </a:r>
          </a:p>
          <a:p>
            <a:r>
              <a:rPr lang="en-US" dirty="0" smtClean="0"/>
              <a:t>d</a:t>
            </a:r>
            <a:r>
              <a:rPr lang="en-US" baseline="30000" dirty="0" smtClean="0"/>
              <a:t>1</a:t>
            </a:r>
            <a:r>
              <a:rPr lang="en-US" dirty="0" smtClean="0"/>
              <a:t> </a:t>
            </a:r>
            <a:r>
              <a:rPr lang="en-US" dirty="0" smtClean="0">
                <a:sym typeface="Wingdings" panose="05000000000000000000" pitchFamily="2" charset="2"/>
              </a:rPr>
              <a:t>to d</a:t>
            </a:r>
            <a:r>
              <a:rPr lang="en-US" baseline="30000" dirty="0" smtClean="0">
                <a:sym typeface="Wingdings" panose="05000000000000000000" pitchFamily="2" charset="2"/>
              </a:rPr>
              <a:t>9</a:t>
            </a:r>
            <a:r>
              <a:rPr lang="en-US" dirty="0" smtClean="0">
                <a:sym typeface="Wingdings" panose="05000000000000000000" pitchFamily="2" charset="2"/>
              </a:rPr>
              <a:t> metal cations: </a:t>
            </a:r>
            <a:r>
              <a:rPr lang="en-US" dirty="0" err="1" smtClean="0">
                <a:sym typeface="Wingdings" panose="05000000000000000000" pitchFamily="2" charset="2"/>
              </a:rPr>
              <a:t>dd</a:t>
            </a:r>
            <a:r>
              <a:rPr lang="en-US" dirty="0" smtClean="0">
                <a:sym typeface="Wingdings" panose="05000000000000000000" pitchFamily="2" charset="2"/>
              </a:rPr>
              <a:t> transitions</a:t>
            </a:r>
          </a:p>
          <a:p>
            <a:pPr lvl="1"/>
            <a:r>
              <a:rPr lang="en-US" dirty="0" err="1" smtClean="0">
                <a:sym typeface="Wingdings" panose="05000000000000000000" pitchFamily="2" charset="2"/>
              </a:rPr>
              <a:t>LaPorte</a:t>
            </a:r>
            <a:r>
              <a:rPr lang="en-US" dirty="0" smtClean="0">
                <a:sym typeface="Wingdings" panose="05000000000000000000" pitchFamily="2" charset="2"/>
              </a:rPr>
              <a:t> forbidden; same orbital type</a:t>
            </a:r>
          </a:p>
          <a:p>
            <a:r>
              <a:rPr lang="en-US" dirty="0" smtClean="0"/>
              <a:t>d</a:t>
            </a:r>
            <a:r>
              <a:rPr lang="en-US" baseline="30000" dirty="0" smtClean="0"/>
              <a:t>10</a:t>
            </a:r>
            <a:r>
              <a:rPr lang="en-US" dirty="0" smtClean="0"/>
              <a:t> metal cations: no </a:t>
            </a:r>
            <a:r>
              <a:rPr lang="en-US" dirty="0" err="1" smtClean="0"/>
              <a:t>d</a:t>
            </a:r>
            <a:r>
              <a:rPr lang="en-US" dirty="0" err="1" smtClean="0">
                <a:sym typeface="Wingdings" panose="05000000000000000000" pitchFamily="2" charset="2"/>
              </a:rPr>
              <a:t>d</a:t>
            </a:r>
            <a:r>
              <a:rPr lang="en-US" dirty="0" smtClean="0">
                <a:sym typeface="Wingdings" panose="05000000000000000000" pitchFamily="2" charset="2"/>
              </a:rPr>
              <a:t> transitions because the orbitals are filled</a:t>
            </a:r>
            <a:endParaRPr lang="en-US" dirty="0"/>
          </a:p>
        </p:txBody>
      </p:sp>
    </p:spTree>
    <p:extLst>
      <p:ext uri="{BB962C8B-B14F-4D97-AF65-F5344CB8AC3E}">
        <p14:creationId xmlns:p14="http://schemas.microsoft.com/office/powerpoint/2010/main" val="2782882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4800600" cy="1143000"/>
          </a:xfrm>
        </p:spPr>
        <p:txBody>
          <a:bodyPr>
            <a:normAutofit fontScale="90000"/>
          </a:bodyPr>
          <a:lstStyle/>
          <a:p>
            <a:r>
              <a:rPr lang="en-US" dirty="0" smtClean="0"/>
              <a:t>d </a:t>
            </a:r>
            <a:r>
              <a:rPr lang="en-US" dirty="0" smtClean="0">
                <a:sym typeface="Wingdings" pitchFamily="2" charset="2"/>
              </a:rPr>
              <a:t> d Transitions </a:t>
            </a:r>
            <a:br>
              <a:rPr lang="en-US" dirty="0" smtClean="0">
                <a:sym typeface="Wingdings" pitchFamily="2" charset="2"/>
              </a:rPr>
            </a:br>
            <a:r>
              <a:rPr lang="en-US" dirty="0" smtClean="0">
                <a:sym typeface="Wingdings" pitchFamily="2" charset="2"/>
              </a:rPr>
              <a:t>and Color</a:t>
            </a:r>
            <a:endParaRPr lang="en-US" dirty="0"/>
          </a:p>
        </p:txBody>
      </p:sp>
      <p:sp>
        <p:nvSpPr>
          <p:cNvPr id="3" name="Content Placeholder 2"/>
          <p:cNvSpPr>
            <a:spLocks noGrp="1"/>
          </p:cNvSpPr>
          <p:nvPr>
            <p:ph idx="1"/>
          </p:nvPr>
        </p:nvSpPr>
        <p:spPr>
          <a:xfrm>
            <a:off x="152400" y="1600200"/>
            <a:ext cx="4191000" cy="4876800"/>
          </a:xfrm>
        </p:spPr>
        <p:txBody>
          <a:bodyPr>
            <a:normAutofit fontScale="77500" lnSpcReduction="20000"/>
          </a:bodyPr>
          <a:lstStyle/>
          <a:p>
            <a:r>
              <a:rPr lang="en-US" dirty="0" smtClean="0"/>
              <a:t>TM complex (d</a:t>
            </a:r>
            <a:r>
              <a:rPr lang="en-US" baseline="30000" dirty="0" smtClean="0"/>
              <a:t>1</a:t>
            </a:r>
            <a:r>
              <a:rPr lang="en-US" dirty="0" smtClean="0"/>
              <a:t> to d</a:t>
            </a:r>
            <a:r>
              <a:rPr lang="en-US" baseline="30000" dirty="0" smtClean="0"/>
              <a:t>9</a:t>
            </a:r>
            <a:r>
              <a:rPr lang="en-US" dirty="0" smtClean="0"/>
              <a:t>) absorbs visible light</a:t>
            </a:r>
          </a:p>
          <a:p>
            <a:r>
              <a:rPr lang="en-US" dirty="0" smtClean="0"/>
              <a:t>Transmitted light is opposite color to absorbed light</a:t>
            </a:r>
          </a:p>
          <a:p>
            <a:r>
              <a:rPr lang="en-US" dirty="0" smtClean="0"/>
              <a:t>Energy of absorbed light is proportional to </a:t>
            </a:r>
            <a:r>
              <a:rPr lang="en-US" dirty="0" smtClean="0">
                <a:latin typeface="Symbol" pitchFamily="18" charset="2"/>
              </a:rPr>
              <a:t>D</a:t>
            </a:r>
          </a:p>
          <a:p>
            <a:r>
              <a:rPr lang="en-US" dirty="0" smtClean="0"/>
              <a:t>Strong field ligand: low </a:t>
            </a:r>
            <a:r>
              <a:rPr lang="en-US" i="1" dirty="0" smtClean="0"/>
              <a:t>nm</a:t>
            </a:r>
          </a:p>
          <a:p>
            <a:r>
              <a:rPr lang="en-US" dirty="0" smtClean="0"/>
              <a:t>Weak field ligand: high </a:t>
            </a:r>
            <a:r>
              <a:rPr lang="en-US" i="1" dirty="0" smtClean="0"/>
              <a:t>nm</a:t>
            </a:r>
          </a:p>
          <a:p>
            <a:r>
              <a:rPr lang="en-US" dirty="0" smtClean="0"/>
              <a:t>Example: Fe(</a:t>
            </a:r>
            <a:r>
              <a:rPr lang="en-US" dirty="0" err="1" smtClean="0"/>
              <a:t>phen</a:t>
            </a:r>
            <a:r>
              <a:rPr lang="en-US" dirty="0" smtClean="0"/>
              <a:t>)</a:t>
            </a:r>
            <a:r>
              <a:rPr lang="en-US" baseline="-25000" dirty="0" smtClean="0"/>
              <a:t>3</a:t>
            </a:r>
            <a:r>
              <a:rPr lang="en-US" baseline="30000" dirty="0" smtClean="0"/>
              <a:t>2+</a:t>
            </a:r>
            <a:endParaRPr lang="en-US" dirty="0" smtClean="0"/>
          </a:p>
          <a:p>
            <a:pPr lvl="1"/>
            <a:r>
              <a:rPr lang="en-US" sz="3100" dirty="0" err="1" smtClean="0">
                <a:latin typeface="Symbol" pitchFamily="18" charset="2"/>
              </a:rPr>
              <a:t>l</a:t>
            </a:r>
            <a:r>
              <a:rPr lang="en-US" sz="3100" baseline="-25000" dirty="0" err="1" smtClean="0"/>
              <a:t>max</a:t>
            </a:r>
            <a:r>
              <a:rPr lang="en-US" sz="3100" dirty="0" smtClean="0"/>
              <a:t> = 508 </a:t>
            </a:r>
            <a:r>
              <a:rPr lang="en-US" sz="3100" dirty="0" smtClean="0"/>
              <a:t>nm (green)</a:t>
            </a:r>
            <a:endParaRPr lang="en-US" sz="3100" dirty="0" smtClean="0"/>
          </a:p>
          <a:p>
            <a:pPr lvl="1"/>
            <a:r>
              <a:rPr lang="en-US" sz="3100" dirty="0" smtClean="0"/>
              <a:t>Transmitted color: red-orange</a:t>
            </a:r>
            <a:endParaRPr lang="en-US" sz="3100" dirty="0"/>
          </a:p>
        </p:txBody>
      </p:sp>
      <p:pic>
        <p:nvPicPr>
          <p:cNvPr id="2050" name="Picture 2" descr="http://www.wou.edu/las/physci/ch462/wheels.gif"/>
          <p:cNvPicPr>
            <a:picLocks noChangeAspect="1" noChangeArrowheads="1"/>
          </p:cNvPicPr>
          <p:nvPr/>
        </p:nvPicPr>
        <p:blipFill rotWithShape="1">
          <a:blip r:embed="rId2">
            <a:extLst>
              <a:ext uri="{28A0092B-C50C-407E-A947-70E740481C1C}">
                <a14:useLocalDpi xmlns:a14="http://schemas.microsoft.com/office/drawing/2010/main" val="0"/>
              </a:ext>
            </a:extLst>
          </a:blip>
          <a:srcRect r="10294" b="56788"/>
          <a:stretch/>
        </p:blipFill>
        <p:spPr bwMode="auto">
          <a:xfrm>
            <a:off x="4419600" y="3886200"/>
            <a:ext cx="4648200" cy="275844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wou.edu/las/physci/ch462/c-whee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529964"/>
            <a:ext cx="4114800" cy="3373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5248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r>
              <a:rPr lang="en-US" dirty="0"/>
              <a:t>d </a:t>
            </a:r>
            <a:r>
              <a:rPr lang="en-US" dirty="0">
                <a:sym typeface="Wingdings" pitchFamily="2" charset="2"/>
              </a:rPr>
              <a:t> d Transitions </a:t>
            </a:r>
            <a:r>
              <a:rPr lang="en-US" dirty="0" smtClean="0">
                <a:sym typeface="Wingdings" pitchFamily="2" charset="2"/>
              </a:rPr>
              <a:t>and Color</a:t>
            </a:r>
            <a:endParaRPr lang="en-US" dirty="0"/>
          </a:p>
        </p:txBody>
      </p:sp>
      <p:sp>
        <p:nvSpPr>
          <p:cNvPr id="3" name="Content Placeholder 2"/>
          <p:cNvSpPr>
            <a:spLocks noGrp="1"/>
          </p:cNvSpPr>
          <p:nvPr>
            <p:ph idx="1"/>
          </p:nvPr>
        </p:nvSpPr>
        <p:spPr>
          <a:xfrm>
            <a:off x="228600" y="5486400"/>
            <a:ext cx="8686800" cy="1143000"/>
          </a:xfrm>
        </p:spPr>
        <p:txBody>
          <a:bodyPr>
            <a:normAutofit fontScale="85000" lnSpcReduction="10000"/>
          </a:bodyPr>
          <a:lstStyle/>
          <a:p>
            <a:r>
              <a:rPr lang="en-US" dirty="0" smtClean="0"/>
              <a:t>Complexes are arranged in order of decreasing </a:t>
            </a:r>
            <a:r>
              <a:rPr lang="en-US" dirty="0" err="1" smtClean="0">
                <a:latin typeface="Symbol" pitchFamily="18" charset="2"/>
              </a:rPr>
              <a:t>D</a:t>
            </a:r>
            <a:r>
              <a:rPr lang="en-US" baseline="-25000" dirty="0" err="1" smtClean="0"/>
              <a:t>oct</a:t>
            </a:r>
            <a:endParaRPr lang="en-US" dirty="0" smtClean="0"/>
          </a:p>
          <a:p>
            <a:r>
              <a:rPr lang="en-US" dirty="0" smtClean="0"/>
              <a:t>Color transmitted increases in energy from yellow </a:t>
            </a:r>
            <a:r>
              <a:rPr lang="en-US" dirty="0" smtClean="0">
                <a:sym typeface="Wingdings" pitchFamily="2" charset="2"/>
              </a:rPr>
              <a:t> olive</a:t>
            </a:r>
            <a:endParaRPr lang="en-US" dirty="0"/>
          </a:p>
        </p:txBody>
      </p:sp>
      <p:pic>
        <p:nvPicPr>
          <p:cNvPr id="4098" name="Picture 2" descr="http://chemeducator.org/sbibs/s0010002/spapers/1020115dm_gifs/1020115dm_image004.gif"/>
          <p:cNvPicPr>
            <a:picLocks noChangeAspect="1" noChangeArrowheads="1"/>
          </p:cNvPicPr>
          <p:nvPr/>
        </p:nvPicPr>
        <p:blipFill rotWithShape="1">
          <a:blip r:embed="rId2">
            <a:extLst>
              <a:ext uri="{28A0092B-C50C-407E-A947-70E740481C1C}">
                <a14:useLocalDpi xmlns:a14="http://schemas.microsoft.com/office/drawing/2010/main" val="0"/>
              </a:ext>
            </a:extLst>
          </a:blip>
          <a:srcRect t="23780" b="9575"/>
          <a:stretch/>
        </p:blipFill>
        <p:spPr bwMode="auto">
          <a:xfrm>
            <a:off x="1219200" y="1219200"/>
            <a:ext cx="6477000" cy="309489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4800" y="4419600"/>
            <a:ext cx="8458200" cy="830997"/>
          </a:xfrm>
          <a:prstGeom prst="rect">
            <a:avLst/>
          </a:prstGeom>
        </p:spPr>
        <p:txBody>
          <a:bodyPr wrap="square">
            <a:spAutoFit/>
          </a:bodyPr>
          <a:lstStyle/>
          <a:p>
            <a:r>
              <a:rPr lang="pt-BR" sz="2400" dirty="0" smtClean="0"/>
              <a:t>Cobalt complexes with: (a</a:t>
            </a:r>
            <a:r>
              <a:rPr lang="pt-BR" sz="2400" dirty="0"/>
              <a:t>) CN</a:t>
            </a:r>
            <a:r>
              <a:rPr lang="pt-BR" sz="2400" baseline="30000" dirty="0"/>
              <a:t>–</a:t>
            </a:r>
            <a:r>
              <a:rPr lang="pt-BR" sz="2400" dirty="0"/>
              <a:t>, (b) NO</a:t>
            </a:r>
            <a:r>
              <a:rPr lang="pt-BR" sz="2400" baseline="-25000" dirty="0"/>
              <a:t>2</a:t>
            </a:r>
            <a:r>
              <a:rPr lang="pt-BR" sz="2400" baseline="30000" dirty="0"/>
              <a:t>–</a:t>
            </a:r>
            <a:r>
              <a:rPr lang="pt-BR" sz="2400" dirty="0"/>
              <a:t>, (c) phen, (d) </a:t>
            </a:r>
            <a:r>
              <a:rPr lang="pt-BR" sz="2400" dirty="0" smtClean="0"/>
              <a:t>EN, </a:t>
            </a:r>
            <a:r>
              <a:rPr lang="pt-BR" sz="2400" dirty="0"/>
              <a:t>(e) NH</a:t>
            </a:r>
            <a:r>
              <a:rPr lang="pt-BR" sz="2400" baseline="-25000" dirty="0"/>
              <a:t>3</a:t>
            </a:r>
            <a:r>
              <a:rPr lang="pt-BR" sz="2400" dirty="0"/>
              <a:t>, (f) gly, (g) H</a:t>
            </a:r>
            <a:r>
              <a:rPr lang="pt-BR" sz="2400" baseline="-25000" dirty="0"/>
              <a:t>2</a:t>
            </a:r>
            <a:r>
              <a:rPr lang="pt-BR" sz="2400" dirty="0"/>
              <a:t>O, (h) </a:t>
            </a:r>
            <a:r>
              <a:rPr lang="pt-BR" sz="2400" dirty="0" smtClean="0"/>
              <a:t>oxalate</a:t>
            </a:r>
            <a:r>
              <a:rPr lang="pt-BR" sz="2400" baseline="30000" dirty="0" smtClean="0"/>
              <a:t>2</a:t>
            </a:r>
            <a:r>
              <a:rPr lang="pt-BR" sz="2400" baseline="30000" dirty="0"/>
              <a:t>–</a:t>
            </a:r>
            <a:r>
              <a:rPr lang="pt-BR" sz="2400" dirty="0"/>
              <a:t>, (i) CO</a:t>
            </a:r>
            <a:r>
              <a:rPr lang="pt-BR" sz="2400" baseline="-25000" dirty="0"/>
              <a:t>3</a:t>
            </a:r>
            <a:r>
              <a:rPr lang="pt-BR" sz="2400" baseline="30000" dirty="0"/>
              <a:t>2–</a:t>
            </a:r>
            <a:r>
              <a:rPr lang="pt-BR" sz="2400" dirty="0"/>
              <a:t>.</a:t>
            </a:r>
            <a:endParaRPr lang="en-US" sz="2400" dirty="0"/>
          </a:p>
        </p:txBody>
      </p:sp>
    </p:spTree>
    <p:extLst>
      <p:ext uri="{BB962C8B-B14F-4D97-AF65-F5344CB8AC3E}">
        <p14:creationId xmlns:p14="http://schemas.microsoft.com/office/powerpoint/2010/main" val="1857811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Russell-Saunders Coupling</a:t>
            </a:r>
            <a:endParaRPr lang="en-US" dirty="0"/>
          </a:p>
        </p:txBody>
      </p:sp>
      <p:sp>
        <p:nvSpPr>
          <p:cNvPr id="3" name="Content Placeholder 2"/>
          <p:cNvSpPr>
            <a:spLocks noGrp="1"/>
          </p:cNvSpPr>
          <p:nvPr>
            <p:ph sz="half" idx="1"/>
          </p:nvPr>
        </p:nvSpPr>
        <p:spPr>
          <a:xfrm>
            <a:off x="76200" y="1600200"/>
            <a:ext cx="4495800" cy="4525963"/>
          </a:xfrm>
        </p:spPr>
        <p:txBody>
          <a:bodyPr>
            <a:normAutofit fontScale="92500" lnSpcReduction="20000"/>
          </a:bodyPr>
          <a:lstStyle/>
          <a:p>
            <a:r>
              <a:rPr lang="en-US" dirty="0" smtClean="0"/>
              <a:t>Review: </a:t>
            </a:r>
            <a:r>
              <a:rPr lang="en-US" sz="2600" dirty="0" smtClean="0">
                <a:hlinkClick r:id="rId3"/>
              </a:rPr>
              <a:t>http://wwwchem.uwimona.edu.jm/courses/RScoupling.html</a:t>
            </a:r>
            <a:endParaRPr lang="en-US" sz="2600" dirty="0" smtClean="0"/>
          </a:p>
          <a:p>
            <a:r>
              <a:rPr lang="en-US" dirty="0" smtClean="0"/>
              <a:t>Determining ground state of Transition Metal </a:t>
            </a:r>
            <a:r>
              <a:rPr lang="en-US" dirty="0" smtClean="0"/>
              <a:t>cations</a:t>
            </a:r>
            <a:endParaRPr lang="en-US" dirty="0" smtClean="0"/>
          </a:p>
          <a:p>
            <a:pPr marL="736600" lvl="1" indent="-514350">
              <a:buFont typeface="+mj-lt"/>
              <a:buAutoNum type="arabicPeriod"/>
            </a:pPr>
            <a:r>
              <a:rPr lang="en-US" sz="2600" dirty="0" smtClean="0"/>
              <a:t>Draw d-orbitals and fill with # electrons for desired ion</a:t>
            </a:r>
          </a:p>
          <a:p>
            <a:pPr marL="736600" lvl="1" indent="-514350">
              <a:buFont typeface="+mj-lt"/>
              <a:buAutoNum type="arabicPeriod"/>
            </a:pPr>
            <a:r>
              <a:rPr lang="en-US" sz="2600" b="1" dirty="0" smtClean="0">
                <a:solidFill>
                  <a:srgbClr val="C00000"/>
                </a:solidFill>
              </a:rPr>
              <a:t>Calculate Spin Multiplicity = #unpaired electrons +</a:t>
            </a:r>
            <a:r>
              <a:rPr lang="en-US" sz="2600" b="1" dirty="0" smtClean="0">
                <a:solidFill>
                  <a:srgbClr val="C00000"/>
                </a:solidFill>
              </a:rPr>
              <a:t>1 = S</a:t>
            </a:r>
            <a:endParaRPr lang="en-US" sz="2600" b="1" dirty="0" smtClean="0">
              <a:solidFill>
                <a:srgbClr val="C00000"/>
              </a:solidFill>
            </a:endParaRPr>
          </a:p>
          <a:p>
            <a:pPr marL="736600" lvl="1" indent="-514350">
              <a:buFont typeface="+mj-lt"/>
              <a:buAutoNum type="arabicPeriod"/>
            </a:pPr>
            <a:r>
              <a:rPr lang="en-US" sz="2600" b="1" dirty="0" smtClean="0">
                <a:solidFill>
                  <a:srgbClr val="0070C0"/>
                </a:solidFill>
              </a:rPr>
              <a:t>Find maximum M</a:t>
            </a:r>
            <a:r>
              <a:rPr lang="en-US" sz="2600" b="1" baseline="-25000" dirty="0" smtClean="0">
                <a:solidFill>
                  <a:srgbClr val="0070C0"/>
                </a:solidFill>
              </a:rPr>
              <a:t>L</a:t>
            </a:r>
            <a:r>
              <a:rPr lang="en-US" sz="2600" b="1" dirty="0" smtClean="0">
                <a:solidFill>
                  <a:srgbClr val="0070C0"/>
                </a:solidFill>
              </a:rPr>
              <a:t> (</a:t>
            </a:r>
            <a:r>
              <a:rPr lang="en-US" sz="2600" b="1" i="1" dirty="0" smtClean="0">
                <a:solidFill>
                  <a:srgbClr val="0070C0"/>
                </a:solidFill>
              </a:rPr>
              <a:t>m</a:t>
            </a:r>
            <a:r>
              <a:rPr lang="en-US" sz="2600" b="1" baseline="-25000" dirty="0" smtClean="0">
                <a:solidFill>
                  <a:srgbClr val="0070C0"/>
                </a:solidFill>
                <a:latin typeface="Brush Script MT" panose="03060802040406070304" pitchFamily="66" charset="0"/>
              </a:rPr>
              <a:t>l</a:t>
            </a:r>
            <a:r>
              <a:rPr lang="en-US" sz="2600" b="1" dirty="0" smtClean="0">
                <a:solidFill>
                  <a:srgbClr val="0070C0"/>
                </a:solidFill>
              </a:rPr>
              <a:t> = -2, </a:t>
            </a:r>
            <a:r>
              <a:rPr lang="en-US" sz="2600" b="1" dirty="0" smtClean="0">
                <a:solidFill>
                  <a:srgbClr val="0070C0"/>
                </a:solidFill>
              </a:rPr>
              <a:t>  -</a:t>
            </a:r>
            <a:r>
              <a:rPr lang="en-US" sz="2600" b="1" dirty="0" smtClean="0">
                <a:solidFill>
                  <a:srgbClr val="0070C0"/>
                </a:solidFill>
              </a:rPr>
              <a:t>1, 0, 1, 2 for d orbitals</a:t>
            </a:r>
            <a:r>
              <a:rPr lang="en-US" sz="2600" b="1" dirty="0" smtClean="0">
                <a:solidFill>
                  <a:srgbClr val="0070C0"/>
                </a:solidFill>
              </a:rPr>
              <a:t>) = L</a:t>
            </a:r>
            <a:endParaRPr lang="en-US" sz="2600" b="1" dirty="0" smtClean="0">
              <a:solidFill>
                <a:srgbClr val="0070C0"/>
              </a:solidFill>
            </a:endParaRPr>
          </a:p>
          <a:p>
            <a:pPr marL="736600" lvl="1" indent="-514350">
              <a:buFont typeface="+mj-lt"/>
              <a:buAutoNum type="arabicPeriod"/>
            </a:pPr>
            <a:r>
              <a:rPr lang="en-US" sz="2600" dirty="0" smtClean="0"/>
              <a:t>Ground state term: 		</a:t>
            </a:r>
            <a:r>
              <a:rPr lang="en-US" sz="2600" b="1" baseline="30000" dirty="0" smtClean="0">
                <a:solidFill>
                  <a:srgbClr val="C00000"/>
                </a:solidFill>
              </a:rPr>
              <a:t>S</a:t>
            </a:r>
            <a:r>
              <a:rPr lang="en-US" sz="2600" b="1" dirty="0" smtClean="0">
                <a:solidFill>
                  <a:srgbClr val="0070C0"/>
                </a:solidFill>
              </a:rPr>
              <a:t>L</a:t>
            </a:r>
            <a:r>
              <a:rPr lang="en-US" sz="2600" dirty="0" smtClean="0"/>
              <a:t> = </a:t>
            </a:r>
            <a:r>
              <a:rPr lang="en-US" sz="2600" b="1" baseline="30000" dirty="0" smtClean="0">
                <a:solidFill>
                  <a:srgbClr val="C00000"/>
                </a:solidFill>
              </a:rPr>
              <a:t>(step 2)</a:t>
            </a:r>
            <a:r>
              <a:rPr lang="en-US" sz="2600" b="1" dirty="0" smtClean="0">
                <a:solidFill>
                  <a:srgbClr val="0070C0"/>
                </a:solidFill>
              </a:rPr>
              <a:t>(Step 3)</a:t>
            </a:r>
          </a:p>
        </p:txBody>
      </p:sp>
      <p:sp>
        <p:nvSpPr>
          <p:cNvPr id="4" name="Content Placeholder 3"/>
          <p:cNvSpPr>
            <a:spLocks noGrp="1"/>
          </p:cNvSpPr>
          <p:nvPr>
            <p:ph sz="half" idx="2"/>
          </p:nvPr>
        </p:nvSpPr>
        <p:spPr>
          <a:xfrm>
            <a:off x="4495800" y="1600200"/>
            <a:ext cx="4495800" cy="4525963"/>
          </a:xfrm>
        </p:spPr>
        <p:txBody>
          <a:bodyPr>
            <a:normAutofit fontScale="92500" lnSpcReduction="20000"/>
          </a:bodyPr>
          <a:lstStyle/>
          <a:p>
            <a:r>
              <a:rPr lang="en-US" dirty="0" smtClean="0"/>
              <a:t>Example: </a:t>
            </a:r>
            <a:r>
              <a:rPr lang="en-US" dirty="0" smtClean="0"/>
              <a:t>Cr(II</a:t>
            </a:r>
            <a:r>
              <a:rPr lang="en-US" dirty="0" smtClean="0"/>
              <a:t>); d</a:t>
            </a:r>
            <a:r>
              <a:rPr lang="en-US" baseline="30000" dirty="0" smtClean="0"/>
              <a:t>4</a:t>
            </a:r>
            <a:endParaRPr lang="en-US" dirty="0" smtClean="0"/>
          </a:p>
          <a:p>
            <a:pPr marL="914400" lvl="1" indent="-457200">
              <a:buFont typeface="+mj-lt"/>
              <a:buAutoNum type="arabicPeriod"/>
            </a:pPr>
            <a:r>
              <a:rPr lang="en-US" sz="2600" dirty="0" smtClean="0"/>
              <a:t>Orbital diagram</a:t>
            </a:r>
          </a:p>
          <a:p>
            <a:pPr marL="914400" lvl="1" indent="-457200">
              <a:buFont typeface="+mj-lt"/>
              <a:buAutoNum type="arabicPeriod"/>
            </a:pPr>
            <a:endParaRPr lang="en-US" sz="2600" dirty="0"/>
          </a:p>
          <a:p>
            <a:pPr marL="914400" lvl="1" indent="-457200">
              <a:buFont typeface="+mj-lt"/>
              <a:buAutoNum type="arabicPeriod"/>
            </a:pPr>
            <a:endParaRPr lang="en-US" sz="2600" dirty="0" smtClean="0"/>
          </a:p>
          <a:p>
            <a:pPr marL="914400" lvl="1" indent="-457200">
              <a:buFont typeface="+mj-lt"/>
              <a:buAutoNum type="arabicPeriod"/>
            </a:pPr>
            <a:endParaRPr lang="en-US" sz="2600" dirty="0"/>
          </a:p>
          <a:p>
            <a:pPr marL="914400" lvl="1" indent="-457200">
              <a:buFont typeface="+mj-lt"/>
              <a:buAutoNum type="arabicPeriod"/>
            </a:pPr>
            <a:endParaRPr lang="en-US" sz="2600" dirty="0" smtClean="0"/>
          </a:p>
          <a:p>
            <a:pPr marL="914400" lvl="1" indent="-457200">
              <a:buFont typeface="+mj-lt"/>
              <a:buAutoNum type="arabicPeriod"/>
            </a:pPr>
            <a:r>
              <a:rPr lang="en-US" sz="2600" b="1" dirty="0" smtClean="0">
                <a:solidFill>
                  <a:srgbClr val="C00000"/>
                </a:solidFill>
              </a:rPr>
              <a:t>4+1 = 5</a:t>
            </a:r>
          </a:p>
          <a:p>
            <a:pPr marL="914400" lvl="1" indent="-457200">
              <a:buFont typeface="+mj-lt"/>
              <a:buAutoNum type="arabicPeriod"/>
            </a:pPr>
            <a:r>
              <a:rPr lang="en-US" sz="2600" b="1" dirty="0" smtClean="0">
                <a:solidFill>
                  <a:srgbClr val="0070C0"/>
                </a:solidFill>
              </a:rPr>
              <a:t>2+1+0+(-1) </a:t>
            </a:r>
            <a:r>
              <a:rPr lang="en-US" sz="2600" b="1" dirty="0" smtClean="0">
                <a:solidFill>
                  <a:srgbClr val="0070C0"/>
                </a:solidFill>
              </a:rPr>
              <a:t>= 2 </a:t>
            </a:r>
            <a:r>
              <a:rPr lang="en-US" sz="2600" b="1" dirty="0" smtClean="0">
                <a:solidFill>
                  <a:srgbClr val="0070C0"/>
                </a:solidFill>
                <a:sym typeface="Wingdings" panose="05000000000000000000" pitchFamily="2" charset="2"/>
              </a:rPr>
              <a:t> D</a:t>
            </a:r>
          </a:p>
          <a:p>
            <a:pPr marL="914400" lvl="1" indent="-457200">
              <a:buFont typeface="+mj-lt"/>
              <a:buAutoNum type="arabicPeriod"/>
            </a:pPr>
            <a:r>
              <a:rPr lang="en-US" sz="2600" b="1" baseline="30000" dirty="0" smtClean="0">
                <a:solidFill>
                  <a:srgbClr val="C00000"/>
                </a:solidFill>
                <a:sym typeface="Wingdings" panose="05000000000000000000" pitchFamily="2" charset="2"/>
              </a:rPr>
              <a:t>5</a:t>
            </a:r>
            <a:r>
              <a:rPr lang="en-US" sz="2600" b="1" dirty="0" smtClean="0">
                <a:solidFill>
                  <a:srgbClr val="0070C0"/>
                </a:solidFill>
                <a:sym typeface="Wingdings" panose="05000000000000000000" pitchFamily="2" charset="2"/>
              </a:rPr>
              <a:t>D</a:t>
            </a:r>
            <a:r>
              <a:rPr lang="en-US" sz="2600" dirty="0" smtClean="0">
                <a:sym typeface="Wingdings" panose="05000000000000000000" pitchFamily="2" charset="2"/>
              </a:rPr>
              <a:t> is the ground state term</a:t>
            </a:r>
            <a:endParaRPr lang="en-US" sz="2600" dirty="0"/>
          </a:p>
          <a:p>
            <a:r>
              <a:rPr lang="en-US" dirty="0" smtClean="0"/>
              <a:t>Spin-allowed transitions will be </a:t>
            </a:r>
            <a:r>
              <a:rPr lang="en-US" dirty="0" err="1" smtClean="0"/>
              <a:t>pentet</a:t>
            </a:r>
            <a:r>
              <a:rPr lang="en-US" dirty="0" smtClean="0"/>
              <a:t> to </a:t>
            </a:r>
            <a:r>
              <a:rPr lang="en-US" dirty="0" err="1" smtClean="0"/>
              <a:t>pentet</a:t>
            </a:r>
            <a:endParaRPr lang="en-US" dirty="0"/>
          </a:p>
        </p:txBody>
      </p:sp>
      <p:cxnSp>
        <p:nvCxnSpPr>
          <p:cNvPr id="6" name="Straight Connector 5"/>
          <p:cNvCxnSpPr/>
          <p:nvPr/>
        </p:nvCxnSpPr>
        <p:spPr>
          <a:xfrm>
            <a:off x="5938684" y="30480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472084" y="30480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005484" y="30480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615084" y="30480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405284" y="30480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6129184" y="2590800"/>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6667500" y="2590800"/>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7195984" y="2590800"/>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7805584" y="2590800"/>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953000" y="3198167"/>
            <a:ext cx="3429000" cy="461665"/>
          </a:xfrm>
          <a:prstGeom prst="rect">
            <a:avLst/>
          </a:prstGeom>
          <a:noFill/>
        </p:spPr>
        <p:txBody>
          <a:bodyPr wrap="square" rtlCol="0">
            <a:spAutoFit/>
          </a:bodyPr>
          <a:lstStyle/>
          <a:p>
            <a:r>
              <a:rPr lang="en-US" sz="2400" b="1" dirty="0" smtClean="0"/>
              <a:t>L :  -2     -1    0     +1    +2 </a:t>
            </a:r>
            <a:endParaRPr lang="en-US" sz="2400" b="1" dirty="0"/>
          </a:p>
        </p:txBody>
      </p:sp>
    </p:spTree>
    <p:extLst>
      <p:ext uri="{BB962C8B-B14F-4D97-AF65-F5344CB8AC3E}">
        <p14:creationId xmlns:p14="http://schemas.microsoft.com/office/powerpoint/2010/main" val="2662837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2"/>
          </p:nvPr>
        </p:nvSpPr>
        <p:spPr>
          <a:xfrm>
            <a:off x="228600" y="914400"/>
            <a:ext cx="4038600" cy="3200400"/>
          </a:xfrm>
        </p:spPr>
        <p:txBody>
          <a:bodyPr>
            <a:normAutofit/>
          </a:bodyPr>
          <a:lstStyle/>
          <a:p>
            <a:r>
              <a:rPr lang="en-US" sz="2400" dirty="0" smtClean="0"/>
              <a:t>Symmetry lowering from spherical to octahedral electrical field is applied to ground state and excited state terms </a:t>
            </a:r>
          </a:p>
          <a:p>
            <a:r>
              <a:rPr lang="en-US" sz="2400" dirty="0" smtClean="0"/>
              <a:t>Relative energies of states are plotted against ligand field strength</a:t>
            </a:r>
            <a:endParaRPr lang="en-US" sz="2400" dirty="0"/>
          </a:p>
        </p:txBody>
      </p:sp>
      <p:graphicFrame>
        <p:nvGraphicFramePr>
          <p:cNvPr id="11" name="Content Placeholder 10"/>
          <p:cNvGraphicFramePr>
            <a:graphicFrameLocks noGrp="1"/>
          </p:cNvGraphicFramePr>
          <p:nvPr>
            <p:ph sz="half" idx="1"/>
            <p:extLst>
              <p:ext uri="{D42A27DB-BD31-4B8C-83A1-F6EECF244321}">
                <p14:modId xmlns:p14="http://schemas.microsoft.com/office/powerpoint/2010/main" val="2598315967"/>
              </p:ext>
            </p:extLst>
          </p:nvPr>
        </p:nvGraphicFramePr>
        <p:xfrm>
          <a:off x="152401" y="4223170"/>
          <a:ext cx="4114799" cy="2177630"/>
        </p:xfrm>
        <a:graphic>
          <a:graphicData uri="http://schemas.openxmlformats.org/drawingml/2006/table">
            <a:tbl>
              <a:tblPr/>
              <a:tblGrid>
                <a:gridCol w="698739"/>
                <a:gridCol w="1105998"/>
                <a:gridCol w="2310062"/>
              </a:tblGrid>
              <a:tr h="314113">
                <a:tc>
                  <a:txBody>
                    <a:bodyPr/>
                    <a:lstStyle/>
                    <a:p>
                      <a:pPr algn="ctr"/>
                      <a:r>
                        <a:rPr lang="en-US" sz="1400" b="1" dirty="0"/>
                        <a:t>Term</a:t>
                      </a:r>
                    </a:p>
                  </a:txBody>
                  <a:tcPr marL="44873" marR="44873" marT="22437" marB="22437" anchor="ctr">
                    <a:lnL>
                      <a:noFill/>
                    </a:lnL>
                    <a:lnR>
                      <a:noFill/>
                    </a:lnR>
                    <a:lnT>
                      <a:noFill/>
                    </a:lnT>
                    <a:lnB>
                      <a:noFill/>
                    </a:lnB>
                  </a:tcPr>
                </a:tc>
                <a:tc>
                  <a:txBody>
                    <a:bodyPr/>
                    <a:lstStyle/>
                    <a:p>
                      <a:pPr algn="ctr"/>
                      <a:r>
                        <a:rPr lang="en-US" sz="1400" b="1" dirty="0"/>
                        <a:t>Degeneracy</a:t>
                      </a:r>
                    </a:p>
                  </a:txBody>
                  <a:tcPr marL="44873" marR="44873" marT="22437" marB="22437" anchor="ctr">
                    <a:lnL>
                      <a:noFill/>
                    </a:lnL>
                    <a:lnR>
                      <a:noFill/>
                    </a:lnR>
                    <a:lnT>
                      <a:noFill/>
                    </a:lnT>
                    <a:lnB>
                      <a:noFill/>
                    </a:lnB>
                  </a:tcPr>
                </a:tc>
                <a:tc>
                  <a:txBody>
                    <a:bodyPr/>
                    <a:lstStyle/>
                    <a:p>
                      <a:r>
                        <a:rPr lang="en-US" sz="1400" b="1"/>
                        <a:t>States in an octahedral field</a:t>
                      </a:r>
                    </a:p>
                  </a:txBody>
                  <a:tcPr marL="44873" marR="44873" marT="22437" marB="22437" anchor="ctr">
                    <a:lnL>
                      <a:noFill/>
                    </a:lnL>
                    <a:lnR>
                      <a:noFill/>
                    </a:lnR>
                    <a:lnT>
                      <a:noFill/>
                    </a:lnT>
                    <a:lnB>
                      <a:noFill/>
                    </a:lnB>
                  </a:tcPr>
                </a:tc>
              </a:tr>
              <a:tr h="179493">
                <a:tc>
                  <a:txBody>
                    <a:bodyPr/>
                    <a:lstStyle/>
                    <a:p>
                      <a:pPr algn="ctr"/>
                      <a:r>
                        <a:rPr lang="en-US" sz="1400" b="1" dirty="0"/>
                        <a:t>S</a:t>
                      </a:r>
                    </a:p>
                  </a:txBody>
                  <a:tcPr marL="44873" marR="44873" marT="22437" marB="22437" anchor="ctr">
                    <a:lnL>
                      <a:noFill/>
                    </a:lnL>
                    <a:lnR>
                      <a:noFill/>
                    </a:lnR>
                    <a:lnT>
                      <a:noFill/>
                    </a:lnT>
                    <a:lnB>
                      <a:noFill/>
                    </a:lnB>
                  </a:tcPr>
                </a:tc>
                <a:tc>
                  <a:txBody>
                    <a:bodyPr/>
                    <a:lstStyle/>
                    <a:p>
                      <a:pPr algn="ctr"/>
                      <a:r>
                        <a:rPr lang="en-US" sz="1400" b="1"/>
                        <a:t>1</a:t>
                      </a:r>
                    </a:p>
                  </a:txBody>
                  <a:tcPr marL="44873" marR="44873" marT="22437" marB="22437" anchor="ctr">
                    <a:lnL>
                      <a:noFill/>
                    </a:lnL>
                    <a:lnR>
                      <a:noFill/>
                    </a:lnR>
                    <a:lnT>
                      <a:noFill/>
                    </a:lnT>
                    <a:lnB>
                      <a:noFill/>
                    </a:lnB>
                  </a:tcPr>
                </a:tc>
                <a:tc>
                  <a:txBody>
                    <a:bodyPr/>
                    <a:lstStyle/>
                    <a:p>
                      <a:r>
                        <a:rPr lang="en-US" sz="1400" b="1"/>
                        <a:t>A</a:t>
                      </a:r>
                      <a:r>
                        <a:rPr lang="en-US" sz="1400" b="1" baseline="-25000"/>
                        <a:t>1g</a:t>
                      </a:r>
                      <a:endParaRPr lang="en-US" sz="1400" b="1"/>
                    </a:p>
                  </a:txBody>
                  <a:tcPr marL="44873" marR="44873" marT="22437" marB="22437" anchor="ctr">
                    <a:lnL>
                      <a:noFill/>
                    </a:lnL>
                    <a:lnR>
                      <a:noFill/>
                    </a:lnR>
                    <a:lnT>
                      <a:noFill/>
                    </a:lnT>
                    <a:lnB>
                      <a:noFill/>
                    </a:lnB>
                  </a:tcPr>
                </a:tc>
              </a:tr>
              <a:tr h="179493">
                <a:tc>
                  <a:txBody>
                    <a:bodyPr/>
                    <a:lstStyle/>
                    <a:p>
                      <a:pPr algn="ctr"/>
                      <a:r>
                        <a:rPr lang="en-US" sz="1400" b="1"/>
                        <a:t>P</a:t>
                      </a:r>
                    </a:p>
                  </a:txBody>
                  <a:tcPr marL="44873" marR="44873" marT="22437" marB="22437" anchor="ctr">
                    <a:lnL>
                      <a:noFill/>
                    </a:lnL>
                    <a:lnR>
                      <a:noFill/>
                    </a:lnR>
                    <a:lnT>
                      <a:noFill/>
                    </a:lnT>
                    <a:lnB>
                      <a:noFill/>
                    </a:lnB>
                  </a:tcPr>
                </a:tc>
                <a:tc>
                  <a:txBody>
                    <a:bodyPr/>
                    <a:lstStyle/>
                    <a:p>
                      <a:pPr algn="ctr"/>
                      <a:r>
                        <a:rPr lang="en-US" sz="1400" b="1"/>
                        <a:t>3</a:t>
                      </a:r>
                    </a:p>
                  </a:txBody>
                  <a:tcPr marL="44873" marR="44873" marT="22437" marB="22437" anchor="ctr">
                    <a:lnL>
                      <a:noFill/>
                    </a:lnL>
                    <a:lnR>
                      <a:noFill/>
                    </a:lnR>
                    <a:lnT>
                      <a:noFill/>
                    </a:lnT>
                    <a:lnB>
                      <a:noFill/>
                    </a:lnB>
                  </a:tcPr>
                </a:tc>
                <a:tc>
                  <a:txBody>
                    <a:bodyPr/>
                    <a:lstStyle/>
                    <a:p>
                      <a:r>
                        <a:rPr lang="en-US" sz="1400" b="1"/>
                        <a:t>T</a:t>
                      </a:r>
                      <a:r>
                        <a:rPr lang="en-US" sz="1400" b="1" baseline="-25000"/>
                        <a:t>1g</a:t>
                      </a:r>
                      <a:endParaRPr lang="en-US" sz="1400" b="1"/>
                    </a:p>
                  </a:txBody>
                  <a:tcPr marL="44873" marR="44873" marT="22437" marB="22437" anchor="ctr">
                    <a:lnL>
                      <a:noFill/>
                    </a:lnL>
                    <a:lnR>
                      <a:noFill/>
                    </a:lnR>
                    <a:lnT>
                      <a:noFill/>
                    </a:lnT>
                    <a:lnB>
                      <a:noFill/>
                    </a:lnB>
                  </a:tcPr>
                </a:tc>
              </a:tr>
              <a:tr h="179493">
                <a:tc>
                  <a:txBody>
                    <a:bodyPr/>
                    <a:lstStyle/>
                    <a:p>
                      <a:pPr algn="ctr"/>
                      <a:r>
                        <a:rPr lang="en-US" sz="1400" b="1"/>
                        <a:t>D</a:t>
                      </a:r>
                    </a:p>
                  </a:txBody>
                  <a:tcPr marL="44873" marR="44873" marT="22437" marB="22437" anchor="ctr">
                    <a:lnL>
                      <a:noFill/>
                    </a:lnL>
                    <a:lnR>
                      <a:noFill/>
                    </a:lnR>
                    <a:lnT>
                      <a:noFill/>
                    </a:lnT>
                    <a:lnB>
                      <a:noFill/>
                    </a:lnB>
                  </a:tcPr>
                </a:tc>
                <a:tc>
                  <a:txBody>
                    <a:bodyPr/>
                    <a:lstStyle/>
                    <a:p>
                      <a:pPr algn="ctr"/>
                      <a:r>
                        <a:rPr lang="en-US" sz="1400" b="1"/>
                        <a:t>5</a:t>
                      </a:r>
                    </a:p>
                  </a:txBody>
                  <a:tcPr marL="44873" marR="44873" marT="22437" marB="22437" anchor="ctr">
                    <a:lnL>
                      <a:noFill/>
                    </a:lnL>
                    <a:lnR>
                      <a:noFill/>
                    </a:lnR>
                    <a:lnT>
                      <a:noFill/>
                    </a:lnT>
                    <a:lnB>
                      <a:noFill/>
                    </a:lnB>
                  </a:tcPr>
                </a:tc>
                <a:tc>
                  <a:txBody>
                    <a:bodyPr/>
                    <a:lstStyle/>
                    <a:p>
                      <a:r>
                        <a:rPr lang="en-US" sz="1400" b="1" dirty="0" err="1"/>
                        <a:t>E</a:t>
                      </a:r>
                      <a:r>
                        <a:rPr lang="en-US" sz="1400" b="1" baseline="-25000" dirty="0" err="1"/>
                        <a:t>g</a:t>
                      </a:r>
                      <a:r>
                        <a:rPr lang="en-US" sz="1400" b="1" dirty="0"/>
                        <a:t> + T</a:t>
                      </a:r>
                      <a:r>
                        <a:rPr lang="en-US" sz="1400" b="1" baseline="-25000" dirty="0"/>
                        <a:t>2g</a:t>
                      </a:r>
                      <a:endParaRPr lang="en-US" sz="1400" b="1" dirty="0"/>
                    </a:p>
                  </a:txBody>
                  <a:tcPr marL="44873" marR="44873" marT="22437" marB="22437" anchor="ctr">
                    <a:lnL>
                      <a:noFill/>
                    </a:lnL>
                    <a:lnR>
                      <a:noFill/>
                    </a:lnR>
                    <a:lnT>
                      <a:noFill/>
                    </a:lnT>
                    <a:lnB>
                      <a:noFill/>
                    </a:lnB>
                  </a:tcPr>
                </a:tc>
              </a:tr>
              <a:tr h="179493">
                <a:tc>
                  <a:txBody>
                    <a:bodyPr/>
                    <a:lstStyle/>
                    <a:p>
                      <a:pPr algn="ctr"/>
                      <a:r>
                        <a:rPr lang="en-US" sz="1400" b="1"/>
                        <a:t>F</a:t>
                      </a:r>
                    </a:p>
                  </a:txBody>
                  <a:tcPr marL="44873" marR="44873" marT="22437" marB="22437" anchor="ctr">
                    <a:lnL>
                      <a:noFill/>
                    </a:lnL>
                    <a:lnR>
                      <a:noFill/>
                    </a:lnR>
                    <a:lnT>
                      <a:noFill/>
                    </a:lnT>
                    <a:lnB>
                      <a:noFill/>
                    </a:lnB>
                  </a:tcPr>
                </a:tc>
                <a:tc>
                  <a:txBody>
                    <a:bodyPr/>
                    <a:lstStyle/>
                    <a:p>
                      <a:pPr algn="ctr"/>
                      <a:r>
                        <a:rPr lang="en-US" sz="1400" b="1"/>
                        <a:t>7</a:t>
                      </a:r>
                    </a:p>
                  </a:txBody>
                  <a:tcPr marL="44873" marR="44873" marT="22437" marB="22437" anchor="ctr">
                    <a:lnL>
                      <a:noFill/>
                    </a:lnL>
                    <a:lnR>
                      <a:noFill/>
                    </a:lnR>
                    <a:lnT>
                      <a:noFill/>
                    </a:lnT>
                    <a:lnB>
                      <a:noFill/>
                    </a:lnB>
                  </a:tcPr>
                </a:tc>
                <a:tc>
                  <a:txBody>
                    <a:bodyPr/>
                    <a:lstStyle/>
                    <a:p>
                      <a:r>
                        <a:rPr lang="en-US" sz="1400" b="1" dirty="0"/>
                        <a:t>A</a:t>
                      </a:r>
                      <a:r>
                        <a:rPr lang="en-US" sz="1400" b="1" baseline="-25000" dirty="0"/>
                        <a:t>2g</a:t>
                      </a:r>
                      <a:r>
                        <a:rPr lang="en-US" sz="1400" b="1" dirty="0"/>
                        <a:t> + T</a:t>
                      </a:r>
                      <a:r>
                        <a:rPr lang="en-US" sz="1400" b="1" baseline="-25000" dirty="0"/>
                        <a:t>1g</a:t>
                      </a:r>
                      <a:r>
                        <a:rPr lang="en-US" sz="1400" b="1" dirty="0"/>
                        <a:t> + T</a:t>
                      </a:r>
                      <a:r>
                        <a:rPr lang="en-US" sz="1400" b="1" baseline="-25000" dirty="0"/>
                        <a:t>2g</a:t>
                      </a:r>
                      <a:endParaRPr lang="en-US" sz="1400" b="1" dirty="0"/>
                    </a:p>
                  </a:txBody>
                  <a:tcPr marL="44873" marR="44873" marT="22437" marB="22437" anchor="ctr">
                    <a:lnL>
                      <a:noFill/>
                    </a:lnL>
                    <a:lnR>
                      <a:noFill/>
                    </a:lnR>
                    <a:lnT>
                      <a:noFill/>
                    </a:lnT>
                    <a:lnB>
                      <a:noFill/>
                    </a:lnB>
                  </a:tcPr>
                </a:tc>
              </a:tr>
              <a:tr h="179493">
                <a:tc>
                  <a:txBody>
                    <a:bodyPr/>
                    <a:lstStyle/>
                    <a:p>
                      <a:pPr algn="ctr"/>
                      <a:r>
                        <a:rPr lang="en-US" sz="1400" b="1"/>
                        <a:t>G</a:t>
                      </a:r>
                    </a:p>
                  </a:txBody>
                  <a:tcPr marL="44873" marR="44873" marT="22437" marB="22437" anchor="ctr">
                    <a:lnL>
                      <a:noFill/>
                    </a:lnL>
                    <a:lnR>
                      <a:noFill/>
                    </a:lnR>
                    <a:lnT>
                      <a:noFill/>
                    </a:lnT>
                    <a:lnB>
                      <a:noFill/>
                    </a:lnB>
                  </a:tcPr>
                </a:tc>
                <a:tc>
                  <a:txBody>
                    <a:bodyPr/>
                    <a:lstStyle/>
                    <a:p>
                      <a:pPr algn="ctr"/>
                      <a:r>
                        <a:rPr lang="en-US" sz="1400" b="1"/>
                        <a:t>9</a:t>
                      </a:r>
                    </a:p>
                  </a:txBody>
                  <a:tcPr marL="44873" marR="44873" marT="22437" marB="22437" anchor="ctr">
                    <a:lnL>
                      <a:noFill/>
                    </a:lnL>
                    <a:lnR>
                      <a:noFill/>
                    </a:lnR>
                    <a:lnT>
                      <a:noFill/>
                    </a:lnT>
                    <a:lnB>
                      <a:noFill/>
                    </a:lnB>
                  </a:tcPr>
                </a:tc>
                <a:tc>
                  <a:txBody>
                    <a:bodyPr/>
                    <a:lstStyle/>
                    <a:p>
                      <a:r>
                        <a:rPr lang="en-US" sz="1400" b="1"/>
                        <a:t>A</a:t>
                      </a:r>
                      <a:r>
                        <a:rPr lang="en-US" sz="1400" b="1" baseline="-25000"/>
                        <a:t>1g</a:t>
                      </a:r>
                      <a:r>
                        <a:rPr lang="en-US" sz="1400" b="1"/>
                        <a:t> + E</a:t>
                      </a:r>
                      <a:r>
                        <a:rPr lang="en-US" sz="1400" b="1" baseline="-25000"/>
                        <a:t>g</a:t>
                      </a:r>
                      <a:r>
                        <a:rPr lang="en-US" sz="1400" b="1"/>
                        <a:t> + T</a:t>
                      </a:r>
                      <a:r>
                        <a:rPr lang="en-US" sz="1400" b="1" baseline="-25000"/>
                        <a:t>1g</a:t>
                      </a:r>
                      <a:r>
                        <a:rPr lang="en-US" sz="1400" b="1"/>
                        <a:t> + T</a:t>
                      </a:r>
                      <a:r>
                        <a:rPr lang="en-US" sz="1400" b="1" baseline="-25000"/>
                        <a:t>2g</a:t>
                      </a:r>
                      <a:endParaRPr lang="en-US" sz="1400" b="1"/>
                    </a:p>
                  </a:txBody>
                  <a:tcPr marL="44873" marR="44873" marT="22437" marB="22437" anchor="ctr">
                    <a:lnL>
                      <a:noFill/>
                    </a:lnL>
                    <a:lnR>
                      <a:noFill/>
                    </a:lnR>
                    <a:lnT>
                      <a:noFill/>
                    </a:lnT>
                    <a:lnB>
                      <a:noFill/>
                    </a:lnB>
                  </a:tcPr>
                </a:tc>
              </a:tr>
              <a:tr h="179493">
                <a:tc>
                  <a:txBody>
                    <a:bodyPr/>
                    <a:lstStyle/>
                    <a:p>
                      <a:pPr algn="ctr"/>
                      <a:r>
                        <a:rPr lang="en-US" sz="1400" b="1"/>
                        <a:t>H</a:t>
                      </a:r>
                    </a:p>
                  </a:txBody>
                  <a:tcPr marL="44873" marR="44873" marT="22437" marB="22437" anchor="ctr">
                    <a:lnL>
                      <a:noFill/>
                    </a:lnL>
                    <a:lnR>
                      <a:noFill/>
                    </a:lnR>
                    <a:lnT>
                      <a:noFill/>
                    </a:lnT>
                    <a:lnB>
                      <a:noFill/>
                    </a:lnB>
                  </a:tcPr>
                </a:tc>
                <a:tc>
                  <a:txBody>
                    <a:bodyPr/>
                    <a:lstStyle/>
                    <a:p>
                      <a:pPr algn="ctr"/>
                      <a:r>
                        <a:rPr lang="en-US" sz="1400" b="1"/>
                        <a:t>11</a:t>
                      </a:r>
                    </a:p>
                  </a:txBody>
                  <a:tcPr marL="44873" marR="44873" marT="22437" marB="22437" anchor="ctr">
                    <a:lnL>
                      <a:noFill/>
                    </a:lnL>
                    <a:lnR>
                      <a:noFill/>
                    </a:lnR>
                    <a:lnT>
                      <a:noFill/>
                    </a:lnT>
                    <a:lnB>
                      <a:noFill/>
                    </a:lnB>
                  </a:tcPr>
                </a:tc>
                <a:tc>
                  <a:txBody>
                    <a:bodyPr/>
                    <a:lstStyle/>
                    <a:p>
                      <a:r>
                        <a:rPr lang="en-US" sz="1400" b="1"/>
                        <a:t>E</a:t>
                      </a:r>
                      <a:r>
                        <a:rPr lang="en-US" sz="1400" b="1" baseline="-25000"/>
                        <a:t>g</a:t>
                      </a:r>
                      <a:r>
                        <a:rPr lang="en-US" sz="1400" b="1"/>
                        <a:t> + T</a:t>
                      </a:r>
                      <a:r>
                        <a:rPr lang="en-US" sz="1400" b="1" baseline="-25000"/>
                        <a:t>1g</a:t>
                      </a:r>
                      <a:r>
                        <a:rPr lang="en-US" sz="1400" b="1"/>
                        <a:t> + T</a:t>
                      </a:r>
                      <a:r>
                        <a:rPr lang="en-US" sz="1400" b="1" baseline="-25000"/>
                        <a:t>1g</a:t>
                      </a:r>
                      <a:r>
                        <a:rPr lang="en-US" sz="1400" b="1"/>
                        <a:t> + T</a:t>
                      </a:r>
                      <a:r>
                        <a:rPr lang="en-US" sz="1400" b="1" baseline="-25000"/>
                        <a:t>2g</a:t>
                      </a:r>
                      <a:endParaRPr lang="en-US" sz="1400" b="1"/>
                    </a:p>
                  </a:txBody>
                  <a:tcPr marL="44873" marR="44873" marT="22437" marB="22437" anchor="ctr">
                    <a:lnL>
                      <a:noFill/>
                    </a:lnL>
                    <a:lnR>
                      <a:noFill/>
                    </a:lnR>
                    <a:lnT>
                      <a:noFill/>
                    </a:lnT>
                    <a:lnB>
                      <a:noFill/>
                    </a:lnB>
                  </a:tcPr>
                </a:tc>
              </a:tr>
              <a:tr h="314113">
                <a:tc>
                  <a:txBody>
                    <a:bodyPr/>
                    <a:lstStyle/>
                    <a:p>
                      <a:pPr algn="ctr"/>
                      <a:r>
                        <a:rPr lang="en-US" sz="1400" b="1" dirty="0"/>
                        <a:t>I</a:t>
                      </a:r>
                    </a:p>
                  </a:txBody>
                  <a:tcPr marL="44873" marR="44873" marT="22437" marB="22437" anchor="ctr">
                    <a:lnL>
                      <a:noFill/>
                    </a:lnL>
                    <a:lnR>
                      <a:noFill/>
                    </a:lnR>
                    <a:lnT>
                      <a:noFill/>
                    </a:lnT>
                    <a:lnB>
                      <a:noFill/>
                    </a:lnB>
                  </a:tcPr>
                </a:tc>
                <a:tc>
                  <a:txBody>
                    <a:bodyPr/>
                    <a:lstStyle/>
                    <a:p>
                      <a:pPr algn="ctr"/>
                      <a:r>
                        <a:rPr lang="en-US" sz="1400" b="1" dirty="0"/>
                        <a:t>13</a:t>
                      </a:r>
                    </a:p>
                  </a:txBody>
                  <a:tcPr marL="44873" marR="44873" marT="22437" marB="22437" anchor="ctr">
                    <a:lnL>
                      <a:noFill/>
                    </a:lnL>
                    <a:lnR>
                      <a:noFill/>
                    </a:lnR>
                    <a:lnT>
                      <a:noFill/>
                    </a:lnT>
                    <a:lnB>
                      <a:noFill/>
                    </a:lnB>
                  </a:tcPr>
                </a:tc>
                <a:tc>
                  <a:txBody>
                    <a:bodyPr/>
                    <a:lstStyle/>
                    <a:p>
                      <a:r>
                        <a:rPr lang="fr-FR" sz="1400" b="1" dirty="0"/>
                        <a:t>A</a:t>
                      </a:r>
                      <a:r>
                        <a:rPr lang="fr-FR" sz="1400" b="1" baseline="-25000" dirty="0"/>
                        <a:t>1g</a:t>
                      </a:r>
                      <a:r>
                        <a:rPr lang="fr-FR" sz="1400" b="1" dirty="0"/>
                        <a:t> + A</a:t>
                      </a:r>
                      <a:r>
                        <a:rPr lang="fr-FR" sz="1400" b="1" baseline="-25000" dirty="0"/>
                        <a:t>2g</a:t>
                      </a:r>
                      <a:r>
                        <a:rPr lang="fr-FR" sz="1400" b="1" dirty="0"/>
                        <a:t> + </a:t>
                      </a:r>
                      <a:r>
                        <a:rPr lang="fr-FR" sz="1400" b="1" dirty="0" err="1"/>
                        <a:t>E</a:t>
                      </a:r>
                      <a:r>
                        <a:rPr lang="fr-FR" sz="1400" b="1" baseline="-25000" dirty="0" err="1"/>
                        <a:t>g</a:t>
                      </a:r>
                      <a:r>
                        <a:rPr lang="fr-FR" sz="1400" b="1" dirty="0"/>
                        <a:t> + T</a:t>
                      </a:r>
                      <a:r>
                        <a:rPr lang="fr-FR" sz="1400" b="1" baseline="-25000" dirty="0"/>
                        <a:t>1g</a:t>
                      </a:r>
                      <a:r>
                        <a:rPr lang="fr-FR" sz="1400" b="1" dirty="0"/>
                        <a:t> + T</a:t>
                      </a:r>
                      <a:r>
                        <a:rPr lang="fr-FR" sz="1400" b="1" baseline="-25000" dirty="0"/>
                        <a:t>2g</a:t>
                      </a:r>
                      <a:r>
                        <a:rPr lang="fr-FR" sz="1400" b="1" dirty="0"/>
                        <a:t> + T</a:t>
                      </a:r>
                      <a:r>
                        <a:rPr lang="fr-FR" sz="1400" b="1" baseline="-25000" dirty="0"/>
                        <a:t>2g</a:t>
                      </a:r>
                      <a:endParaRPr lang="fr-FR" sz="1400" b="1" dirty="0"/>
                    </a:p>
                  </a:txBody>
                  <a:tcPr marL="44873" marR="44873" marT="22437" marB="22437" anchor="ctr">
                    <a:lnL>
                      <a:noFill/>
                    </a:lnL>
                    <a:lnR>
                      <a:noFill/>
                    </a:lnR>
                    <a:lnT>
                      <a:noFill/>
                    </a:lnT>
                    <a:lnB>
                      <a:noFill/>
                    </a:lnB>
                  </a:tcPr>
                </a:tc>
              </a:tr>
            </a:tbl>
          </a:graphicData>
        </a:graphic>
      </p:graphicFrame>
      <p:pic>
        <p:nvPicPr>
          <p:cNvPr id="1026" name="Picture 2" descr="http://chemwiki.ucdavis.edu/@api/deki/files/975/D4_Tanabe-Sugano_diagr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200" y="514350"/>
            <a:ext cx="4572000" cy="58864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152400" y="104775"/>
            <a:ext cx="8229600" cy="819150"/>
          </a:xfrm>
        </p:spPr>
        <p:txBody>
          <a:bodyPr/>
          <a:lstStyle/>
          <a:p>
            <a:r>
              <a:rPr lang="en-US" dirty="0" smtClean="0"/>
              <a:t>O</a:t>
            </a:r>
            <a:r>
              <a:rPr lang="en-US" baseline="-25000" dirty="0" smtClean="0"/>
              <a:t>h</a:t>
            </a:r>
            <a:r>
              <a:rPr lang="en-US" dirty="0" smtClean="0"/>
              <a:t> Tanabe-Sugano Diagrams</a:t>
            </a:r>
            <a:endParaRPr lang="en-US" dirty="0"/>
          </a:p>
        </p:txBody>
      </p:sp>
      <p:sp>
        <p:nvSpPr>
          <p:cNvPr id="12" name="TextBox 11"/>
          <p:cNvSpPr txBox="1"/>
          <p:nvPr/>
        </p:nvSpPr>
        <p:spPr>
          <a:xfrm>
            <a:off x="4724400" y="6400800"/>
            <a:ext cx="3505200" cy="369332"/>
          </a:xfrm>
          <a:prstGeom prst="rect">
            <a:avLst/>
          </a:prstGeom>
          <a:noFill/>
        </p:spPr>
        <p:txBody>
          <a:bodyPr wrap="square" rtlCol="0">
            <a:spAutoFit/>
          </a:bodyPr>
          <a:lstStyle/>
          <a:p>
            <a:pPr algn="ctr"/>
            <a:r>
              <a:rPr lang="en-US" b="1" dirty="0" smtClean="0"/>
              <a:t>O</a:t>
            </a:r>
            <a:r>
              <a:rPr lang="en-US" b="1" baseline="-25000" dirty="0" smtClean="0"/>
              <a:t>h</a:t>
            </a:r>
            <a:r>
              <a:rPr lang="en-US" b="1" dirty="0" smtClean="0"/>
              <a:t> T-S Diagram for a d</a:t>
            </a:r>
            <a:r>
              <a:rPr lang="en-US" b="1" baseline="30000" dirty="0" smtClean="0"/>
              <a:t>4</a:t>
            </a:r>
            <a:r>
              <a:rPr lang="en-US" b="1" dirty="0" smtClean="0"/>
              <a:t> ion</a:t>
            </a:r>
            <a:endParaRPr lang="en-US" b="1" dirty="0"/>
          </a:p>
        </p:txBody>
      </p:sp>
      <p:sp>
        <p:nvSpPr>
          <p:cNvPr id="13" name="Rectangle 12"/>
          <p:cNvSpPr/>
          <p:nvPr/>
        </p:nvSpPr>
        <p:spPr>
          <a:xfrm>
            <a:off x="376238" y="5081587"/>
            <a:ext cx="2290762" cy="24288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endCxn id="13" idx="3"/>
          </p:cNvCxnSpPr>
          <p:nvPr/>
        </p:nvCxnSpPr>
        <p:spPr>
          <a:xfrm flipH="1">
            <a:off x="2667000" y="4953000"/>
            <a:ext cx="533400" cy="250031"/>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971800" y="4724400"/>
            <a:ext cx="914400" cy="307777"/>
          </a:xfrm>
          <a:prstGeom prst="rect">
            <a:avLst/>
          </a:prstGeom>
          <a:noFill/>
        </p:spPr>
        <p:txBody>
          <a:bodyPr wrap="square" rtlCol="0">
            <a:spAutoFit/>
          </a:bodyPr>
          <a:lstStyle/>
          <a:p>
            <a:r>
              <a:rPr lang="en-US" sz="1400" b="1" dirty="0" smtClean="0"/>
              <a:t>d</a:t>
            </a:r>
            <a:r>
              <a:rPr lang="en-US" sz="1400" b="1" baseline="30000" dirty="0" smtClean="0"/>
              <a:t>4</a:t>
            </a:r>
            <a:r>
              <a:rPr lang="en-US" sz="1400" b="1" dirty="0" smtClean="0"/>
              <a:t> ion </a:t>
            </a:r>
            <a:r>
              <a:rPr lang="en-US" sz="1400" b="1" dirty="0" err="1" smtClean="0"/>
              <a:t>g.s</a:t>
            </a:r>
            <a:r>
              <a:rPr lang="en-US" sz="1400" b="1" dirty="0" smtClean="0"/>
              <a:t>.</a:t>
            </a:r>
            <a:endParaRPr lang="en-US" sz="1400" b="1" dirty="0"/>
          </a:p>
        </p:txBody>
      </p:sp>
    </p:spTree>
    <p:extLst>
      <p:ext uri="{BB962C8B-B14F-4D97-AF65-F5344CB8AC3E}">
        <p14:creationId xmlns:p14="http://schemas.microsoft.com/office/powerpoint/2010/main" val="1336626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2"/>
          </p:nvPr>
        </p:nvSpPr>
        <p:spPr>
          <a:xfrm>
            <a:off x="228600" y="914400"/>
            <a:ext cx="4038600" cy="5671066"/>
          </a:xfrm>
          <a:ln>
            <a:noFill/>
          </a:ln>
        </p:spPr>
        <p:txBody>
          <a:bodyPr>
            <a:normAutofit/>
          </a:bodyPr>
          <a:lstStyle/>
          <a:p>
            <a:r>
              <a:rPr lang="en-US" sz="2400" dirty="0" smtClean="0"/>
              <a:t>B = </a:t>
            </a:r>
            <a:r>
              <a:rPr lang="en-US" sz="2400" dirty="0" err="1" smtClean="0"/>
              <a:t>Racah</a:t>
            </a:r>
            <a:r>
              <a:rPr lang="en-US" sz="2400" dirty="0" smtClean="0"/>
              <a:t> Parameter; takes into account electron repulsion energy</a:t>
            </a:r>
          </a:p>
          <a:p>
            <a:r>
              <a:rPr lang="en-US" sz="2400" dirty="0" smtClean="0"/>
              <a:t>X-axis: </a:t>
            </a:r>
            <a:r>
              <a:rPr lang="en-US" sz="2400" dirty="0" smtClean="0">
                <a:latin typeface="Symbol" panose="05050102010706020507" pitchFamily="18" charset="2"/>
              </a:rPr>
              <a:t>D</a:t>
            </a:r>
            <a:r>
              <a:rPr lang="en-US" sz="2400" dirty="0" smtClean="0"/>
              <a:t>/B</a:t>
            </a:r>
          </a:p>
          <a:p>
            <a:r>
              <a:rPr lang="en-US" sz="2400" dirty="0" smtClean="0"/>
              <a:t>Y-axis: E/B</a:t>
            </a:r>
          </a:p>
          <a:p>
            <a:r>
              <a:rPr lang="en-US" sz="2400" dirty="0" smtClean="0"/>
              <a:t>High spin vs. low spin</a:t>
            </a:r>
          </a:p>
          <a:p>
            <a:endParaRPr lang="en-US" sz="2400" dirty="0"/>
          </a:p>
          <a:p>
            <a:endParaRPr lang="en-US" sz="2400" dirty="0" smtClean="0"/>
          </a:p>
          <a:p>
            <a:endParaRPr lang="en-US" sz="2400" dirty="0" smtClean="0"/>
          </a:p>
          <a:p>
            <a:pPr marL="0" indent="0">
              <a:buNone/>
            </a:pPr>
            <a:r>
              <a:rPr lang="en-US" sz="2400" b="1" dirty="0">
                <a:solidFill>
                  <a:srgbClr val="C00000"/>
                </a:solidFill>
              </a:rPr>
              <a:t> </a:t>
            </a:r>
            <a:r>
              <a:rPr lang="en-US" sz="2400" b="1" dirty="0" smtClean="0">
                <a:solidFill>
                  <a:srgbClr val="C00000"/>
                </a:solidFill>
              </a:rPr>
              <a:t>      </a:t>
            </a:r>
            <a:r>
              <a:rPr lang="en-US" sz="2400" b="1" baseline="30000" dirty="0" smtClean="0">
                <a:solidFill>
                  <a:srgbClr val="C00000"/>
                </a:solidFill>
              </a:rPr>
              <a:t>5</a:t>
            </a:r>
            <a:r>
              <a:rPr lang="en-US" sz="2400" b="1" dirty="0" smtClean="0">
                <a:solidFill>
                  <a:srgbClr val="C00000"/>
                </a:solidFill>
              </a:rPr>
              <a:t>D</a:t>
            </a:r>
            <a:r>
              <a:rPr lang="en-US" sz="2400" b="1" dirty="0" smtClean="0"/>
              <a:t>			</a:t>
            </a:r>
            <a:r>
              <a:rPr lang="en-US" sz="2400" b="1" baseline="30000" dirty="0" smtClean="0">
                <a:solidFill>
                  <a:srgbClr val="0070C0"/>
                </a:solidFill>
              </a:rPr>
              <a:t>3</a:t>
            </a:r>
            <a:r>
              <a:rPr lang="en-US" sz="2400" b="1" dirty="0" smtClean="0">
                <a:solidFill>
                  <a:srgbClr val="0070C0"/>
                </a:solidFill>
              </a:rPr>
              <a:t>G</a:t>
            </a:r>
          </a:p>
          <a:p>
            <a:r>
              <a:rPr lang="en-US" sz="2400" dirty="0" smtClean="0"/>
              <a:t>Spin allowed transitions:</a:t>
            </a:r>
          </a:p>
          <a:p>
            <a:pPr lvl="1"/>
            <a:r>
              <a:rPr lang="en-US" sz="2000" b="1" baseline="30000" dirty="0" smtClean="0">
                <a:solidFill>
                  <a:srgbClr val="C00000"/>
                </a:solidFill>
              </a:rPr>
              <a:t>5</a:t>
            </a:r>
            <a:r>
              <a:rPr lang="en-US" sz="2000" b="1" dirty="0" smtClean="0">
                <a:solidFill>
                  <a:srgbClr val="C00000"/>
                </a:solidFill>
              </a:rPr>
              <a:t>E to </a:t>
            </a:r>
            <a:r>
              <a:rPr lang="en-US" sz="2000" b="1" baseline="30000" dirty="0" smtClean="0">
                <a:solidFill>
                  <a:srgbClr val="C00000"/>
                </a:solidFill>
              </a:rPr>
              <a:t>5</a:t>
            </a:r>
            <a:r>
              <a:rPr lang="en-US" sz="2000" b="1" dirty="0" smtClean="0">
                <a:solidFill>
                  <a:srgbClr val="C00000"/>
                </a:solidFill>
              </a:rPr>
              <a:t>T</a:t>
            </a:r>
            <a:r>
              <a:rPr lang="en-US" sz="2000" b="1" baseline="-25000" dirty="0" smtClean="0">
                <a:solidFill>
                  <a:srgbClr val="C00000"/>
                </a:solidFill>
              </a:rPr>
              <a:t>2</a:t>
            </a:r>
            <a:r>
              <a:rPr lang="en-US" sz="2000" b="1" dirty="0" smtClean="0">
                <a:solidFill>
                  <a:srgbClr val="C00000"/>
                </a:solidFill>
              </a:rPr>
              <a:t> (UV-Vis range)</a:t>
            </a:r>
            <a:endParaRPr lang="en-US" sz="2000" b="1" baseline="-25000" dirty="0" smtClean="0">
              <a:solidFill>
                <a:srgbClr val="C00000"/>
              </a:solidFill>
            </a:endParaRPr>
          </a:p>
          <a:p>
            <a:pPr lvl="1"/>
            <a:r>
              <a:rPr lang="en-US" sz="2000" b="1" baseline="30000" dirty="0" smtClean="0">
                <a:solidFill>
                  <a:srgbClr val="0070C0"/>
                </a:solidFill>
              </a:rPr>
              <a:t>3</a:t>
            </a:r>
            <a:r>
              <a:rPr lang="en-US" sz="2000" b="1" dirty="0" smtClean="0">
                <a:solidFill>
                  <a:srgbClr val="0070C0"/>
                </a:solidFill>
              </a:rPr>
              <a:t>T</a:t>
            </a:r>
            <a:r>
              <a:rPr lang="en-US" sz="2000" b="1" baseline="-25000" dirty="0" smtClean="0">
                <a:solidFill>
                  <a:srgbClr val="0070C0"/>
                </a:solidFill>
              </a:rPr>
              <a:t>1</a:t>
            </a:r>
            <a:r>
              <a:rPr lang="en-US" sz="2000" b="1" dirty="0" smtClean="0">
                <a:solidFill>
                  <a:srgbClr val="0070C0"/>
                </a:solidFill>
              </a:rPr>
              <a:t> to </a:t>
            </a:r>
            <a:r>
              <a:rPr lang="en-US" sz="2000" b="1" baseline="30000" dirty="0" smtClean="0">
                <a:solidFill>
                  <a:srgbClr val="0070C0"/>
                </a:solidFill>
              </a:rPr>
              <a:t>3</a:t>
            </a:r>
            <a:r>
              <a:rPr lang="en-US" sz="2000" b="1" dirty="0" smtClean="0">
                <a:solidFill>
                  <a:srgbClr val="0070C0"/>
                </a:solidFill>
              </a:rPr>
              <a:t>E (large energy gap!)</a:t>
            </a:r>
            <a:endParaRPr lang="en-US" sz="2000" b="1" dirty="0">
              <a:solidFill>
                <a:srgbClr val="0070C0"/>
              </a:solidFill>
            </a:endParaRPr>
          </a:p>
        </p:txBody>
      </p:sp>
      <p:pic>
        <p:nvPicPr>
          <p:cNvPr id="1026" name="Picture 2" descr="http://chemwiki.ucdavis.edu/@api/deki/files/975/D4_Tanabe-Sugano_diagr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200" y="514350"/>
            <a:ext cx="4572000" cy="58864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152400" y="104775"/>
            <a:ext cx="8229600" cy="819150"/>
          </a:xfrm>
        </p:spPr>
        <p:txBody>
          <a:bodyPr/>
          <a:lstStyle/>
          <a:p>
            <a:r>
              <a:rPr lang="en-US" dirty="0" smtClean="0"/>
              <a:t>O</a:t>
            </a:r>
            <a:r>
              <a:rPr lang="en-US" baseline="-25000" dirty="0" smtClean="0"/>
              <a:t>h</a:t>
            </a:r>
            <a:r>
              <a:rPr lang="en-US" dirty="0" smtClean="0"/>
              <a:t> Tanabe-Sugano Diagrams</a:t>
            </a:r>
            <a:endParaRPr lang="en-US" dirty="0"/>
          </a:p>
        </p:txBody>
      </p:sp>
      <p:sp>
        <p:nvSpPr>
          <p:cNvPr id="12" name="TextBox 11"/>
          <p:cNvSpPr txBox="1"/>
          <p:nvPr/>
        </p:nvSpPr>
        <p:spPr>
          <a:xfrm>
            <a:off x="5029200" y="849868"/>
            <a:ext cx="3505200" cy="369332"/>
          </a:xfrm>
          <a:prstGeom prst="rect">
            <a:avLst/>
          </a:prstGeom>
          <a:solidFill>
            <a:schemeClr val="bg1"/>
          </a:solidFill>
        </p:spPr>
        <p:txBody>
          <a:bodyPr wrap="square" rtlCol="0">
            <a:spAutoFit/>
          </a:bodyPr>
          <a:lstStyle/>
          <a:p>
            <a:pPr algn="ctr"/>
            <a:r>
              <a:rPr lang="en-US" b="1" dirty="0" smtClean="0"/>
              <a:t>O</a:t>
            </a:r>
            <a:r>
              <a:rPr lang="en-US" b="1" baseline="-25000" dirty="0" smtClean="0"/>
              <a:t>h</a:t>
            </a:r>
            <a:r>
              <a:rPr lang="en-US" b="1" dirty="0" smtClean="0"/>
              <a:t> T-S Diagram for a d</a:t>
            </a:r>
            <a:r>
              <a:rPr lang="en-US" b="1" baseline="30000" dirty="0" smtClean="0"/>
              <a:t>4</a:t>
            </a:r>
            <a:r>
              <a:rPr lang="en-US" b="1" dirty="0" smtClean="0"/>
              <a:t> ion</a:t>
            </a:r>
            <a:endParaRPr lang="en-US" b="1" dirty="0"/>
          </a:p>
        </p:txBody>
      </p:sp>
      <p:cxnSp>
        <p:nvCxnSpPr>
          <p:cNvPr id="15" name="Straight Arrow Connector 14"/>
          <p:cNvCxnSpPr/>
          <p:nvPr/>
        </p:nvCxnSpPr>
        <p:spPr>
          <a:xfrm flipV="1">
            <a:off x="5793581" y="5219700"/>
            <a:ext cx="4763" cy="73819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42900" y="439550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876300" y="439550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409700" y="439550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219200" y="3859644"/>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47700" y="386210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533400" y="3938302"/>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071716" y="3938302"/>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600200" y="3938302"/>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838200" y="3402444"/>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943100" y="3608439"/>
            <a:ext cx="701965" cy="1015663"/>
          </a:xfrm>
          <a:prstGeom prst="rect">
            <a:avLst/>
          </a:prstGeom>
          <a:noFill/>
        </p:spPr>
        <p:txBody>
          <a:bodyPr wrap="square" rtlCol="0">
            <a:spAutoFit/>
          </a:bodyPr>
          <a:lstStyle/>
          <a:p>
            <a:r>
              <a:rPr lang="en-US" sz="2000" b="1" dirty="0" err="1" smtClean="0"/>
              <a:t>e</a:t>
            </a:r>
            <a:r>
              <a:rPr lang="en-US" sz="2000" b="1" baseline="-25000" dirty="0" err="1" smtClean="0"/>
              <a:t>g</a:t>
            </a:r>
            <a:endParaRPr lang="en-US" sz="2000" b="1" baseline="-25000" dirty="0" smtClean="0"/>
          </a:p>
          <a:p>
            <a:endParaRPr lang="en-US" sz="2000" b="1" dirty="0"/>
          </a:p>
          <a:p>
            <a:r>
              <a:rPr lang="en-US" sz="2000" b="1" dirty="0" smtClean="0"/>
              <a:t>t</a:t>
            </a:r>
            <a:r>
              <a:rPr lang="en-US" sz="2000" b="1" baseline="-25000" dirty="0" smtClean="0"/>
              <a:t>2g</a:t>
            </a:r>
          </a:p>
        </p:txBody>
      </p:sp>
      <p:cxnSp>
        <p:nvCxnSpPr>
          <p:cNvPr id="27" name="Straight Connector 26"/>
          <p:cNvCxnSpPr/>
          <p:nvPr/>
        </p:nvCxnSpPr>
        <p:spPr>
          <a:xfrm>
            <a:off x="2422235" y="4648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955635" y="4648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489035" y="4648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298535" y="3809012"/>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727035" y="381147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2514600" y="4191000"/>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3151051" y="4191000"/>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3679535" y="4191000"/>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0800000" flipV="1">
            <a:off x="2667001" y="4166902"/>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8001000" y="3986213"/>
            <a:ext cx="4763" cy="1971675"/>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42900" y="6324600"/>
            <a:ext cx="8648700" cy="461665"/>
          </a:xfrm>
          <a:prstGeom prst="rect">
            <a:avLst/>
          </a:prstGeom>
          <a:noFill/>
        </p:spPr>
        <p:txBody>
          <a:bodyPr wrap="square" rtlCol="0">
            <a:spAutoFit/>
          </a:bodyPr>
          <a:lstStyle/>
          <a:p>
            <a:pPr algn="ctr"/>
            <a:r>
              <a:rPr lang="en-US" sz="2400" dirty="0" smtClean="0"/>
              <a:t>[Cr(CH</a:t>
            </a:r>
            <a:r>
              <a:rPr lang="en-US" sz="2400" baseline="-25000" dirty="0" smtClean="0"/>
              <a:t>3</a:t>
            </a:r>
            <a:r>
              <a:rPr lang="en-US" sz="2400" dirty="0" smtClean="0"/>
              <a:t>CO</a:t>
            </a:r>
            <a:r>
              <a:rPr lang="en-US" sz="2400" baseline="-25000" dirty="0" smtClean="0"/>
              <a:t>2</a:t>
            </a:r>
            <a:r>
              <a:rPr lang="en-US" sz="2400" dirty="0" smtClean="0"/>
              <a:t>)</a:t>
            </a:r>
            <a:r>
              <a:rPr lang="en-US" sz="2400" baseline="-25000" dirty="0" smtClean="0"/>
              <a:t>2</a:t>
            </a:r>
            <a:r>
              <a:rPr lang="en-US" sz="2400" dirty="0" smtClean="0"/>
              <a:t>(H</a:t>
            </a:r>
            <a:r>
              <a:rPr lang="en-US" sz="2400" baseline="-25000" dirty="0" smtClean="0"/>
              <a:t>2</a:t>
            </a:r>
            <a:r>
              <a:rPr lang="en-US" sz="2400" dirty="0" smtClean="0"/>
              <a:t>O)]</a:t>
            </a:r>
            <a:r>
              <a:rPr lang="en-US" sz="2400" baseline="-25000" dirty="0" smtClean="0"/>
              <a:t>2</a:t>
            </a:r>
            <a:r>
              <a:rPr lang="en-US" sz="2400" dirty="0" smtClean="0"/>
              <a:t> is brick red; CrCl</a:t>
            </a:r>
            <a:r>
              <a:rPr lang="en-US" sz="2400" baseline="-25000" dirty="0" smtClean="0"/>
              <a:t>2</a:t>
            </a:r>
            <a:r>
              <a:rPr lang="en-US" sz="2400" dirty="0" smtClean="0"/>
              <a:t>(H</a:t>
            </a:r>
            <a:r>
              <a:rPr lang="en-US" sz="2400" baseline="-25000" dirty="0" smtClean="0"/>
              <a:t>2</a:t>
            </a:r>
            <a:r>
              <a:rPr lang="en-US" sz="2400" dirty="0" smtClean="0"/>
              <a:t>O)</a:t>
            </a:r>
            <a:r>
              <a:rPr lang="en-US" sz="2400" baseline="-25000" dirty="0" smtClean="0"/>
              <a:t>4</a:t>
            </a:r>
            <a:r>
              <a:rPr lang="en-US" sz="2400" dirty="0" smtClean="0"/>
              <a:t> is green</a:t>
            </a:r>
            <a:endParaRPr lang="en-US" sz="2400" dirty="0"/>
          </a:p>
        </p:txBody>
      </p:sp>
      <p:cxnSp>
        <p:nvCxnSpPr>
          <p:cNvPr id="36" name="Straight Arrow Connector 35"/>
          <p:cNvCxnSpPr/>
          <p:nvPr/>
        </p:nvCxnSpPr>
        <p:spPr>
          <a:xfrm flipV="1">
            <a:off x="5405437" y="5486400"/>
            <a:ext cx="4763" cy="472712"/>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96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Resources</a:t>
            </a:r>
            <a:endParaRPr lang="en-US" dirty="0"/>
          </a:p>
        </p:txBody>
      </p:sp>
      <p:sp>
        <p:nvSpPr>
          <p:cNvPr id="5" name="Content Placeholder 4"/>
          <p:cNvSpPr>
            <a:spLocks noGrp="1"/>
          </p:cNvSpPr>
          <p:nvPr>
            <p:ph idx="1"/>
          </p:nvPr>
        </p:nvSpPr>
        <p:spPr/>
        <p:txBody>
          <a:bodyPr>
            <a:normAutofit/>
          </a:bodyPr>
          <a:lstStyle/>
          <a:p>
            <a:r>
              <a:rPr lang="en-US" sz="2000" dirty="0" smtClean="0">
                <a:hlinkClick r:id="rId2"/>
              </a:rPr>
              <a:t>http://wwwchem.uwimona.edu.jm/courses/RScoupling.html</a:t>
            </a:r>
          </a:p>
          <a:p>
            <a:r>
              <a:rPr lang="en-US" sz="2000" dirty="0" smtClean="0">
                <a:hlinkClick r:id="rId2"/>
              </a:rPr>
              <a:t>http://chemwiki.ucdavis.edu/Inorganic_Chemistry/Crystal_Field_Theory/Tanabe-Sugano_Diagrams</a:t>
            </a:r>
            <a:r>
              <a:rPr lang="en-US" sz="2000" dirty="0" smtClean="0"/>
              <a:t> </a:t>
            </a:r>
          </a:p>
          <a:p>
            <a:r>
              <a:rPr lang="en-US" sz="2000" dirty="0" smtClean="0">
                <a:hlinkClick r:id="rId3"/>
              </a:rPr>
              <a:t>http://wwwchem.uwimona.edu.jm/courses/Tanabe-Sugano/TScalcs.html</a:t>
            </a:r>
            <a:r>
              <a:rPr lang="en-US" sz="2000" dirty="0" smtClean="0"/>
              <a:t> </a:t>
            </a:r>
          </a:p>
          <a:p>
            <a:r>
              <a:rPr lang="en-US" sz="2000" dirty="0" smtClean="0">
                <a:hlinkClick r:id="rId4"/>
              </a:rPr>
              <a:t>http://en.wikipedia.org/wiki/Tanabe%E2%80%93Sugano_diagram</a:t>
            </a:r>
            <a:r>
              <a:rPr lang="en-US" sz="2000" dirty="0" smtClean="0"/>
              <a:t> </a:t>
            </a:r>
            <a:endParaRPr lang="en-US" sz="2000" dirty="0"/>
          </a:p>
        </p:txBody>
      </p:sp>
    </p:spTree>
    <p:extLst>
      <p:ext uri="{BB962C8B-B14F-4D97-AF65-F5344CB8AC3E}">
        <p14:creationId xmlns:p14="http://schemas.microsoft.com/office/powerpoint/2010/main" val="339755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1144</TotalTime>
  <Words>1043</Words>
  <Application>Microsoft Office PowerPoint</Application>
  <PresentationFormat>On-screen Show (4:3)</PresentationFormat>
  <Paragraphs>119</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Five Slides About: UV-Vis Spectroscopy and Tanabe-Sugano Diagrams</vt:lpstr>
      <vt:lpstr>d-Orbital Splitting in Transition Metal Complexes </vt:lpstr>
      <vt:lpstr>UV-Vis Spectroscopy of Transition Metal Complexes</vt:lpstr>
      <vt:lpstr>d  d Transitions  and Color</vt:lpstr>
      <vt:lpstr>d  d Transitions and Color</vt:lpstr>
      <vt:lpstr>Russell-Saunders Coupling</vt:lpstr>
      <vt:lpstr>Oh Tanabe-Sugano Diagrams</vt:lpstr>
      <vt:lpstr>Oh Tanabe-Sugano Diagrams</vt:lpstr>
      <vt:lpstr>Web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Five Slides About: UV-Vis Spectroscopy and Tanabe-Sugano Diagrams</dc:title>
  <dc:creator>Sabrina G. Sobel</dc:creator>
  <cp:lastModifiedBy>Sabrina G. Sobel</cp:lastModifiedBy>
  <cp:revision>47</cp:revision>
  <dcterms:created xsi:type="dcterms:W3CDTF">2014-03-08T01:51:26Z</dcterms:created>
  <dcterms:modified xsi:type="dcterms:W3CDTF">2014-04-04T17:54:28Z</dcterms:modified>
</cp:coreProperties>
</file>