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10"/>
  </p:notesMasterIdLst>
  <p:handoutMasterIdLst>
    <p:handoutMasterId r:id="rId11"/>
  </p:handoutMasterIdLst>
  <p:sldIdLst>
    <p:sldId id="256" r:id="rId3"/>
    <p:sldId id="266" r:id="rId4"/>
    <p:sldId id="267" r:id="rId5"/>
    <p:sldId id="268" r:id="rId6"/>
    <p:sldId id="271" r:id="rId7"/>
    <p:sldId id="269" r:id="rId8"/>
    <p:sldId id="270"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6" autoAdjust="0"/>
    <p:restoredTop sz="92101" autoAdjust="0"/>
  </p:normalViewPr>
  <p:slideViewPr>
    <p:cSldViewPr snapToGrid="0" showGuides="1">
      <p:cViewPr varScale="1">
        <p:scale>
          <a:sx n="68" d="100"/>
          <a:sy n="68" d="100"/>
        </p:scale>
        <p:origin x="816" y="6"/>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7/25/2014</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7/25/2014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a:t>
            </a:r>
            <a:r>
              <a:rPr lang="en-US" dirty="0" err="1" smtClean="0"/>
              <a:t>ovo</a:t>
            </a:r>
            <a:r>
              <a:rPr lang="en-US" dirty="0" smtClean="0"/>
              <a:t>- and serum </a:t>
            </a:r>
            <a:r>
              <a:rPr lang="en-US" dirty="0" err="1" smtClean="0"/>
              <a:t>transferrins</a:t>
            </a:r>
            <a:r>
              <a:rPr lang="en-US" dirty="0" smtClean="0"/>
              <a:t> are quite similar structurally. The structure presented here is of </a:t>
            </a:r>
            <a:r>
              <a:rPr lang="en-US" dirty="0" err="1" smtClean="0"/>
              <a:t>ovotransferrin</a:t>
            </a:r>
            <a:r>
              <a:rPr lang="en-US" baseline="0" dirty="0" smtClean="0"/>
              <a:t> (1OVT); </a:t>
            </a:r>
            <a:r>
              <a:rPr lang="el-GR" baseline="0" dirty="0" smtClean="0"/>
              <a:t>α</a:t>
            </a:r>
            <a:r>
              <a:rPr lang="en-US" baseline="0" dirty="0" smtClean="0"/>
              <a:t>-helices are shown in pink, </a:t>
            </a:r>
            <a:r>
              <a:rPr lang="el-GR" baseline="0" dirty="0" smtClean="0"/>
              <a:t>β</a:t>
            </a:r>
            <a:r>
              <a:rPr lang="en-US" baseline="0" dirty="0" smtClean="0"/>
              <a:t>-sheets are shown in yellow, and random coil in white. The iron (shown here as red space-filling balls), and synergistic anion carbonate (seen in green) are discussed in later slides and so need not be discussed at this point.</a:t>
            </a:r>
          </a:p>
          <a:p>
            <a:r>
              <a:rPr lang="en-US" dirty="0" smtClean="0"/>
              <a:t>   </a:t>
            </a:r>
            <a:r>
              <a:rPr lang="en-US" dirty="0" err="1" smtClean="0"/>
              <a:t>Ovotransferrin</a:t>
            </a:r>
            <a:r>
              <a:rPr lang="en-US" dirty="0" smtClean="0"/>
              <a:t>,</a:t>
            </a:r>
            <a:r>
              <a:rPr lang="en-US" baseline="0" dirty="0" smtClean="0"/>
              <a:t> </a:t>
            </a:r>
            <a:r>
              <a:rPr lang="en-US" dirty="0" smtClean="0"/>
              <a:t>also known as </a:t>
            </a:r>
            <a:r>
              <a:rPr lang="en-US" dirty="0" err="1" smtClean="0"/>
              <a:t>conalbumin</a:t>
            </a:r>
            <a:r>
              <a:rPr lang="en-US" dirty="0" smtClean="0"/>
              <a:t>,</a:t>
            </a:r>
            <a:r>
              <a:rPr lang="en-US" baseline="0" dirty="0" smtClean="0"/>
              <a:t> is found in egg white. </a:t>
            </a:r>
            <a:r>
              <a:rPr lang="en-US" baseline="0" dirty="0" err="1" smtClean="0"/>
              <a:t>Lactoferrin</a:t>
            </a:r>
            <a:r>
              <a:rPr lang="en-US" baseline="0" dirty="0" smtClean="0"/>
              <a:t> is found in mammalian milk. As indicated, both </a:t>
            </a:r>
            <a:r>
              <a:rPr lang="en-US" sz="1200" kern="1200" dirty="0" smtClean="0">
                <a:solidFill>
                  <a:schemeClr val="tx1"/>
                </a:solidFill>
                <a:effectLst/>
                <a:latin typeface="+mn-lt"/>
                <a:ea typeface="+mn-ea"/>
                <a:cs typeface="+mn-cs"/>
              </a:rPr>
              <a:t>act as antimicrobial agents, </a:t>
            </a:r>
            <a:r>
              <a:rPr lang="en-US" baseline="0" dirty="0" smtClean="0"/>
              <a:t>sequestering free iron which might be a growth factor for fungi and bacteria.</a:t>
            </a:r>
          </a:p>
          <a:p>
            <a:r>
              <a:rPr lang="en-US" sz="1200" kern="1200" dirty="0" smtClean="0">
                <a:solidFill>
                  <a:schemeClr val="tx1"/>
                </a:solidFill>
                <a:effectLst/>
                <a:latin typeface="+mn-lt"/>
                <a:ea typeface="+mn-ea"/>
                <a:cs typeface="+mn-cs"/>
              </a:rPr>
              <a:t>   During iron transport by transferrin to cells, the </a:t>
            </a:r>
            <a:r>
              <a:rPr lang="en-US" sz="1200" kern="1200" dirty="0" err="1" smtClean="0">
                <a:solidFill>
                  <a:schemeClr val="tx1"/>
                </a:solidFill>
                <a:effectLst/>
                <a:latin typeface="+mn-lt"/>
                <a:ea typeface="+mn-ea"/>
                <a:cs typeface="+mn-cs"/>
              </a:rPr>
              <a:t>ferrated</a:t>
            </a:r>
            <a:r>
              <a:rPr lang="en-US" sz="1200" kern="1200" dirty="0" smtClean="0">
                <a:solidFill>
                  <a:schemeClr val="tx1"/>
                </a:solidFill>
                <a:effectLst/>
                <a:latin typeface="+mn-lt"/>
                <a:ea typeface="+mn-ea"/>
                <a:cs typeface="+mn-cs"/>
              </a:rPr>
              <a:t> protein binds at specific membrane-bound receptor sites for uptake into the cell. The transferrin receptor binds only </a:t>
            </a:r>
            <a:r>
              <a:rPr lang="en-US" sz="1200" kern="1200" dirty="0" err="1" smtClean="0">
                <a:solidFill>
                  <a:schemeClr val="tx1"/>
                </a:solidFill>
                <a:effectLst/>
                <a:latin typeface="+mn-lt"/>
                <a:ea typeface="+mn-ea"/>
                <a:cs typeface="+mn-cs"/>
              </a:rPr>
              <a:t>ferrated</a:t>
            </a:r>
            <a:r>
              <a:rPr lang="en-US" sz="1200" kern="1200" dirty="0" smtClean="0">
                <a:solidFill>
                  <a:schemeClr val="tx1"/>
                </a:solidFill>
                <a:effectLst/>
                <a:latin typeface="+mn-lt"/>
                <a:ea typeface="+mn-ea"/>
                <a:cs typeface="+mn-cs"/>
              </a:rPr>
              <a:t> transferrin and is able to differentiate between </a:t>
            </a:r>
            <a:r>
              <a:rPr lang="en-US" sz="1200" kern="1200" dirty="0" err="1" smtClean="0">
                <a:solidFill>
                  <a:schemeClr val="tx1"/>
                </a:solidFill>
                <a:effectLst/>
                <a:latin typeface="+mn-lt"/>
                <a:ea typeface="+mn-ea"/>
                <a:cs typeface="+mn-cs"/>
              </a:rPr>
              <a:t>ferrated</a:t>
            </a:r>
            <a:r>
              <a:rPr lang="en-US" sz="1200" kern="1200" dirty="0" smtClean="0">
                <a:solidFill>
                  <a:schemeClr val="tx1"/>
                </a:solidFill>
                <a:effectLst/>
                <a:latin typeface="+mn-lt"/>
                <a:ea typeface="+mn-ea"/>
                <a:cs typeface="+mn-cs"/>
              </a:rPr>
              <a:t> and non-</a:t>
            </a:r>
            <a:r>
              <a:rPr lang="en-US" sz="1200" kern="1200" dirty="0" err="1" smtClean="0">
                <a:solidFill>
                  <a:schemeClr val="tx1"/>
                </a:solidFill>
                <a:effectLst/>
                <a:latin typeface="+mn-lt"/>
                <a:ea typeface="+mn-ea"/>
                <a:cs typeface="+mn-cs"/>
              </a:rPr>
              <a:t>ferrated</a:t>
            </a:r>
            <a:r>
              <a:rPr lang="en-US" sz="1200" kern="1200" dirty="0" smtClean="0">
                <a:solidFill>
                  <a:schemeClr val="tx1"/>
                </a:solidFill>
                <a:effectLst/>
                <a:latin typeface="+mn-lt"/>
                <a:ea typeface="+mn-ea"/>
                <a:cs typeface="+mn-cs"/>
              </a:rPr>
              <a:t> transferrin due to the conformational change that takes place when iron binds to the protein (see below). The protein is brought into the cell via carrier mediated endocytosis and the iron released by a combination of lowered pH and the presence of iron-chelating agents.</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2</a:t>
            </a:fld>
            <a:endParaRPr lang="en-US"/>
          </a:p>
        </p:txBody>
      </p:sp>
    </p:spTree>
    <p:extLst>
      <p:ext uri="{BB962C8B-B14F-4D97-AF65-F5344CB8AC3E}">
        <p14:creationId xmlns:p14="http://schemas.microsoft.com/office/powerpoint/2010/main" val="398841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an iron atom is bound to transferrin, the protein takes on a salmon color (</a:t>
            </a:r>
            <a:r>
              <a:rPr lang="el-GR" sz="1200" kern="1200" dirty="0" smtClean="0">
                <a:solidFill>
                  <a:schemeClr val="tx1"/>
                </a:solidFill>
                <a:effectLst/>
                <a:latin typeface="+mn-lt"/>
                <a:ea typeface="+mn-ea"/>
                <a:cs typeface="+mn-cs"/>
              </a:rPr>
              <a:t>λ</a:t>
            </a:r>
            <a:r>
              <a:rPr lang="en-US" sz="1200" kern="1200" dirty="0" smtClean="0">
                <a:solidFill>
                  <a:schemeClr val="tx1"/>
                </a:solidFill>
                <a:effectLst/>
                <a:latin typeface="+mn-lt"/>
                <a:ea typeface="+mn-ea"/>
                <a:cs typeface="+mn-cs"/>
              </a:rPr>
              <a:t>max ~ 460nm).  The </a:t>
            </a:r>
            <a:r>
              <a:rPr lang="en-US" sz="1200" kern="1200" dirty="0" err="1" smtClean="0">
                <a:solidFill>
                  <a:schemeClr val="tx1"/>
                </a:solidFill>
                <a:effectLst/>
                <a:latin typeface="+mn-lt"/>
                <a:ea typeface="+mn-ea"/>
                <a:cs typeface="+mn-cs"/>
              </a:rPr>
              <a:t>apoprotein</a:t>
            </a:r>
            <a:r>
              <a:rPr lang="en-US" sz="1200" kern="1200" dirty="0" smtClean="0">
                <a:solidFill>
                  <a:schemeClr val="tx1"/>
                </a:solidFill>
                <a:effectLst/>
                <a:latin typeface="+mn-lt"/>
                <a:ea typeface="+mn-ea"/>
                <a:cs typeface="+mn-cs"/>
              </a:rPr>
              <a:t> is effectively colorless at this wavelength. This difference is the basis for many kinetic experiments,</a:t>
            </a:r>
            <a:r>
              <a:rPr lang="en-US" sz="1200" kern="1200" baseline="0" dirty="0" smtClean="0">
                <a:solidFill>
                  <a:schemeClr val="tx1"/>
                </a:solidFill>
                <a:effectLst/>
                <a:latin typeface="+mn-lt"/>
                <a:ea typeface="+mn-ea"/>
                <a:cs typeface="+mn-cs"/>
              </a:rPr>
              <a:t> particularly those examining the </a:t>
            </a:r>
            <a:r>
              <a:rPr lang="en-US" sz="1200" kern="1200" baseline="0" dirty="0" err="1" smtClean="0">
                <a:solidFill>
                  <a:schemeClr val="tx1"/>
                </a:solidFill>
                <a:effectLst/>
                <a:latin typeface="+mn-lt"/>
                <a:ea typeface="+mn-ea"/>
                <a:cs typeface="+mn-cs"/>
              </a:rPr>
              <a:t>chelator</a:t>
            </a:r>
            <a:r>
              <a:rPr lang="en-US" sz="1200" kern="1200" baseline="0" dirty="0" smtClean="0">
                <a:solidFill>
                  <a:schemeClr val="tx1"/>
                </a:solidFill>
                <a:effectLst/>
                <a:latin typeface="+mn-lt"/>
                <a:ea typeface="+mn-ea"/>
                <a:cs typeface="+mn-cs"/>
              </a:rPr>
              <a:t>-mediated release of iron.</a:t>
            </a:r>
          </a:p>
          <a:p>
            <a:r>
              <a:rPr lang="en-US" sz="1200" kern="1200" baseline="0" dirty="0" smtClean="0">
                <a:solidFill>
                  <a:schemeClr val="tx1"/>
                </a:solidFill>
                <a:effectLst/>
                <a:latin typeface="+mn-lt"/>
                <a:ea typeface="+mn-ea"/>
                <a:cs typeface="+mn-cs"/>
              </a:rPr>
              <a:t>There are slight differences in the iron-binding and release abilities between the two lobes, but those differences are likely not a concern here.</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3</a:t>
            </a:fld>
            <a:endParaRPr lang="en-US"/>
          </a:p>
        </p:txBody>
      </p:sp>
    </p:spTree>
    <p:extLst>
      <p:ext uri="{BB962C8B-B14F-4D97-AF65-F5344CB8AC3E}">
        <p14:creationId xmlns:p14="http://schemas.microsoft.com/office/powerpoint/2010/main" val="596710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 domains are connected by a “hinge” region (see next slide).</a:t>
            </a:r>
            <a:r>
              <a:rPr lang="en-US" baseline="0" dirty="0" smtClean="0"/>
              <a:t> I often use my hands to demonstrate this---imagine one of your hands in a sock puppet and “talking.” Iron (a small ball or marble) can only get in or out </a:t>
            </a:r>
            <a:r>
              <a:rPr lang="en-US" baseline="0" dirty="0" smtClean="0"/>
              <a:t>only when </a:t>
            </a:r>
            <a:r>
              <a:rPr lang="en-US" baseline="0" dirty="0" smtClean="0"/>
              <a:t>your hand is open.</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4</a:t>
            </a:fld>
            <a:endParaRPr lang="en-US"/>
          </a:p>
        </p:txBody>
      </p:sp>
    </p:spTree>
    <p:extLst>
      <p:ext uri="{BB962C8B-B14F-4D97-AF65-F5344CB8AC3E}">
        <p14:creationId xmlns:p14="http://schemas.microsoft.com/office/powerpoint/2010/main" val="388767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ferrated</a:t>
            </a:r>
            <a:r>
              <a:rPr lang="en-US" dirty="0" smtClean="0"/>
              <a:t> protein as shown is in the closed form; the </a:t>
            </a:r>
            <a:r>
              <a:rPr lang="en-US" dirty="0" err="1" smtClean="0"/>
              <a:t>apo</a:t>
            </a:r>
            <a:r>
              <a:rPr lang="en-US" dirty="0" smtClean="0"/>
              <a:t> form would be open. </a:t>
            </a:r>
            <a:r>
              <a:rPr lang="en-US" baseline="0" dirty="0" smtClean="0"/>
              <a:t>A crystal structure is available for the </a:t>
            </a:r>
            <a:r>
              <a:rPr lang="en-US" baseline="0" dirty="0" err="1" smtClean="0"/>
              <a:t>apo</a:t>
            </a:r>
            <a:r>
              <a:rPr lang="en-US" baseline="0" dirty="0" smtClean="0"/>
              <a:t> form of one of the two lobes (1TFA).</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5</a:t>
            </a:fld>
            <a:endParaRPr lang="en-US"/>
          </a:p>
        </p:txBody>
      </p:sp>
    </p:spTree>
    <p:extLst>
      <p:ext uri="{BB962C8B-B14F-4D97-AF65-F5344CB8AC3E}">
        <p14:creationId xmlns:p14="http://schemas.microsoft.com/office/powerpoint/2010/main" val="351553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synergistic anion also interacts with the protein, probably an arginine. This interaction may bring other ligands into correct positions, causing a conformational change within the protein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“locking” the iron in place.</a:t>
            </a:r>
          </a:p>
          <a:p>
            <a:r>
              <a:rPr lang="en-US" sz="1200" kern="1200" dirty="0" smtClean="0">
                <a:solidFill>
                  <a:schemeClr val="tx1"/>
                </a:solidFill>
                <a:effectLst/>
                <a:latin typeface="+mn-lt"/>
                <a:ea typeface="+mn-ea"/>
                <a:cs typeface="+mn-cs"/>
              </a:rPr>
              <a:t>One feature of all alternate anions is that they all contain a Lewis base near a carboxylate group (an example of an alternate anion is pyruvic acid). Interestingly, these alternate anions were first studied in the 1970’s prior to the</a:t>
            </a:r>
            <a:r>
              <a:rPr lang="en-US" sz="1200" kern="1200" baseline="0" dirty="0" smtClean="0">
                <a:solidFill>
                  <a:schemeClr val="tx1"/>
                </a:solidFill>
                <a:effectLst/>
                <a:latin typeface="+mn-lt"/>
                <a:ea typeface="+mn-ea"/>
                <a:cs typeface="+mn-cs"/>
              </a:rPr>
              <a:t> availability of a crystal structure for transferrin. By examining the molecular geometry of the anions which </a:t>
            </a:r>
            <a:r>
              <a:rPr lang="en-US" sz="1200" kern="1200" baseline="0" dirty="0" smtClean="0">
                <a:solidFill>
                  <a:schemeClr val="tx1"/>
                </a:solidFill>
                <a:effectLst/>
                <a:latin typeface="+mn-lt"/>
                <a:ea typeface="+mn-ea"/>
                <a:cs typeface="+mn-cs"/>
              </a:rPr>
              <a:t>allowed for iron binding </a:t>
            </a:r>
            <a:r>
              <a:rPr lang="en-US" sz="1200" kern="1200" baseline="0" dirty="0" smtClean="0">
                <a:solidFill>
                  <a:schemeClr val="tx1"/>
                </a:solidFill>
                <a:effectLst/>
                <a:latin typeface="+mn-lt"/>
                <a:ea typeface="+mn-ea"/>
                <a:cs typeface="+mn-cs"/>
              </a:rPr>
              <a:t>and those which did </a:t>
            </a:r>
            <a:r>
              <a:rPr lang="en-US" sz="1200" kern="1200" baseline="0" dirty="0" smtClean="0">
                <a:solidFill>
                  <a:schemeClr val="tx1"/>
                </a:solidFill>
                <a:effectLst/>
                <a:latin typeface="+mn-lt"/>
                <a:ea typeface="+mn-ea"/>
                <a:cs typeface="+mn-cs"/>
              </a:rPr>
              <a:t>not </a:t>
            </a:r>
            <a:r>
              <a:rPr lang="en-US" sz="1200" kern="1200" baseline="0" dirty="0" smtClean="0">
                <a:solidFill>
                  <a:schemeClr val="tx1"/>
                </a:solidFill>
                <a:effectLst/>
                <a:latin typeface="+mn-lt"/>
                <a:ea typeface="+mn-ea"/>
                <a:cs typeface="+mn-cs"/>
              </a:rPr>
              <a:t>an approximate size of the anion binding pocket had been determined. This value held up very well when a crystal structure was obtained.</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6</a:t>
            </a:fld>
            <a:endParaRPr lang="en-US"/>
          </a:p>
        </p:txBody>
      </p:sp>
    </p:spTree>
    <p:extLst>
      <p:ext uri="{BB962C8B-B14F-4D97-AF65-F5344CB8AC3E}">
        <p14:creationId xmlns:p14="http://schemas.microsoft.com/office/powerpoint/2010/main" val="214552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clinically important aspect of the iron binding affinity of transferrin is its role in the treatment of toxic iron overload. Iron overload is experienced as the result of a number of blood disorders, including the </a:t>
            </a:r>
            <a:r>
              <a:rPr lang="en-US" sz="1200" kern="1200" dirty="0" err="1" smtClean="0">
                <a:solidFill>
                  <a:schemeClr val="tx1"/>
                </a:solidFill>
                <a:effectLst/>
                <a:latin typeface="+mn-lt"/>
                <a:ea typeface="+mn-ea"/>
                <a:cs typeface="+mn-cs"/>
              </a:rPr>
              <a:t>thalassemias</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β</a:t>
            </a:r>
            <a:r>
              <a:rPr lang="en-US" sz="1200" kern="1200" dirty="0" smtClean="0">
                <a:solidFill>
                  <a:schemeClr val="tx1"/>
                </a:solidFill>
                <a:effectLst/>
                <a:latin typeface="+mn-lt"/>
                <a:ea typeface="+mn-ea"/>
                <a:cs typeface="+mn-cs"/>
              </a:rPr>
              <a:t>-thalassemia, a genetic blood disorder, causes the production of ineffective hemoglobin, and thus ineffective red blood cells. This may result in anemia, which is treated with frequent blood transfusions. Progressive iron accumulation caused by these repeated blood transfusions is a common occurrence because there is no normal mechanism for excretion of excess iron. In such cases, the clinical method of reducing iron overload is chelation therapy. </a:t>
            </a:r>
            <a:r>
              <a:rPr lang="en-US" sz="1200" kern="1200" dirty="0" err="1" smtClean="0">
                <a:solidFill>
                  <a:schemeClr val="tx1"/>
                </a:solidFill>
                <a:effectLst/>
                <a:latin typeface="+mn-lt"/>
                <a:ea typeface="+mn-ea"/>
                <a:cs typeface="+mn-cs"/>
              </a:rPr>
              <a:t>Chelators</a:t>
            </a:r>
            <a:r>
              <a:rPr lang="en-US" sz="1200" kern="1200" dirty="0" smtClean="0">
                <a:solidFill>
                  <a:schemeClr val="tx1"/>
                </a:solidFill>
                <a:effectLst/>
                <a:latin typeface="+mn-lt"/>
                <a:ea typeface="+mn-ea"/>
                <a:cs typeface="+mn-cs"/>
              </a:rPr>
              <a:t> remove the iron which is bound to transferrin circulating in the blood and allow it to be excreted. Much has therefore been done to elicit the mechanism of </a:t>
            </a:r>
            <a:r>
              <a:rPr lang="en-US" sz="1200" kern="1200" dirty="0" err="1" smtClean="0">
                <a:solidFill>
                  <a:schemeClr val="tx1"/>
                </a:solidFill>
                <a:effectLst/>
                <a:latin typeface="+mn-lt"/>
                <a:ea typeface="+mn-ea"/>
                <a:cs typeface="+mn-cs"/>
              </a:rPr>
              <a:t>chelator</a:t>
            </a:r>
            <a:r>
              <a:rPr lang="en-US" sz="1200" kern="1200" dirty="0" smtClean="0">
                <a:solidFill>
                  <a:schemeClr val="tx1"/>
                </a:solidFill>
                <a:effectLst/>
                <a:latin typeface="+mn-lt"/>
                <a:ea typeface="+mn-ea"/>
                <a:cs typeface="+mn-cs"/>
              </a:rPr>
              <a:t>-mediated release of iron from</a:t>
            </a:r>
            <a:r>
              <a:rPr lang="en-US" sz="1200" kern="1200" baseline="0" dirty="0" smtClean="0">
                <a:solidFill>
                  <a:schemeClr val="tx1"/>
                </a:solidFill>
                <a:effectLst/>
                <a:latin typeface="+mn-lt"/>
                <a:ea typeface="+mn-ea"/>
                <a:cs typeface="+mn-cs"/>
              </a:rPr>
              <a:t> transferrin. My own research looks at the effect of affinity-label </a:t>
            </a:r>
            <a:r>
              <a:rPr lang="en-US" sz="1200" kern="1200" baseline="0" smtClean="0">
                <a:solidFill>
                  <a:schemeClr val="tx1"/>
                </a:solidFill>
                <a:effectLst/>
                <a:latin typeface="+mn-lt"/>
                <a:ea typeface="+mn-ea"/>
                <a:cs typeface="+mn-cs"/>
              </a:rPr>
              <a:t>anions (replacements </a:t>
            </a:r>
            <a:r>
              <a:rPr lang="en-US" sz="1200" kern="1200" baseline="0" dirty="0" smtClean="0">
                <a:solidFill>
                  <a:schemeClr val="tx1"/>
                </a:solidFill>
                <a:effectLst/>
                <a:latin typeface="+mn-lt"/>
                <a:ea typeface="+mn-ea"/>
                <a:cs typeface="+mn-cs"/>
              </a:rPr>
              <a:t>for carbonate which allows iron to bind, but which also forms a covalent bond to the protein) on this mechanism.</a:t>
            </a:r>
            <a:endParaRPr lang="en-US" dirty="0"/>
          </a:p>
        </p:txBody>
      </p:sp>
      <p:sp>
        <p:nvSpPr>
          <p:cNvPr id="4" name="Slide Number Placeholder 3"/>
          <p:cNvSpPr>
            <a:spLocks noGrp="1"/>
          </p:cNvSpPr>
          <p:nvPr>
            <p:ph type="sldNum" sz="quarter" idx="10"/>
          </p:nvPr>
        </p:nvSpPr>
        <p:spPr/>
        <p:txBody>
          <a:bodyPr/>
          <a:lstStyle/>
          <a:p>
            <a:fld id="{67F715A1-4ADC-44E0-9587-804FF39D6B22}" type="slidenum">
              <a:rPr lang="en-US" smtClean="0"/>
              <a:t>7</a:t>
            </a:fld>
            <a:endParaRPr lang="en-US"/>
          </a:p>
        </p:txBody>
      </p:sp>
    </p:spTree>
    <p:extLst>
      <p:ext uri="{BB962C8B-B14F-4D97-AF65-F5344CB8AC3E}">
        <p14:creationId xmlns:p14="http://schemas.microsoft.com/office/powerpoint/2010/main" val="426439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7/25/2014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smtClean="0"/>
              <a:t>“</a:t>
            </a:r>
            <a:endParaRPr lang="en-US" dirty="0"/>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b"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FF0622-75E4-48B8-A617-5428CA5926CE}" type="datetimeFigureOut">
              <a:rPr lang="en-US" smtClean="0"/>
              <a:t>7/25/2014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FF0622-75E4-48B8-A617-5428CA5926CE}" type="datetimeFigureOut">
              <a:rPr lang="en-US" smtClean="0"/>
              <a:t>7/25/2014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0FF0622-75E4-48B8-A617-5428CA5926CE}" type="datetimeFigureOut">
              <a:rPr lang="en-US" smtClean="0"/>
              <a:t>7/25/2014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FF0622-75E4-48B8-A617-5428CA5926CE}" type="datetimeFigureOut">
              <a:rPr lang="en-US" smtClean="0"/>
              <a:t>7/25/2014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en-US" smtClean="0"/>
              <a:t>7/25/2014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about/license/" TargetMode="External"/><Relationship Id="rId2" Type="http://schemas.openxmlformats.org/officeDocument/2006/relationships/hyperlink" Target="http://www.ionicviper.org/"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Five Slides About:</a:t>
            </a:r>
            <a:r>
              <a:rPr lang="en-US" smtClean="0"/>
              <a:t/>
            </a:r>
            <a:br>
              <a:rPr lang="en-US" smtClean="0"/>
            </a:br>
            <a:r>
              <a:rPr lang="en-US" smtClean="0"/>
              <a:t>Transferrin</a:t>
            </a:r>
            <a:endParaRPr lang="en-US" dirty="0"/>
          </a:p>
        </p:txBody>
      </p:sp>
      <p:sp>
        <p:nvSpPr>
          <p:cNvPr id="3" name="Subtitle 2"/>
          <p:cNvSpPr>
            <a:spLocks noGrp="1"/>
          </p:cNvSpPr>
          <p:nvPr>
            <p:ph type="subTitle" idx="1"/>
          </p:nvPr>
        </p:nvSpPr>
        <p:spPr/>
        <p:txBody>
          <a:bodyPr/>
          <a:lstStyle/>
          <a:p>
            <a:r>
              <a:rPr lang="en-US" dirty="0" smtClean="0">
                <a:solidFill>
                  <a:srgbClr val="FFFF00"/>
                </a:solidFill>
              </a:rPr>
              <a:t>Christopher T. Bailey| Wells college, Aurora, New York</a:t>
            </a:r>
            <a:endParaRPr lang="en-US" dirty="0">
              <a:solidFill>
                <a:srgbClr val="FFFF00"/>
              </a:solidFill>
            </a:endParaRPr>
          </a:p>
        </p:txBody>
      </p:sp>
      <p:sp>
        <p:nvSpPr>
          <p:cNvPr id="4" name="TextBox 3"/>
          <p:cNvSpPr txBox="1"/>
          <p:nvPr/>
        </p:nvSpPr>
        <p:spPr>
          <a:xfrm>
            <a:off x="0" y="6396335"/>
            <a:ext cx="9344088" cy="461665"/>
          </a:xfrm>
          <a:prstGeom prst="rect">
            <a:avLst/>
          </a:prstGeom>
          <a:noFill/>
        </p:spPr>
        <p:txBody>
          <a:bodyPr wrap="square" rtlCol="0">
            <a:spAutoFit/>
          </a:bodyPr>
          <a:lstStyle/>
          <a:p>
            <a:r>
              <a:rPr lang="en-US" sz="800" dirty="0"/>
              <a:t>Created by Christopher T. Bailey, Wells College (cbailey@wells.edu) and posted on </a:t>
            </a:r>
            <a:r>
              <a:rPr lang="en-US" sz="800" dirty="0" err="1"/>
              <a:t>VIPEr</a:t>
            </a:r>
            <a:r>
              <a:rPr lang="en-US" sz="800" dirty="0"/>
              <a:t> (</a:t>
            </a:r>
            <a:r>
              <a:rPr lang="en-US" sz="800" u="sng" dirty="0">
                <a:hlinkClick r:id="rId2"/>
              </a:rPr>
              <a:t>www.ionicviper.org</a:t>
            </a:r>
            <a:r>
              <a:rPr lang="en-US" sz="800" dirty="0"/>
              <a:t>) on July 23, 2014.  Copyright Christopher T. Bailey, 2014.  This work is licensed under the Creative Commons Attribution-</a:t>
            </a:r>
            <a:r>
              <a:rPr lang="en-US" sz="800" dirty="0" err="1"/>
              <a:t>NonCommerical</a:t>
            </a:r>
            <a:r>
              <a:rPr lang="en-US" sz="800" dirty="0"/>
              <a:t>-</a:t>
            </a:r>
            <a:r>
              <a:rPr lang="en-US" sz="800" dirty="0" err="1"/>
              <a:t>ShareAlike</a:t>
            </a:r>
            <a:r>
              <a:rPr lang="en-US" sz="800" dirty="0"/>
              <a:t> 3.0 </a:t>
            </a:r>
            <a:r>
              <a:rPr lang="en-US" sz="800" dirty="0" err="1"/>
              <a:t>Unported</a:t>
            </a:r>
            <a:r>
              <a:rPr lang="en-US" sz="800" dirty="0"/>
              <a:t> License. To view a copy of this license visit </a:t>
            </a:r>
            <a:r>
              <a:rPr lang="en-US" sz="800" u="sng" dirty="0">
                <a:hlinkClick r:id="rId3"/>
              </a:rPr>
              <a:t>http://creativecommons.org/about/license/</a:t>
            </a:r>
            <a:r>
              <a:rPr lang="en-US" sz="800" dirty="0"/>
              <a:t>.</a:t>
            </a:r>
          </a:p>
          <a:p>
            <a:endParaRPr lang="en-US" sz="800" dirty="0"/>
          </a:p>
        </p:txBody>
      </p:sp>
    </p:spTree>
    <p:extLst>
      <p:ext uri="{BB962C8B-B14F-4D97-AF65-F5344CB8AC3E}">
        <p14:creationId xmlns:p14="http://schemas.microsoft.com/office/powerpoint/2010/main" val="4005440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Slides About: Transferrin</a:t>
            </a:r>
            <a:endParaRPr lang="en-US" dirty="0"/>
          </a:p>
        </p:txBody>
      </p:sp>
      <p:sp>
        <p:nvSpPr>
          <p:cNvPr id="3" name="Content Placeholder 2"/>
          <p:cNvSpPr>
            <a:spLocks noGrp="1"/>
          </p:cNvSpPr>
          <p:nvPr>
            <p:ph idx="1"/>
          </p:nvPr>
        </p:nvSpPr>
        <p:spPr>
          <a:xfrm>
            <a:off x="515155" y="1445558"/>
            <a:ext cx="6014435" cy="4195481"/>
          </a:xfrm>
        </p:spPr>
        <p:txBody>
          <a:bodyPr>
            <a:normAutofit fontScale="92500" lnSpcReduction="10000"/>
          </a:bodyPr>
          <a:lstStyle/>
          <a:p>
            <a:r>
              <a:rPr lang="en-US" sz="2400" dirty="0"/>
              <a:t>The </a:t>
            </a:r>
            <a:r>
              <a:rPr lang="en-US" sz="2400" dirty="0" err="1"/>
              <a:t>transferrins</a:t>
            </a:r>
            <a:r>
              <a:rPr lang="en-US" sz="2400" dirty="0"/>
              <a:t> are a class of iron-binding and transport </a:t>
            </a:r>
            <a:r>
              <a:rPr lang="en-US" sz="2400" dirty="0" smtClean="0"/>
              <a:t>proteins found in vertebrates which </a:t>
            </a:r>
            <a:r>
              <a:rPr lang="en-US" sz="2400" dirty="0"/>
              <a:t>include the </a:t>
            </a:r>
            <a:r>
              <a:rPr lang="en-US" sz="2400" dirty="0" err="1"/>
              <a:t>ovo</a:t>
            </a:r>
            <a:r>
              <a:rPr lang="en-US" sz="2400" dirty="0"/>
              <a:t>-, lacto-, and serum </a:t>
            </a:r>
            <a:r>
              <a:rPr lang="en-US" sz="2400" dirty="0" err="1" smtClean="0"/>
              <a:t>transferrins</a:t>
            </a:r>
            <a:r>
              <a:rPr lang="en-US" sz="2400" dirty="0"/>
              <a:t>.</a:t>
            </a:r>
            <a:endParaRPr lang="en-US" sz="2400" dirty="0" smtClean="0"/>
          </a:p>
          <a:p>
            <a:r>
              <a:rPr lang="en-US" sz="2400" dirty="0" smtClean="0"/>
              <a:t>In addition to transporting iron from sites of absorption to sites of utilization and storage, serum transferrin also acts as an iron buffer, regulating the amount of free iron in the bloodstream.</a:t>
            </a:r>
          </a:p>
          <a:p>
            <a:r>
              <a:rPr lang="en-US" sz="2400" dirty="0" err="1" smtClean="0"/>
              <a:t>Ovo</a:t>
            </a:r>
            <a:r>
              <a:rPr lang="en-US" sz="2400" dirty="0" smtClean="0"/>
              <a:t>- and </a:t>
            </a:r>
            <a:r>
              <a:rPr lang="en-US" sz="2400" dirty="0" err="1" smtClean="0"/>
              <a:t>lactotransferrin</a:t>
            </a:r>
            <a:r>
              <a:rPr lang="en-US" sz="2400" dirty="0" smtClean="0"/>
              <a:t> bind iron so as to remove that metal as a potential growth factor for fungi and bacteria.</a:t>
            </a:r>
          </a:p>
        </p:txBody>
      </p:sp>
      <p:pic>
        <p:nvPicPr>
          <p:cNvPr id="4" name="Picture 4" descr="C:\WebPages\BAILEY\OT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5558"/>
            <a:ext cx="54864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09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Slides About: Transferrin</a:t>
            </a:r>
            <a:endParaRPr lang="en-US" dirty="0"/>
          </a:p>
        </p:txBody>
      </p:sp>
      <p:pic>
        <p:nvPicPr>
          <p:cNvPr id="4" name="Picture 4" descr="C:\WebPages\BAILEY\OT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5558"/>
            <a:ext cx="5486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28034" y="1445558"/>
            <a:ext cx="6014435" cy="5148425"/>
          </a:xfrm>
        </p:spPr>
        <p:txBody>
          <a:bodyPr>
            <a:normAutofit/>
          </a:bodyPr>
          <a:lstStyle/>
          <a:p>
            <a:r>
              <a:rPr lang="en-US" sz="2400" dirty="0" smtClean="0"/>
              <a:t>Structurally, the </a:t>
            </a:r>
            <a:r>
              <a:rPr lang="en-US" sz="2400" dirty="0" err="1" smtClean="0"/>
              <a:t>transferrins</a:t>
            </a:r>
            <a:r>
              <a:rPr lang="en-US" sz="2400" dirty="0" smtClean="0"/>
              <a:t> consist of a single polypeptide chain (MW ~80,000 Daltons) folded into two compact</a:t>
            </a:r>
            <a:r>
              <a:rPr lang="en-US" sz="2400" dirty="0" smtClean="0">
                <a:solidFill>
                  <a:srgbClr val="FFFF00"/>
                </a:solidFill>
              </a:rPr>
              <a:t> lobes</a:t>
            </a:r>
            <a:r>
              <a:rPr lang="en-US" sz="2400" dirty="0" smtClean="0"/>
              <a:t>, each of which possesses a high affinity iron binding site</a:t>
            </a:r>
          </a:p>
        </p:txBody>
      </p:sp>
      <p:sp>
        <p:nvSpPr>
          <p:cNvPr id="7" name="Oval 6"/>
          <p:cNvSpPr/>
          <p:nvPr/>
        </p:nvSpPr>
        <p:spPr>
          <a:xfrm rot="20064551">
            <a:off x="7054746" y="3302086"/>
            <a:ext cx="2365586" cy="348533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411099">
            <a:off x="9043082" y="1639023"/>
            <a:ext cx="2365586" cy="319982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59750" y="4791217"/>
            <a:ext cx="388248" cy="307777"/>
          </a:xfrm>
          <a:prstGeom prst="rect">
            <a:avLst/>
          </a:prstGeom>
          <a:noFill/>
        </p:spPr>
        <p:txBody>
          <a:bodyPr wrap="none" rtlCol="0">
            <a:spAutoFit/>
          </a:bodyPr>
          <a:lstStyle/>
          <a:p>
            <a:r>
              <a:rPr lang="en-US" sz="1400" dirty="0" smtClean="0"/>
              <a:t>Fe</a:t>
            </a:r>
            <a:endParaRPr lang="en-US" sz="1400" baseline="30000" dirty="0"/>
          </a:p>
        </p:txBody>
      </p:sp>
      <p:sp>
        <p:nvSpPr>
          <p:cNvPr id="14" name="TextBox 13"/>
          <p:cNvSpPr txBox="1"/>
          <p:nvPr/>
        </p:nvSpPr>
        <p:spPr>
          <a:xfrm>
            <a:off x="10218703" y="3114431"/>
            <a:ext cx="388248" cy="307777"/>
          </a:xfrm>
          <a:prstGeom prst="rect">
            <a:avLst/>
          </a:prstGeom>
          <a:noFill/>
        </p:spPr>
        <p:txBody>
          <a:bodyPr wrap="none" rtlCol="0">
            <a:spAutoFit/>
          </a:bodyPr>
          <a:lstStyle/>
          <a:p>
            <a:r>
              <a:rPr lang="en-US" sz="1400" dirty="0" smtClean="0"/>
              <a:t>Fe</a:t>
            </a:r>
            <a:endParaRPr lang="en-US" sz="1400" baseline="30000" dirty="0"/>
          </a:p>
        </p:txBody>
      </p:sp>
    </p:spTree>
    <p:extLst>
      <p:ext uri="{BB962C8B-B14F-4D97-AF65-F5344CB8AC3E}">
        <p14:creationId xmlns:p14="http://schemas.microsoft.com/office/powerpoint/2010/main" val="3144394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Slides About: Transferrin</a:t>
            </a:r>
            <a:endParaRPr lang="en-US" dirty="0"/>
          </a:p>
        </p:txBody>
      </p:sp>
      <p:pic>
        <p:nvPicPr>
          <p:cNvPr id="4" name="Picture 4" descr="C:\WebPages\BAILEY\OT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5558"/>
            <a:ext cx="5486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28034" y="1445558"/>
            <a:ext cx="6014435" cy="5148425"/>
          </a:xfrm>
        </p:spPr>
        <p:txBody>
          <a:bodyPr>
            <a:normAutofit/>
          </a:bodyPr>
          <a:lstStyle/>
          <a:p>
            <a:r>
              <a:rPr lang="en-US" sz="2400" dirty="0" smtClean="0"/>
              <a:t>Each lobe consists of </a:t>
            </a:r>
            <a:r>
              <a:rPr lang="en-US" sz="2400" dirty="0" smtClean="0">
                <a:solidFill>
                  <a:srgbClr val="92D050"/>
                </a:solidFill>
              </a:rPr>
              <a:t>two domains </a:t>
            </a:r>
            <a:r>
              <a:rPr lang="en-US" sz="2400" dirty="0" smtClean="0"/>
              <a:t>which form a pocket inside of which the iron binds.</a:t>
            </a:r>
          </a:p>
        </p:txBody>
      </p:sp>
      <p:sp>
        <p:nvSpPr>
          <p:cNvPr id="9" name="Oval 8"/>
          <p:cNvSpPr/>
          <p:nvPr/>
        </p:nvSpPr>
        <p:spPr>
          <a:xfrm rot="351567">
            <a:off x="7072511" y="3601632"/>
            <a:ext cx="1932624" cy="1176232"/>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112648">
            <a:off x="7499165" y="5168238"/>
            <a:ext cx="2231364" cy="123142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351567">
            <a:off x="9506607" y="1787575"/>
            <a:ext cx="1932624" cy="123142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20624">
            <a:off x="8931512" y="3309935"/>
            <a:ext cx="2145436" cy="123142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59750" y="4791217"/>
            <a:ext cx="388248" cy="307777"/>
          </a:xfrm>
          <a:prstGeom prst="rect">
            <a:avLst/>
          </a:prstGeom>
          <a:noFill/>
        </p:spPr>
        <p:txBody>
          <a:bodyPr wrap="none" rtlCol="0">
            <a:spAutoFit/>
          </a:bodyPr>
          <a:lstStyle/>
          <a:p>
            <a:r>
              <a:rPr lang="en-US" sz="1400" dirty="0" smtClean="0"/>
              <a:t>Fe</a:t>
            </a:r>
            <a:endParaRPr lang="en-US" sz="1400" baseline="30000" dirty="0"/>
          </a:p>
        </p:txBody>
      </p:sp>
      <p:sp>
        <p:nvSpPr>
          <p:cNvPr id="14" name="TextBox 13"/>
          <p:cNvSpPr txBox="1"/>
          <p:nvPr/>
        </p:nvSpPr>
        <p:spPr>
          <a:xfrm>
            <a:off x="10218703" y="3114431"/>
            <a:ext cx="388248" cy="307777"/>
          </a:xfrm>
          <a:prstGeom prst="rect">
            <a:avLst/>
          </a:prstGeom>
          <a:noFill/>
        </p:spPr>
        <p:txBody>
          <a:bodyPr wrap="none" rtlCol="0">
            <a:spAutoFit/>
          </a:bodyPr>
          <a:lstStyle/>
          <a:p>
            <a:r>
              <a:rPr lang="en-US" sz="1400" dirty="0" smtClean="0"/>
              <a:t>Fe</a:t>
            </a:r>
            <a:endParaRPr lang="en-US" sz="1400" baseline="30000" dirty="0"/>
          </a:p>
        </p:txBody>
      </p:sp>
    </p:spTree>
    <p:extLst>
      <p:ext uri="{BB962C8B-B14F-4D97-AF65-F5344CB8AC3E}">
        <p14:creationId xmlns:p14="http://schemas.microsoft.com/office/powerpoint/2010/main" val="1954879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Slides About: Transferrin</a:t>
            </a:r>
            <a:endParaRPr lang="en-US" dirty="0"/>
          </a:p>
        </p:txBody>
      </p:sp>
      <p:pic>
        <p:nvPicPr>
          <p:cNvPr id="4" name="Picture 4" descr="C:\WebPages\BAILEY\OT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45558"/>
            <a:ext cx="5486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528034" y="1445558"/>
            <a:ext cx="6014435" cy="5148425"/>
          </a:xfrm>
        </p:spPr>
        <p:txBody>
          <a:bodyPr>
            <a:normAutofit/>
          </a:bodyPr>
          <a:lstStyle/>
          <a:p>
            <a:r>
              <a:rPr lang="en-US" sz="2400" dirty="0" smtClean="0"/>
              <a:t>The two domains are connected by a </a:t>
            </a:r>
            <a:r>
              <a:rPr lang="en-US" sz="2400" dirty="0" smtClean="0">
                <a:solidFill>
                  <a:srgbClr val="FFC000"/>
                </a:solidFill>
              </a:rPr>
              <a:t>hinge region</a:t>
            </a:r>
            <a:r>
              <a:rPr lang="en-US" sz="2400" dirty="0" smtClean="0"/>
              <a:t>, which allows the protein to “open” and “close”.  Iron can be taken up or released only when the protein is in the “open” conformation.</a:t>
            </a:r>
          </a:p>
          <a:p>
            <a:r>
              <a:rPr lang="en-US" sz="2400" dirty="0" smtClean="0"/>
              <a:t>Evidence for the “opening” and “closing” of the two lobes has been observed </a:t>
            </a:r>
            <a:r>
              <a:rPr lang="en-US" sz="2400" dirty="0" err="1" smtClean="0"/>
              <a:t>crystallographically</a:t>
            </a:r>
            <a:r>
              <a:rPr lang="en-US" sz="2400" dirty="0" smtClean="0"/>
              <a:t>. That is, the </a:t>
            </a:r>
            <a:r>
              <a:rPr lang="en-US" sz="2400" dirty="0" err="1" smtClean="0"/>
              <a:t>apo</a:t>
            </a:r>
            <a:r>
              <a:rPr lang="en-US" sz="2400" dirty="0" smtClean="0"/>
              <a:t> form is found in the “open” state, while the iron-loaded form is seen to be “closed.”</a:t>
            </a:r>
          </a:p>
        </p:txBody>
      </p:sp>
      <p:sp>
        <p:nvSpPr>
          <p:cNvPr id="11" name="Oval 10"/>
          <p:cNvSpPr/>
          <p:nvPr/>
        </p:nvSpPr>
        <p:spPr>
          <a:xfrm rot="351567">
            <a:off x="9506607" y="1787575"/>
            <a:ext cx="1932624" cy="123142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520624">
            <a:off x="8931512" y="3309935"/>
            <a:ext cx="2145436" cy="1231423"/>
          </a:xfrm>
          <a:prstGeom prst="ellipse">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59750" y="4791217"/>
            <a:ext cx="388248" cy="307777"/>
          </a:xfrm>
          <a:prstGeom prst="rect">
            <a:avLst/>
          </a:prstGeom>
          <a:noFill/>
        </p:spPr>
        <p:txBody>
          <a:bodyPr wrap="none" rtlCol="0">
            <a:spAutoFit/>
          </a:bodyPr>
          <a:lstStyle/>
          <a:p>
            <a:r>
              <a:rPr lang="en-US" sz="1400" dirty="0" smtClean="0"/>
              <a:t>Fe</a:t>
            </a:r>
            <a:endParaRPr lang="en-US" sz="1400" baseline="30000" dirty="0"/>
          </a:p>
        </p:txBody>
      </p:sp>
      <p:sp>
        <p:nvSpPr>
          <p:cNvPr id="14" name="TextBox 13"/>
          <p:cNvSpPr txBox="1"/>
          <p:nvPr/>
        </p:nvSpPr>
        <p:spPr>
          <a:xfrm>
            <a:off x="10218703" y="3114431"/>
            <a:ext cx="388248" cy="307777"/>
          </a:xfrm>
          <a:prstGeom prst="rect">
            <a:avLst/>
          </a:prstGeom>
          <a:noFill/>
        </p:spPr>
        <p:txBody>
          <a:bodyPr wrap="none" rtlCol="0">
            <a:spAutoFit/>
          </a:bodyPr>
          <a:lstStyle/>
          <a:p>
            <a:r>
              <a:rPr lang="en-US" sz="1400" dirty="0" smtClean="0"/>
              <a:t>Fe</a:t>
            </a:r>
            <a:endParaRPr lang="en-US" sz="1400" baseline="30000" dirty="0"/>
          </a:p>
        </p:txBody>
      </p:sp>
      <p:sp>
        <p:nvSpPr>
          <p:cNvPr id="3" name="Curved Down Arrow 2"/>
          <p:cNvSpPr/>
          <p:nvPr/>
        </p:nvSpPr>
        <p:spPr>
          <a:xfrm rot="17116650">
            <a:off x="6131761" y="3810592"/>
            <a:ext cx="1938800" cy="559180"/>
          </a:xfrm>
          <a:prstGeom prst="curved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Up Arrow 4"/>
          <p:cNvSpPr/>
          <p:nvPr/>
        </p:nvSpPr>
        <p:spPr>
          <a:xfrm rot="1827688">
            <a:off x="7124111" y="6061632"/>
            <a:ext cx="1829424" cy="577621"/>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flipV="1">
            <a:off x="8172450" y="4509629"/>
            <a:ext cx="801243" cy="1744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8608069" y="4509629"/>
            <a:ext cx="365624" cy="69650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60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Slides About: Transferrin</a:t>
            </a:r>
            <a:endParaRPr lang="en-US" dirty="0"/>
          </a:p>
        </p:txBody>
      </p:sp>
      <p:sp>
        <p:nvSpPr>
          <p:cNvPr id="6" name="Content Placeholder 2"/>
          <p:cNvSpPr>
            <a:spLocks noGrp="1"/>
          </p:cNvSpPr>
          <p:nvPr>
            <p:ph idx="1"/>
          </p:nvPr>
        </p:nvSpPr>
        <p:spPr>
          <a:xfrm>
            <a:off x="528034" y="1445558"/>
            <a:ext cx="6014435" cy="5148425"/>
          </a:xfrm>
        </p:spPr>
        <p:txBody>
          <a:bodyPr>
            <a:normAutofit lnSpcReduction="10000"/>
          </a:bodyPr>
          <a:lstStyle/>
          <a:p>
            <a:r>
              <a:rPr lang="en-US" sz="2400" dirty="0" smtClean="0"/>
              <a:t>The iron is bound to the protein via 2 </a:t>
            </a:r>
            <a:r>
              <a:rPr lang="en-US" sz="2400" dirty="0"/>
              <a:t>T</a:t>
            </a:r>
            <a:r>
              <a:rPr lang="en-US" sz="2400" dirty="0" smtClean="0"/>
              <a:t>yr, 1 His, and 1Asp residues.</a:t>
            </a:r>
          </a:p>
          <a:p>
            <a:r>
              <a:rPr lang="en-US" sz="2400" dirty="0" smtClean="0"/>
              <a:t>One of the unique features of the </a:t>
            </a:r>
            <a:r>
              <a:rPr lang="en-US" sz="2400" dirty="0" err="1" smtClean="0"/>
              <a:t>transferrins</a:t>
            </a:r>
            <a:r>
              <a:rPr lang="en-US" sz="2400" dirty="0" smtClean="0"/>
              <a:t> is the requirement of a synergistic ion in order for the iron to bind. The iron and the anion bind concomitantly; neither binds without the other.</a:t>
            </a:r>
          </a:p>
          <a:p>
            <a:r>
              <a:rPr lang="en-US" sz="2400" dirty="0" smtClean="0"/>
              <a:t>Physiologically the synergistic anion is carbonate, which binds in a </a:t>
            </a:r>
            <a:r>
              <a:rPr lang="en-US" sz="2400" dirty="0" err="1" smtClean="0"/>
              <a:t>bidentate</a:t>
            </a:r>
            <a:r>
              <a:rPr lang="en-US" sz="2400" dirty="0" smtClean="0"/>
              <a:t> manner. In the absence of carbonate, other specific organic anions can facilitate iron binding </a:t>
            </a:r>
            <a:r>
              <a:rPr lang="en-US" sz="2400" i="1" dirty="0" smtClean="0"/>
              <a:t>i</a:t>
            </a:r>
            <a:r>
              <a:rPr lang="en-US" sz="2400" i="1" dirty="0"/>
              <a:t>n </a:t>
            </a:r>
            <a:r>
              <a:rPr lang="en-US" sz="2400" i="1" dirty="0" smtClean="0"/>
              <a:t>vitro</a:t>
            </a:r>
            <a:r>
              <a:rPr lang="en-US" sz="2400" dirty="0" smtClean="0"/>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429" r="27068"/>
          <a:stretch/>
        </p:blipFill>
        <p:spPr>
          <a:xfrm>
            <a:off x="6812924" y="1866086"/>
            <a:ext cx="5379076" cy="4991914"/>
          </a:xfrm>
          <a:prstGeom prst="rect">
            <a:avLst/>
          </a:prstGeom>
        </p:spPr>
      </p:pic>
      <p:sp>
        <p:nvSpPr>
          <p:cNvPr id="5" name="TextBox 4"/>
          <p:cNvSpPr txBox="1"/>
          <p:nvPr/>
        </p:nvSpPr>
        <p:spPr>
          <a:xfrm>
            <a:off x="10113351" y="3778392"/>
            <a:ext cx="478016" cy="369332"/>
          </a:xfrm>
          <a:prstGeom prst="rect">
            <a:avLst/>
          </a:prstGeom>
          <a:noFill/>
        </p:spPr>
        <p:txBody>
          <a:bodyPr wrap="none" rtlCol="0">
            <a:spAutoFit/>
          </a:bodyPr>
          <a:lstStyle/>
          <a:p>
            <a:r>
              <a:rPr lang="en-US" dirty="0" smtClean="0"/>
              <a:t>His</a:t>
            </a:r>
            <a:endParaRPr lang="en-US" dirty="0"/>
          </a:p>
        </p:txBody>
      </p:sp>
      <p:sp>
        <p:nvSpPr>
          <p:cNvPr id="15" name="TextBox 14"/>
          <p:cNvSpPr txBox="1"/>
          <p:nvPr/>
        </p:nvSpPr>
        <p:spPr>
          <a:xfrm>
            <a:off x="10179074" y="4532719"/>
            <a:ext cx="474810" cy="369332"/>
          </a:xfrm>
          <a:prstGeom prst="rect">
            <a:avLst/>
          </a:prstGeom>
          <a:noFill/>
        </p:spPr>
        <p:txBody>
          <a:bodyPr wrap="none" rtlCol="0">
            <a:spAutoFit/>
          </a:bodyPr>
          <a:lstStyle/>
          <a:p>
            <a:r>
              <a:rPr lang="en-US" dirty="0" smtClean="0"/>
              <a:t>Tyr</a:t>
            </a:r>
            <a:endParaRPr lang="en-US" dirty="0"/>
          </a:p>
        </p:txBody>
      </p:sp>
      <p:sp>
        <p:nvSpPr>
          <p:cNvPr id="16" name="TextBox 15"/>
          <p:cNvSpPr txBox="1"/>
          <p:nvPr/>
        </p:nvSpPr>
        <p:spPr>
          <a:xfrm>
            <a:off x="8648453" y="4871357"/>
            <a:ext cx="474810" cy="369332"/>
          </a:xfrm>
          <a:prstGeom prst="rect">
            <a:avLst/>
          </a:prstGeom>
          <a:noFill/>
        </p:spPr>
        <p:txBody>
          <a:bodyPr wrap="none" rtlCol="0">
            <a:spAutoFit/>
          </a:bodyPr>
          <a:lstStyle/>
          <a:p>
            <a:r>
              <a:rPr lang="en-US" dirty="0" smtClean="0"/>
              <a:t>Tyr</a:t>
            </a:r>
            <a:endParaRPr lang="en-US" dirty="0"/>
          </a:p>
        </p:txBody>
      </p:sp>
      <p:sp>
        <p:nvSpPr>
          <p:cNvPr id="17" name="TextBox 16"/>
          <p:cNvSpPr txBox="1"/>
          <p:nvPr/>
        </p:nvSpPr>
        <p:spPr>
          <a:xfrm>
            <a:off x="9200937" y="3254047"/>
            <a:ext cx="603050" cy="369332"/>
          </a:xfrm>
          <a:prstGeom prst="rect">
            <a:avLst/>
          </a:prstGeom>
          <a:noFill/>
        </p:spPr>
        <p:txBody>
          <a:bodyPr wrap="none" rtlCol="0">
            <a:spAutoFit/>
          </a:bodyPr>
          <a:lstStyle/>
          <a:p>
            <a:r>
              <a:rPr lang="en-US" dirty="0" smtClean="0"/>
              <a:t>Asp</a:t>
            </a:r>
            <a:endParaRPr lang="en-US" dirty="0"/>
          </a:p>
        </p:txBody>
      </p:sp>
      <p:sp>
        <p:nvSpPr>
          <p:cNvPr id="18" name="TextBox 17"/>
          <p:cNvSpPr txBox="1"/>
          <p:nvPr/>
        </p:nvSpPr>
        <p:spPr>
          <a:xfrm>
            <a:off x="8329456" y="3623379"/>
            <a:ext cx="793807" cy="369332"/>
          </a:xfrm>
          <a:prstGeom prst="rect">
            <a:avLst/>
          </a:prstGeom>
          <a:noFill/>
        </p:spPr>
        <p:txBody>
          <a:bodyPr wrap="none" rtlCol="0">
            <a:spAutoFit/>
          </a:bodyPr>
          <a:lstStyle/>
          <a:p>
            <a:r>
              <a:rPr lang="en-US" dirty="0" smtClean="0"/>
              <a:t>CO</a:t>
            </a:r>
            <a:r>
              <a:rPr lang="en-US" baseline="-25000" dirty="0" smtClean="0"/>
              <a:t>3</a:t>
            </a:r>
            <a:r>
              <a:rPr lang="en-US" baseline="30000" dirty="0" smtClean="0"/>
              <a:t>2-</a:t>
            </a:r>
            <a:endParaRPr lang="en-US" baseline="30000" dirty="0"/>
          </a:p>
        </p:txBody>
      </p:sp>
      <p:sp>
        <p:nvSpPr>
          <p:cNvPr id="7" name="Rectangle 6"/>
          <p:cNvSpPr/>
          <p:nvPr/>
        </p:nvSpPr>
        <p:spPr>
          <a:xfrm>
            <a:off x="6864439" y="1853248"/>
            <a:ext cx="3789445" cy="709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41713" y="2546654"/>
            <a:ext cx="1944145" cy="1001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431110" y="3438713"/>
            <a:ext cx="631065" cy="553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06787" y="4149864"/>
            <a:ext cx="447558" cy="369332"/>
          </a:xfrm>
          <a:prstGeom prst="rect">
            <a:avLst/>
          </a:prstGeom>
          <a:noFill/>
        </p:spPr>
        <p:txBody>
          <a:bodyPr wrap="none" rtlCol="0">
            <a:spAutoFit/>
          </a:bodyPr>
          <a:lstStyle/>
          <a:p>
            <a:r>
              <a:rPr lang="en-US" b="1" dirty="0" smtClean="0">
                <a:solidFill>
                  <a:schemeClr val="bg1"/>
                </a:solidFill>
              </a:rPr>
              <a:t>Fe</a:t>
            </a:r>
            <a:endParaRPr lang="en-US" b="1" dirty="0">
              <a:solidFill>
                <a:schemeClr val="bg1"/>
              </a:solidFill>
            </a:endParaRPr>
          </a:p>
        </p:txBody>
      </p:sp>
    </p:spTree>
    <p:extLst>
      <p:ext uri="{BB962C8B-B14F-4D97-AF65-F5344CB8AC3E}">
        <p14:creationId xmlns:p14="http://schemas.microsoft.com/office/powerpoint/2010/main" val="1318149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Slides About: Transferrin</a:t>
            </a:r>
            <a:endParaRPr lang="en-US" dirty="0"/>
          </a:p>
        </p:txBody>
      </p:sp>
      <p:sp>
        <p:nvSpPr>
          <p:cNvPr id="6" name="Content Placeholder 2"/>
          <p:cNvSpPr>
            <a:spLocks noGrp="1"/>
          </p:cNvSpPr>
          <p:nvPr>
            <p:ph idx="1"/>
          </p:nvPr>
        </p:nvSpPr>
        <p:spPr>
          <a:xfrm>
            <a:off x="528034" y="1445558"/>
            <a:ext cx="6014435" cy="5148425"/>
          </a:xfrm>
        </p:spPr>
        <p:txBody>
          <a:bodyPr>
            <a:normAutofit/>
          </a:bodyPr>
          <a:lstStyle/>
          <a:p>
            <a:r>
              <a:rPr lang="en-US" sz="2400" dirty="0" smtClean="0"/>
              <a:t>Transferrin is of interest in the study of iron-overload disorders.</a:t>
            </a:r>
          </a:p>
          <a:p>
            <a:r>
              <a:rPr lang="en-US" sz="2400" dirty="0" smtClean="0"/>
              <a:t>Transferrin normally keeps the amount of free-iron in the blood low, but it can become saturated with iron.</a:t>
            </a:r>
          </a:p>
          <a:p>
            <a:r>
              <a:rPr lang="en-US" sz="2400" dirty="0" smtClean="0"/>
              <a:t>Iron chelates act by removing iron from transferrin in a soluble form which is then excreted. The protein can then bind additional iron and the process can be repeated.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429" r="27068"/>
          <a:stretch/>
        </p:blipFill>
        <p:spPr>
          <a:xfrm>
            <a:off x="6812924" y="1866086"/>
            <a:ext cx="5379076" cy="4991914"/>
          </a:xfrm>
          <a:prstGeom prst="rect">
            <a:avLst/>
          </a:prstGeom>
        </p:spPr>
      </p:pic>
      <p:sp>
        <p:nvSpPr>
          <p:cNvPr id="5" name="TextBox 4"/>
          <p:cNvSpPr txBox="1"/>
          <p:nvPr/>
        </p:nvSpPr>
        <p:spPr>
          <a:xfrm>
            <a:off x="10113351" y="3778392"/>
            <a:ext cx="478016" cy="369332"/>
          </a:xfrm>
          <a:prstGeom prst="rect">
            <a:avLst/>
          </a:prstGeom>
          <a:noFill/>
        </p:spPr>
        <p:txBody>
          <a:bodyPr wrap="none" rtlCol="0">
            <a:spAutoFit/>
          </a:bodyPr>
          <a:lstStyle/>
          <a:p>
            <a:r>
              <a:rPr lang="en-US" dirty="0" smtClean="0"/>
              <a:t>His</a:t>
            </a:r>
            <a:endParaRPr lang="en-US" dirty="0"/>
          </a:p>
        </p:txBody>
      </p:sp>
      <p:sp>
        <p:nvSpPr>
          <p:cNvPr id="15" name="TextBox 14"/>
          <p:cNvSpPr txBox="1"/>
          <p:nvPr/>
        </p:nvSpPr>
        <p:spPr>
          <a:xfrm>
            <a:off x="10179074" y="4532719"/>
            <a:ext cx="474810" cy="369332"/>
          </a:xfrm>
          <a:prstGeom prst="rect">
            <a:avLst/>
          </a:prstGeom>
          <a:noFill/>
        </p:spPr>
        <p:txBody>
          <a:bodyPr wrap="none" rtlCol="0">
            <a:spAutoFit/>
          </a:bodyPr>
          <a:lstStyle/>
          <a:p>
            <a:r>
              <a:rPr lang="en-US" dirty="0" smtClean="0"/>
              <a:t>Tyr</a:t>
            </a:r>
            <a:endParaRPr lang="en-US" dirty="0"/>
          </a:p>
        </p:txBody>
      </p:sp>
      <p:sp>
        <p:nvSpPr>
          <p:cNvPr id="16" name="TextBox 15"/>
          <p:cNvSpPr txBox="1"/>
          <p:nvPr/>
        </p:nvSpPr>
        <p:spPr>
          <a:xfrm>
            <a:off x="8648453" y="4871357"/>
            <a:ext cx="474810" cy="369332"/>
          </a:xfrm>
          <a:prstGeom prst="rect">
            <a:avLst/>
          </a:prstGeom>
          <a:noFill/>
        </p:spPr>
        <p:txBody>
          <a:bodyPr wrap="none" rtlCol="0">
            <a:spAutoFit/>
          </a:bodyPr>
          <a:lstStyle/>
          <a:p>
            <a:r>
              <a:rPr lang="en-US" dirty="0" smtClean="0"/>
              <a:t>Tyr</a:t>
            </a:r>
            <a:endParaRPr lang="en-US" dirty="0"/>
          </a:p>
        </p:txBody>
      </p:sp>
      <p:sp>
        <p:nvSpPr>
          <p:cNvPr id="17" name="TextBox 16"/>
          <p:cNvSpPr txBox="1"/>
          <p:nvPr/>
        </p:nvSpPr>
        <p:spPr>
          <a:xfrm>
            <a:off x="9200937" y="3254047"/>
            <a:ext cx="603050" cy="369332"/>
          </a:xfrm>
          <a:prstGeom prst="rect">
            <a:avLst/>
          </a:prstGeom>
          <a:noFill/>
        </p:spPr>
        <p:txBody>
          <a:bodyPr wrap="none" rtlCol="0">
            <a:spAutoFit/>
          </a:bodyPr>
          <a:lstStyle/>
          <a:p>
            <a:r>
              <a:rPr lang="en-US" dirty="0" smtClean="0"/>
              <a:t>Asp</a:t>
            </a:r>
            <a:endParaRPr lang="en-US" dirty="0"/>
          </a:p>
        </p:txBody>
      </p:sp>
      <p:sp>
        <p:nvSpPr>
          <p:cNvPr id="18" name="TextBox 17"/>
          <p:cNvSpPr txBox="1"/>
          <p:nvPr/>
        </p:nvSpPr>
        <p:spPr>
          <a:xfrm>
            <a:off x="8329456" y="3623379"/>
            <a:ext cx="793807" cy="369332"/>
          </a:xfrm>
          <a:prstGeom prst="rect">
            <a:avLst/>
          </a:prstGeom>
          <a:noFill/>
        </p:spPr>
        <p:txBody>
          <a:bodyPr wrap="none" rtlCol="0">
            <a:spAutoFit/>
          </a:bodyPr>
          <a:lstStyle/>
          <a:p>
            <a:r>
              <a:rPr lang="en-US" dirty="0" smtClean="0"/>
              <a:t>CO</a:t>
            </a:r>
            <a:r>
              <a:rPr lang="en-US" baseline="-25000" dirty="0" smtClean="0"/>
              <a:t>3</a:t>
            </a:r>
            <a:r>
              <a:rPr lang="en-US" baseline="30000" dirty="0" smtClean="0"/>
              <a:t>2-</a:t>
            </a:r>
            <a:endParaRPr lang="en-US" baseline="30000" dirty="0"/>
          </a:p>
        </p:txBody>
      </p:sp>
      <p:sp>
        <p:nvSpPr>
          <p:cNvPr id="7" name="Rectangle 6"/>
          <p:cNvSpPr/>
          <p:nvPr/>
        </p:nvSpPr>
        <p:spPr>
          <a:xfrm>
            <a:off x="6864439" y="1853248"/>
            <a:ext cx="3789445" cy="709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941713" y="2546654"/>
            <a:ext cx="1944145" cy="10011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431110" y="3438713"/>
            <a:ext cx="631065" cy="553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06787" y="4149864"/>
            <a:ext cx="447558" cy="369332"/>
          </a:xfrm>
          <a:prstGeom prst="rect">
            <a:avLst/>
          </a:prstGeom>
          <a:noFill/>
        </p:spPr>
        <p:txBody>
          <a:bodyPr wrap="none" rtlCol="0">
            <a:spAutoFit/>
          </a:bodyPr>
          <a:lstStyle/>
          <a:p>
            <a:r>
              <a:rPr lang="en-US" b="1" dirty="0" smtClean="0">
                <a:solidFill>
                  <a:schemeClr val="bg1"/>
                </a:solidFill>
              </a:rPr>
              <a:t>Fe</a:t>
            </a:r>
            <a:endParaRPr lang="en-US" b="1" dirty="0">
              <a:solidFill>
                <a:schemeClr val="bg1"/>
              </a:solidFill>
            </a:endParaRPr>
          </a:p>
        </p:txBody>
      </p:sp>
    </p:spTree>
    <p:extLst>
      <p:ext uri="{BB962C8B-B14F-4D97-AF65-F5344CB8AC3E}">
        <p14:creationId xmlns:p14="http://schemas.microsoft.com/office/powerpoint/2010/main" val="12079273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Course Overview (widescreen)</Template>
  <TotalTime>0</TotalTime>
  <Words>1188</Words>
  <Application>Microsoft Office PowerPoint</Application>
  <PresentationFormat>Widescreen</PresentationFormat>
  <Paragraphs>56</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Wingdings 3</vt:lpstr>
      <vt:lpstr>Ion</vt:lpstr>
      <vt:lpstr>Five Slides About: Transferrin</vt:lpstr>
      <vt:lpstr>Five Slides About: Transferrin</vt:lpstr>
      <vt:lpstr>Five Slides About: Transferrin</vt:lpstr>
      <vt:lpstr>Five Slides About: Transferrin</vt:lpstr>
      <vt:lpstr>Five Slides About: Transferrin</vt:lpstr>
      <vt:lpstr>Five Slides About: Transferrin</vt:lpstr>
      <vt:lpstr>Five Slides About: Transferrin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2014-07-22T14:11:49Z</dcterms:created>
  <dcterms:modified xsi:type="dcterms:W3CDTF">2014-07-25T14:36:42Z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