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
  </p:notesMasterIdLst>
  <p:sldIdLst>
    <p:sldId id="277" r:id="rId2"/>
    <p:sldId id="280" r:id="rId3"/>
    <p:sldId id="284" r:id="rId4"/>
    <p:sldId id="281" r:id="rId5"/>
    <p:sldId id="279"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940B"/>
    <a:srgbClr val="895C1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77847" autoAdjust="0"/>
  </p:normalViewPr>
  <p:slideViewPr>
    <p:cSldViewPr snapToGrid="0">
      <p:cViewPr varScale="1">
        <p:scale>
          <a:sx n="68" d="100"/>
          <a:sy n="68" d="100"/>
        </p:scale>
        <p:origin x="1903" y="43"/>
      </p:cViewPr>
      <p:guideLst/>
    </p:cSldViewPr>
  </p:slideViewPr>
  <p:notesTextViewPr>
    <p:cViewPr>
      <p:scale>
        <a:sx n="1" d="1"/>
        <a:sy n="1" d="1"/>
      </p:scale>
      <p:origin x="0" y="-144"/>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54AFE4-9592-4C47-9A23-EF65BC156C1E}" type="datetimeFigureOut">
              <a:rPr lang="en-US" smtClean="0"/>
              <a:t>6/15/2020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EDF1AA-E492-45A8-B132-ADFE373C7607}" type="slidenum">
              <a:rPr lang="en-US" smtClean="0"/>
              <a:t>‹#›</a:t>
            </a:fld>
            <a:endParaRPr lang="en-US"/>
          </a:p>
        </p:txBody>
      </p:sp>
    </p:spTree>
    <p:extLst>
      <p:ext uri="{BB962C8B-B14F-4D97-AF65-F5344CB8AC3E}">
        <p14:creationId xmlns:p14="http://schemas.microsoft.com/office/powerpoint/2010/main" val="40350646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I point out that s-p mixing in the 2</a:t>
            </a:r>
            <a:r>
              <a:rPr lang="el-GR" dirty="0"/>
              <a:t>σ</a:t>
            </a:r>
            <a:r>
              <a:rPr lang="en-US" dirty="0"/>
              <a:t> molecular orbital decreases the size of the overlapping lobes of the component atomic orbitals (shown here as negative), thereby decreasing the degree of overlap (less constructive interference) and thus resulting in a less stable (higher energy) interaction. This makes the 2</a:t>
            </a:r>
            <a:r>
              <a:rPr lang="el-GR" dirty="0"/>
              <a:t>σ</a:t>
            </a:r>
            <a:r>
              <a:rPr lang="en-US" dirty="0"/>
              <a:t> orbital higher in energy than 1</a:t>
            </a:r>
            <a:r>
              <a:rPr lang="el-GR" dirty="0"/>
              <a:t>π</a:t>
            </a:r>
            <a:r>
              <a:rPr lang="en-US" dirty="0"/>
              <a:t>. Conversely, s-p mixing in the 2</a:t>
            </a:r>
            <a:r>
              <a:rPr lang="el-GR" dirty="0"/>
              <a:t>σ</a:t>
            </a:r>
            <a:r>
              <a:rPr lang="en-US" dirty="0"/>
              <a:t>* molecular orbital increases the size of the interacting lobes, increasing the degree of overlap (destructive interference), which also results in a less stable antibonding interaction. However, 2</a:t>
            </a:r>
            <a:r>
              <a:rPr lang="el-GR" dirty="0"/>
              <a:t>σ</a:t>
            </a:r>
            <a:r>
              <a:rPr lang="en-US" dirty="0"/>
              <a:t>* is already the highest energy MO, so the order doesn’t change.</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contrast, s-p mixing in the </a:t>
            </a:r>
            <a:r>
              <a:rPr lang="el-GR" dirty="0"/>
              <a:t>1σ</a:t>
            </a:r>
            <a:r>
              <a:rPr lang="en-US" dirty="0"/>
              <a:t> molecular orbital increases the size of the positive lobes of the component atomic orbitals, increasing the degree of overlap (constructive interference) and thus resulting in a more stable (lower energy) interaction. Conversely, s-p mixing in the </a:t>
            </a:r>
            <a:r>
              <a:rPr lang="el-GR" dirty="0"/>
              <a:t>1σ</a:t>
            </a:r>
            <a:r>
              <a:rPr lang="en-US" dirty="0"/>
              <a:t>* molecular orbital decreases the size of the interacting lobes, decreasing the degree of overlap (destructive interference) and resulting in a more stable antibonding interaction. Overall, the changes in </a:t>
            </a:r>
            <a:r>
              <a:rPr lang="en-US"/>
              <a:t>energy balance out.</a:t>
            </a:r>
            <a:endParaRPr lang="en-US" dirty="0"/>
          </a:p>
          <a:p>
            <a:endParaRPr lang="en-US" dirty="0"/>
          </a:p>
        </p:txBody>
      </p:sp>
      <p:sp>
        <p:nvSpPr>
          <p:cNvPr id="4" name="Slide Number Placeholder 3"/>
          <p:cNvSpPr>
            <a:spLocks noGrp="1"/>
          </p:cNvSpPr>
          <p:nvPr>
            <p:ph type="sldNum" sz="quarter" idx="5"/>
          </p:nvPr>
        </p:nvSpPr>
        <p:spPr/>
        <p:txBody>
          <a:bodyPr/>
          <a:lstStyle/>
          <a:p>
            <a:fld id="{0EEDF1AA-E492-45A8-B132-ADFE373C7607}" type="slidenum">
              <a:rPr lang="en-US" smtClean="0"/>
              <a:t>3</a:t>
            </a:fld>
            <a:endParaRPr lang="en-US"/>
          </a:p>
        </p:txBody>
      </p:sp>
    </p:spTree>
    <p:extLst>
      <p:ext uri="{BB962C8B-B14F-4D97-AF65-F5344CB8AC3E}">
        <p14:creationId xmlns:p14="http://schemas.microsoft.com/office/powerpoint/2010/main" val="3830962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87DD02E-1DB9-452D-BD3A-D64A5C36427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1765750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91A3FF39-7E9E-4FB1-A61A-3838EBCED31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74861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C8CAAAB-D37A-4217-9C91-720C5BBB0653}"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171135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855FA1E9-8099-471F-85B5-8E85C4ABCE5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980303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3150993E-8DD1-4DFD-87DE-F371C7190C41}"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70592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A3B52FB-9CE4-4A1D-9A36-841212FC1B1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032628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D9F55453-D7A2-447A-9C2D-EFD55F290F5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5628386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18C41FF9-A9ED-4707-99D8-860A34B2CF3F}"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2764516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B8C2654F-11B7-42AC-AEA2-B5F34A1CF02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899636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99F08319-4D48-466B-BB23-B2B76583049B}"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303233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138D1F34-1A26-4D45-AB92-92FA46FDB4F0}"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432599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544368A-6E3B-412A-B95F-C4AFA8410F1C}"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3219857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fontAlgn="base">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fontAlgn="base">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fontAlgn="base">
              <a:spcBef>
                <a:spcPct val="0"/>
              </a:spcBef>
              <a:spcAft>
                <a:spcPct val="0"/>
              </a:spcAft>
              <a:defRPr/>
            </a:pPr>
            <a:fld id="{70C7F6FC-F76A-4D99-A063-331706DF37CA}"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val="77830829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Palatino Linotype" pitchFamily="18" charset="0"/>
        </a:defRPr>
      </a:lvl2pPr>
      <a:lvl3pPr algn="ctr" rtl="0" eaLnBrk="0" fontAlgn="base" hangingPunct="0">
        <a:spcBef>
          <a:spcPct val="0"/>
        </a:spcBef>
        <a:spcAft>
          <a:spcPct val="0"/>
        </a:spcAft>
        <a:defRPr sz="4400">
          <a:solidFill>
            <a:schemeClr val="tx2"/>
          </a:solidFill>
          <a:latin typeface="Palatino Linotype" pitchFamily="18" charset="0"/>
        </a:defRPr>
      </a:lvl3pPr>
      <a:lvl4pPr algn="ctr" rtl="0" eaLnBrk="0" fontAlgn="base" hangingPunct="0">
        <a:spcBef>
          <a:spcPct val="0"/>
        </a:spcBef>
        <a:spcAft>
          <a:spcPct val="0"/>
        </a:spcAft>
        <a:defRPr sz="4400">
          <a:solidFill>
            <a:schemeClr val="tx2"/>
          </a:solidFill>
          <a:latin typeface="Palatino Linotype" pitchFamily="18" charset="0"/>
        </a:defRPr>
      </a:lvl4pPr>
      <a:lvl5pPr algn="ctr" rtl="0" eaLnBrk="0" fontAlgn="base" hangingPunct="0">
        <a:spcBef>
          <a:spcPct val="0"/>
        </a:spcBef>
        <a:spcAft>
          <a:spcPct val="0"/>
        </a:spcAft>
        <a:defRPr sz="4400">
          <a:solidFill>
            <a:schemeClr val="tx2"/>
          </a:solidFill>
          <a:latin typeface="Palatino Linotype" pitchFamily="18" charset="0"/>
        </a:defRPr>
      </a:lvl5pPr>
      <a:lvl6pPr marL="457200" algn="ctr" rtl="0" fontAlgn="base">
        <a:spcBef>
          <a:spcPct val="0"/>
        </a:spcBef>
        <a:spcAft>
          <a:spcPct val="0"/>
        </a:spcAft>
        <a:defRPr sz="4400">
          <a:solidFill>
            <a:schemeClr val="tx2"/>
          </a:solidFill>
          <a:latin typeface="Palatino Linotype" pitchFamily="18" charset="0"/>
        </a:defRPr>
      </a:lvl6pPr>
      <a:lvl7pPr marL="914400" algn="ctr" rtl="0" fontAlgn="base">
        <a:spcBef>
          <a:spcPct val="0"/>
        </a:spcBef>
        <a:spcAft>
          <a:spcPct val="0"/>
        </a:spcAft>
        <a:defRPr sz="4400">
          <a:solidFill>
            <a:schemeClr val="tx2"/>
          </a:solidFill>
          <a:latin typeface="Palatino Linotype" pitchFamily="18" charset="0"/>
        </a:defRPr>
      </a:lvl7pPr>
      <a:lvl8pPr marL="1371600" algn="ctr" rtl="0" fontAlgn="base">
        <a:spcBef>
          <a:spcPct val="0"/>
        </a:spcBef>
        <a:spcAft>
          <a:spcPct val="0"/>
        </a:spcAft>
        <a:defRPr sz="4400">
          <a:solidFill>
            <a:schemeClr val="tx2"/>
          </a:solidFill>
          <a:latin typeface="Palatino Linotype" pitchFamily="18" charset="0"/>
        </a:defRPr>
      </a:lvl8pPr>
      <a:lvl9pPr marL="1828800" algn="ctr" rtl="0" fontAlgn="base">
        <a:spcBef>
          <a:spcPct val="0"/>
        </a:spcBef>
        <a:spcAft>
          <a:spcPct val="0"/>
        </a:spcAft>
        <a:defRPr sz="4400">
          <a:solidFill>
            <a:schemeClr val="tx2"/>
          </a:solidFill>
          <a:latin typeface="Palatino Linotype"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tags" Target="../tags/tag1.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p:cNvGrpSpPr/>
          <p:nvPr/>
        </p:nvGrpSpPr>
        <p:grpSpPr>
          <a:xfrm>
            <a:off x="510305" y="1313412"/>
            <a:ext cx="3489170" cy="3603010"/>
            <a:chOff x="92801" y="379456"/>
            <a:chExt cx="3489170" cy="3603010"/>
          </a:xfrm>
        </p:grpSpPr>
        <p:cxnSp>
          <p:nvCxnSpPr>
            <p:cNvPr id="2" name="Straight Connector 1">
              <a:extLst>
                <a:ext uri="{FF2B5EF4-FFF2-40B4-BE49-F238E27FC236}">
                  <a16:creationId xmlns:a16="http://schemas.microsoft.com/office/drawing/2014/main" id="{510A3DCC-CF4E-4E97-84FB-B379B3638A70}"/>
                </a:ext>
              </a:extLst>
            </p:cNvPr>
            <p:cNvCxnSpPr/>
            <p:nvPr/>
          </p:nvCxnSpPr>
          <p:spPr>
            <a:xfrm>
              <a:off x="1750881" y="275149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a16="http://schemas.microsoft.com/office/drawing/2014/main" id="{A3A41342-0433-4C6D-8C0E-0C32A0361E4A}"/>
                </a:ext>
              </a:extLst>
            </p:cNvPr>
            <p:cNvCxnSpPr/>
            <p:nvPr/>
          </p:nvCxnSpPr>
          <p:spPr>
            <a:xfrm>
              <a:off x="1750881" y="3574019"/>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Arrow Connector 3">
              <a:extLst>
                <a:ext uri="{FF2B5EF4-FFF2-40B4-BE49-F238E27FC236}">
                  <a16:creationId xmlns:a16="http://schemas.microsoft.com/office/drawing/2014/main" id="{9E7E4499-DA9F-451F-A2FC-C9851A678590}"/>
                </a:ext>
              </a:extLst>
            </p:cNvPr>
            <p:cNvCxnSpPr>
              <a:cxnSpLocks/>
            </p:cNvCxnSpPr>
            <p:nvPr/>
          </p:nvCxnSpPr>
          <p:spPr>
            <a:xfrm flipV="1">
              <a:off x="1861137" y="3270656"/>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a:extLst>
                <a:ext uri="{FF2B5EF4-FFF2-40B4-BE49-F238E27FC236}">
                  <a16:creationId xmlns:a16="http://schemas.microsoft.com/office/drawing/2014/main" id="{00CA3D02-CE0E-45FA-BCBF-864A22E5FF24}"/>
                </a:ext>
              </a:extLst>
            </p:cNvPr>
            <p:cNvCxnSpPr>
              <a:cxnSpLocks/>
            </p:cNvCxnSpPr>
            <p:nvPr/>
          </p:nvCxnSpPr>
          <p:spPr>
            <a:xfrm flipV="1">
              <a:off x="1899499" y="244813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a:extLst>
                <a:ext uri="{FF2B5EF4-FFF2-40B4-BE49-F238E27FC236}">
                  <a16:creationId xmlns:a16="http://schemas.microsoft.com/office/drawing/2014/main" id="{7EFEC496-E786-48F1-BBAE-C2A31FBB46A5}"/>
                </a:ext>
              </a:extLst>
            </p:cNvPr>
            <p:cNvCxnSpPr>
              <a:cxnSpLocks/>
            </p:cNvCxnSpPr>
            <p:nvPr/>
          </p:nvCxnSpPr>
          <p:spPr>
            <a:xfrm>
              <a:off x="2021979" y="3270656"/>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1FF3457A-1CE3-4856-9D30-5AA60C8352EB}"/>
                </a:ext>
              </a:extLst>
            </p:cNvPr>
            <p:cNvCxnSpPr/>
            <p:nvPr/>
          </p:nvCxnSpPr>
          <p:spPr>
            <a:xfrm>
              <a:off x="2757371" y="3270656"/>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4C3BEDD0-A4AB-452C-985D-5FF24D0609BB}"/>
                </a:ext>
              </a:extLst>
            </p:cNvPr>
            <p:cNvSpPr txBox="1"/>
            <p:nvPr/>
          </p:nvSpPr>
          <p:spPr>
            <a:xfrm>
              <a:off x="499244" y="3613134"/>
              <a:ext cx="36420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O</a:t>
              </a:r>
              <a:endParaRPr lang="en-US" baseline="300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5DB24A05-A3FF-4E27-8457-2F1C3711E717}"/>
                </a:ext>
              </a:extLst>
            </p:cNvPr>
            <p:cNvSpPr txBox="1"/>
            <p:nvPr/>
          </p:nvSpPr>
          <p:spPr>
            <a:xfrm>
              <a:off x="2741897" y="3613134"/>
              <a:ext cx="36420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O</a:t>
              </a:r>
            </a:p>
          </p:txBody>
        </p:sp>
        <p:sp>
          <p:nvSpPr>
            <p:cNvPr id="10" name="Rectangle 9">
              <a:extLst>
                <a:ext uri="{FF2B5EF4-FFF2-40B4-BE49-F238E27FC236}">
                  <a16:creationId xmlns:a16="http://schemas.microsoft.com/office/drawing/2014/main" id="{D7414DDA-97FE-4772-9AB0-8F41A4B0B5FD}"/>
                </a:ext>
              </a:extLst>
            </p:cNvPr>
            <p:cNvSpPr/>
            <p:nvPr/>
          </p:nvSpPr>
          <p:spPr>
            <a:xfrm>
              <a:off x="1723695" y="3613134"/>
              <a:ext cx="449162"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O</a:t>
              </a:r>
              <a:r>
                <a:rPr lang="en-US"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p:txBody>
        </p:sp>
        <p:cxnSp>
          <p:nvCxnSpPr>
            <p:cNvPr id="11" name="Straight Arrow Connector 10">
              <a:extLst>
                <a:ext uri="{FF2B5EF4-FFF2-40B4-BE49-F238E27FC236}">
                  <a16:creationId xmlns:a16="http://schemas.microsoft.com/office/drawing/2014/main" id="{81883B7F-596F-4588-8331-3C9AE5DFA17E}"/>
                </a:ext>
              </a:extLst>
            </p:cNvPr>
            <p:cNvCxnSpPr>
              <a:cxnSpLocks/>
            </p:cNvCxnSpPr>
            <p:nvPr/>
          </p:nvCxnSpPr>
          <p:spPr>
            <a:xfrm flipV="1">
              <a:off x="2902654" y="297025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a:extLst>
                <a:ext uri="{FF2B5EF4-FFF2-40B4-BE49-F238E27FC236}">
                  <a16:creationId xmlns:a16="http://schemas.microsoft.com/office/drawing/2014/main" id="{8C97BE58-441B-4830-BF2A-855572526D18}"/>
                </a:ext>
              </a:extLst>
            </p:cNvPr>
            <p:cNvCxnSpPr>
              <a:cxnSpLocks/>
            </p:cNvCxnSpPr>
            <p:nvPr/>
          </p:nvCxnSpPr>
          <p:spPr>
            <a:xfrm>
              <a:off x="2986377" y="297025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22A4E78A-E31C-43B6-BB77-7A94CBAB1C32}"/>
                </a:ext>
              </a:extLst>
            </p:cNvPr>
            <p:cNvCxnSpPr>
              <a:cxnSpLocks/>
            </p:cNvCxnSpPr>
            <p:nvPr/>
          </p:nvCxnSpPr>
          <p:spPr>
            <a:xfrm>
              <a:off x="2021979" y="2457646"/>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D0C5B0B-DC08-4CF4-9CBA-1107CB678722}"/>
                </a:ext>
              </a:extLst>
            </p:cNvPr>
            <p:cNvCxnSpPr/>
            <p:nvPr/>
          </p:nvCxnSpPr>
          <p:spPr>
            <a:xfrm>
              <a:off x="2757371" y="1403479"/>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CEB67E66-56B5-471C-AE71-1BD1EB527A13}"/>
                </a:ext>
              </a:extLst>
            </p:cNvPr>
            <p:cNvCxnSpPr/>
            <p:nvPr/>
          </p:nvCxnSpPr>
          <p:spPr>
            <a:xfrm>
              <a:off x="2757371" y="1349708"/>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03C11DA-AEFC-4F91-A8B7-BB2B6EAA843F}"/>
                </a:ext>
              </a:extLst>
            </p:cNvPr>
            <p:cNvCxnSpPr/>
            <p:nvPr/>
          </p:nvCxnSpPr>
          <p:spPr>
            <a:xfrm>
              <a:off x="2757371" y="128202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14F05DFE-ABC9-4D65-B182-0FE90ED7B001}"/>
                </a:ext>
              </a:extLst>
            </p:cNvPr>
            <p:cNvSpPr txBox="1"/>
            <p:nvPr/>
          </p:nvSpPr>
          <p:spPr>
            <a:xfrm>
              <a:off x="3147237" y="3020021"/>
              <a:ext cx="42832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2s</a:t>
              </a:r>
            </a:p>
          </p:txBody>
        </p:sp>
        <p:sp>
          <p:nvSpPr>
            <p:cNvPr id="18" name="TextBox 17">
              <a:extLst>
                <a:ext uri="{FF2B5EF4-FFF2-40B4-BE49-F238E27FC236}">
                  <a16:creationId xmlns:a16="http://schemas.microsoft.com/office/drawing/2014/main" id="{4D26BA11-305E-4D05-93C6-88A9BB6B6BDA}"/>
                </a:ext>
              </a:extLst>
            </p:cNvPr>
            <p:cNvSpPr txBox="1"/>
            <p:nvPr/>
          </p:nvSpPr>
          <p:spPr>
            <a:xfrm>
              <a:off x="3140825" y="1135774"/>
              <a:ext cx="441146"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2p</a:t>
              </a:r>
            </a:p>
          </p:txBody>
        </p:sp>
        <p:cxnSp>
          <p:nvCxnSpPr>
            <p:cNvPr id="19" name="Straight Connector 18">
              <a:extLst>
                <a:ext uri="{FF2B5EF4-FFF2-40B4-BE49-F238E27FC236}">
                  <a16:creationId xmlns:a16="http://schemas.microsoft.com/office/drawing/2014/main" id="{D73715E4-2E20-4E82-BCB7-A4D53AEEAB65}"/>
                </a:ext>
              </a:extLst>
            </p:cNvPr>
            <p:cNvCxnSpPr/>
            <p:nvPr/>
          </p:nvCxnSpPr>
          <p:spPr>
            <a:xfrm>
              <a:off x="1371566" y="1505106"/>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8DEBEA2B-7495-4F84-B718-BF10D44A8425}"/>
                </a:ext>
              </a:extLst>
            </p:cNvPr>
            <p:cNvSpPr txBox="1"/>
            <p:nvPr/>
          </p:nvSpPr>
          <p:spPr>
            <a:xfrm>
              <a:off x="1333153" y="3291975"/>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21" name="TextBox 20">
              <a:extLst>
                <a:ext uri="{FF2B5EF4-FFF2-40B4-BE49-F238E27FC236}">
                  <a16:creationId xmlns:a16="http://schemas.microsoft.com/office/drawing/2014/main" id="{E24F09A7-EB4D-45FA-A46E-85258C32F101}"/>
                </a:ext>
              </a:extLst>
            </p:cNvPr>
            <p:cNvSpPr txBox="1"/>
            <p:nvPr/>
          </p:nvSpPr>
          <p:spPr>
            <a:xfrm>
              <a:off x="1301648" y="2514296"/>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sp>
          <p:nvSpPr>
            <p:cNvPr id="22" name="TextBox 21">
              <a:extLst>
                <a:ext uri="{FF2B5EF4-FFF2-40B4-BE49-F238E27FC236}">
                  <a16:creationId xmlns:a16="http://schemas.microsoft.com/office/drawing/2014/main" id="{FE0DE664-3596-408B-B759-C9159B76B2A0}"/>
                </a:ext>
              </a:extLst>
            </p:cNvPr>
            <p:cNvSpPr txBox="1"/>
            <p:nvPr/>
          </p:nvSpPr>
          <p:spPr>
            <a:xfrm>
              <a:off x="953922" y="1320440"/>
              <a:ext cx="47160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endParaRPr lang="en-US" baseline="-25000" dirty="0">
                <a:latin typeface="Arial" panose="020B0604020202020204" pitchFamily="34" charset="0"/>
                <a:cs typeface="Arial" panose="020B0604020202020204" pitchFamily="34" charset="0"/>
              </a:endParaRPr>
            </a:p>
          </p:txBody>
        </p:sp>
        <p:cxnSp>
          <p:nvCxnSpPr>
            <p:cNvPr id="23" name="Straight Connector 22">
              <a:extLst>
                <a:ext uri="{FF2B5EF4-FFF2-40B4-BE49-F238E27FC236}">
                  <a16:creationId xmlns:a16="http://schemas.microsoft.com/office/drawing/2014/main" id="{C82049AF-5599-46BD-8052-832E740B2321}"/>
                </a:ext>
              </a:extLst>
            </p:cNvPr>
            <p:cNvCxnSpPr/>
            <p:nvPr/>
          </p:nvCxnSpPr>
          <p:spPr>
            <a:xfrm>
              <a:off x="2121672" y="1505106"/>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B7DBA35E-D480-4615-9D49-A325181FAEFD}"/>
                </a:ext>
              </a:extLst>
            </p:cNvPr>
            <p:cNvCxnSpPr/>
            <p:nvPr/>
          </p:nvCxnSpPr>
          <p:spPr>
            <a:xfrm>
              <a:off x="1745657" y="1903469"/>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A24008E-DD38-4DAC-BB62-2979E4FE6FDE}"/>
                </a:ext>
              </a:extLst>
            </p:cNvPr>
            <p:cNvCxnSpPr/>
            <p:nvPr/>
          </p:nvCxnSpPr>
          <p:spPr>
            <a:xfrm>
              <a:off x="1360333" y="1048959"/>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106BE36A-04D5-4C00-8084-003228699168}"/>
                </a:ext>
              </a:extLst>
            </p:cNvPr>
            <p:cNvCxnSpPr/>
            <p:nvPr/>
          </p:nvCxnSpPr>
          <p:spPr>
            <a:xfrm>
              <a:off x="2110439" y="1048959"/>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C607820-2776-4EC7-969B-6E18C6F54314}"/>
                </a:ext>
              </a:extLst>
            </p:cNvPr>
            <p:cNvCxnSpPr/>
            <p:nvPr/>
          </p:nvCxnSpPr>
          <p:spPr>
            <a:xfrm>
              <a:off x="1767997" y="62449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404E6098-BA0D-4A67-87F3-D5AA957D81CE}"/>
                </a:ext>
              </a:extLst>
            </p:cNvPr>
            <p:cNvSpPr txBox="1"/>
            <p:nvPr/>
          </p:nvSpPr>
          <p:spPr>
            <a:xfrm>
              <a:off x="909038" y="832007"/>
              <a:ext cx="56137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a:t>
              </a:r>
              <a:endParaRPr lang="en-US" baseline="-25000" dirty="0">
                <a:latin typeface="Arial" panose="020B0604020202020204" pitchFamily="34" charset="0"/>
                <a:cs typeface="Arial" panose="020B0604020202020204" pitchFamily="34" charset="0"/>
              </a:endParaRPr>
            </a:p>
          </p:txBody>
        </p:sp>
        <p:sp>
          <p:nvSpPr>
            <p:cNvPr id="29" name="TextBox 28">
              <a:extLst>
                <a:ext uri="{FF2B5EF4-FFF2-40B4-BE49-F238E27FC236}">
                  <a16:creationId xmlns:a16="http://schemas.microsoft.com/office/drawing/2014/main" id="{E9AAF37C-4351-4E0A-80C0-850B7FA4A207}"/>
                </a:ext>
              </a:extLst>
            </p:cNvPr>
            <p:cNvSpPr txBox="1"/>
            <p:nvPr/>
          </p:nvSpPr>
          <p:spPr>
            <a:xfrm>
              <a:off x="1295307" y="1686819"/>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3C72F446-1758-4015-9BDE-C5FD3B0A532D}"/>
                </a:ext>
              </a:extLst>
            </p:cNvPr>
            <p:cNvSpPr txBox="1"/>
            <p:nvPr/>
          </p:nvSpPr>
          <p:spPr>
            <a:xfrm>
              <a:off x="1300712" y="379456"/>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cxnSp>
          <p:nvCxnSpPr>
            <p:cNvPr id="31" name="Straight Arrow Connector 30">
              <a:extLst>
                <a:ext uri="{FF2B5EF4-FFF2-40B4-BE49-F238E27FC236}">
                  <a16:creationId xmlns:a16="http://schemas.microsoft.com/office/drawing/2014/main" id="{B7779F00-27CC-455E-82C9-8D70803EC82C}"/>
                </a:ext>
              </a:extLst>
            </p:cNvPr>
            <p:cNvCxnSpPr>
              <a:cxnSpLocks/>
            </p:cNvCxnSpPr>
            <p:nvPr/>
          </p:nvCxnSpPr>
          <p:spPr>
            <a:xfrm flipV="1">
              <a:off x="1506740" y="119222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B2A6D589-5F62-4C39-A074-CE44B7D748A8}"/>
                </a:ext>
              </a:extLst>
            </p:cNvPr>
            <p:cNvCxnSpPr>
              <a:cxnSpLocks/>
            </p:cNvCxnSpPr>
            <p:nvPr/>
          </p:nvCxnSpPr>
          <p:spPr>
            <a:xfrm>
              <a:off x="1995940" y="1594963"/>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6370AF5B-AF85-45E4-A777-436AFB5B2D01}"/>
                </a:ext>
              </a:extLst>
            </p:cNvPr>
            <p:cNvCxnSpPr>
              <a:cxnSpLocks/>
            </p:cNvCxnSpPr>
            <p:nvPr/>
          </p:nvCxnSpPr>
          <p:spPr>
            <a:xfrm flipV="1">
              <a:off x="2233549" y="119222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391D330-4679-4CB6-B18B-16E02B620440}"/>
                </a:ext>
              </a:extLst>
            </p:cNvPr>
            <p:cNvCxnSpPr/>
            <p:nvPr/>
          </p:nvCxnSpPr>
          <p:spPr>
            <a:xfrm>
              <a:off x="488724" y="327663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BEFFE658-594B-4D28-AF7B-CF0E49E3479F}"/>
                </a:ext>
              </a:extLst>
            </p:cNvPr>
            <p:cNvCxnSpPr>
              <a:cxnSpLocks/>
            </p:cNvCxnSpPr>
            <p:nvPr/>
          </p:nvCxnSpPr>
          <p:spPr>
            <a:xfrm flipV="1">
              <a:off x="645024" y="296520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a:extLst>
                <a:ext uri="{FF2B5EF4-FFF2-40B4-BE49-F238E27FC236}">
                  <a16:creationId xmlns:a16="http://schemas.microsoft.com/office/drawing/2014/main" id="{07B5DC07-B188-4358-BF19-B196D043846A}"/>
                </a:ext>
              </a:extLst>
            </p:cNvPr>
            <p:cNvCxnSpPr>
              <a:cxnSpLocks/>
            </p:cNvCxnSpPr>
            <p:nvPr/>
          </p:nvCxnSpPr>
          <p:spPr>
            <a:xfrm>
              <a:off x="728747" y="2988612"/>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B0AB99EB-E3F3-40BC-A955-68D02D251B8F}"/>
                </a:ext>
              </a:extLst>
            </p:cNvPr>
            <p:cNvSpPr txBox="1"/>
            <p:nvPr/>
          </p:nvSpPr>
          <p:spPr>
            <a:xfrm>
              <a:off x="99213" y="3020021"/>
              <a:ext cx="42832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2s</a:t>
              </a:r>
            </a:p>
          </p:txBody>
        </p:sp>
        <p:sp>
          <p:nvSpPr>
            <p:cNvPr id="38" name="TextBox 37">
              <a:extLst>
                <a:ext uri="{FF2B5EF4-FFF2-40B4-BE49-F238E27FC236}">
                  <a16:creationId xmlns:a16="http://schemas.microsoft.com/office/drawing/2014/main" id="{8AF848C3-D2A1-4EDA-B911-019536B00463}"/>
                </a:ext>
              </a:extLst>
            </p:cNvPr>
            <p:cNvSpPr txBox="1"/>
            <p:nvPr/>
          </p:nvSpPr>
          <p:spPr>
            <a:xfrm>
              <a:off x="92801" y="1103790"/>
              <a:ext cx="441146"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2p</a:t>
              </a:r>
            </a:p>
          </p:txBody>
        </p:sp>
        <p:cxnSp>
          <p:nvCxnSpPr>
            <p:cNvPr id="39" name="Straight Arrow Connector 38">
              <a:extLst>
                <a:ext uri="{FF2B5EF4-FFF2-40B4-BE49-F238E27FC236}">
                  <a16:creationId xmlns:a16="http://schemas.microsoft.com/office/drawing/2014/main" id="{3CFDD1F5-7280-4519-89DA-3D6A2D46CA83}"/>
                </a:ext>
              </a:extLst>
            </p:cNvPr>
            <p:cNvCxnSpPr>
              <a:cxnSpLocks/>
            </p:cNvCxnSpPr>
            <p:nvPr/>
          </p:nvCxnSpPr>
          <p:spPr>
            <a:xfrm flipV="1">
              <a:off x="1861137" y="1595963"/>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066FAF51-3D76-4C29-8A40-FA611A1267C1}"/>
                </a:ext>
              </a:extLst>
            </p:cNvPr>
            <p:cNvCxnSpPr/>
            <p:nvPr/>
          </p:nvCxnSpPr>
          <p:spPr>
            <a:xfrm>
              <a:off x="2763501" y="1401804"/>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0B15D09-76C9-4585-8CEF-7351CABC45B9}"/>
                </a:ext>
              </a:extLst>
            </p:cNvPr>
            <p:cNvCxnSpPr/>
            <p:nvPr/>
          </p:nvCxnSpPr>
          <p:spPr>
            <a:xfrm>
              <a:off x="2763501" y="134803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72E264F-8701-456B-A927-834E9F0E7741}"/>
                </a:ext>
              </a:extLst>
            </p:cNvPr>
            <p:cNvCxnSpPr/>
            <p:nvPr/>
          </p:nvCxnSpPr>
          <p:spPr>
            <a:xfrm>
              <a:off x="2763501" y="1280348"/>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5AB8D516-0B39-4502-A5E3-4B542BF0079F}"/>
                </a:ext>
              </a:extLst>
            </p:cNvPr>
            <p:cNvCxnSpPr>
              <a:cxnSpLocks/>
            </p:cNvCxnSpPr>
            <p:nvPr/>
          </p:nvCxnSpPr>
          <p:spPr>
            <a:xfrm flipV="1">
              <a:off x="2864716" y="108729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AE84BD57-8910-492C-9EDD-8F372F09B10E}"/>
                </a:ext>
              </a:extLst>
            </p:cNvPr>
            <p:cNvCxnSpPr>
              <a:cxnSpLocks/>
            </p:cNvCxnSpPr>
            <p:nvPr/>
          </p:nvCxnSpPr>
          <p:spPr>
            <a:xfrm>
              <a:off x="2937524" y="1098441"/>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5" name="Straight Arrow Connector 44">
              <a:extLst>
                <a:ext uri="{FF2B5EF4-FFF2-40B4-BE49-F238E27FC236}">
                  <a16:creationId xmlns:a16="http://schemas.microsoft.com/office/drawing/2014/main" id="{178BDD7A-EEAB-4B2F-AE8F-B9363481BC41}"/>
                </a:ext>
              </a:extLst>
            </p:cNvPr>
            <p:cNvCxnSpPr>
              <a:cxnSpLocks/>
            </p:cNvCxnSpPr>
            <p:nvPr/>
          </p:nvCxnSpPr>
          <p:spPr>
            <a:xfrm flipV="1">
              <a:off x="2998124" y="1038694"/>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872A3E87-2186-49D5-928F-43983B11AD7B}"/>
                </a:ext>
              </a:extLst>
            </p:cNvPr>
            <p:cNvCxnSpPr>
              <a:cxnSpLocks/>
            </p:cNvCxnSpPr>
            <p:nvPr/>
          </p:nvCxnSpPr>
          <p:spPr>
            <a:xfrm flipV="1">
              <a:off x="3124921" y="99409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EAA5A13D-BE72-4132-98D5-C826BA03747D}"/>
                </a:ext>
              </a:extLst>
            </p:cNvPr>
            <p:cNvCxnSpPr/>
            <p:nvPr/>
          </p:nvCxnSpPr>
          <p:spPr>
            <a:xfrm>
              <a:off x="516158" y="137978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0AA5844-9E6A-4346-9136-9BA2AE7EB23D}"/>
                </a:ext>
              </a:extLst>
            </p:cNvPr>
            <p:cNvCxnSpPr/>
            <p:nvPr/>
          </p:nvCxnSpPr>
          <p:spPr>
            <a:xfrm>
              <a:off x="516158" y="1326012"/>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8D434926-31A0-414A-BB67-E4D032E9AC7F}"/>
                </a:ext>
              </a:extLst>
            </p:cNvPr>
            <p:cNvCxnSpPr/>
            <p:nvPr/>
          </p:nvCxnSpPr>
          <p:spPr>
            <a:xfrm>
              <a:off x="516158" y="125832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Arrow Connector 49">
              <a:extLst>
                <a:ext uri="{FF2B5EF4-FFF2-40B4-BE49-F238E27FC236}">
                  <a16:creationId xmlns:a16="http://schemas.microsoft.com/office/drawing/2014/main" id="{FEE884EE-0F6B-4394-8E34-8BB60394E27B}"/>
                </a:ext>
              </a:extLst>
            </p:cNvPr>
            <p:cNvCxnSpPr>
              <a:cxnSpLocks/>
            </p:cNvCxnSpPr>
            <p:nvPr/>
          </p:nvCxnSpPr>
          <p:spPr>
            <a:xfrm flipV="1">
              <a:off x="617373" y="1065269"/>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91E24348-5EC3-4255-B60B-A919113B5CC0}"/>
                </a:ext>
              </a:extLst>
            </p:cNvPr>
            <p:cNvCxnSpPr>
              <a:cxnSpLocks/>
            </p:cNvCxnSpPr>
            <p:nvPr/>
          </p:nvCxnSpPr>
          <p:spPr>
            <a:xfrm>
              <a:off x="690181" y="107642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FE8F810E-9A8E-4A11-9A6A-BA052A1C662E}"/>
                </a:ext>
              </a:extLst>
            </p:cNvPr>
            <p:cNvCxnSpPr>
              <a:cxnSpLocks/>
            </p:cNvCxnSpPr>
            <p:nvPr/>
          </p:nvCxnSpPr>
          <p:spPr>
            <a:xfrm flipV="1">
              <a:off x="750781" y="1016673"/>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B3F8CFA9-AF29-4D07-AE00-F167F753BAE8}"/>
                </a:ext>
              </a:extLst>
            </p:cNvPr>
            <p:cNvCxnSpPr>
              <a:cxnSpLocks/>
            </p:cNvCxnSpPr>
            <p:nvPr/>
          </p:nvCxnSpPr>
          <p:spPr>
            <a:xfrm flipV="1">
              <a:off x="877578" y="972069"/>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69F7E53C-6715-4EF6-B048-CF4786C599DA}"/>
                </a:ext>
              </a:extLst>
            </p:cNvPr>
            <p:cNvCxnSpPr>
              <a:cxnSpLocks/>
            </p:cNvCxnSpPr>
            <p:nvPr/>
          </p:nvCxnSpPr>
          <p:spPr>
            <a:xfrm>
              <a:off x="1641792" y="1205146"/>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5" name="Straight Arrow Connector 54">
              <a:extLst>
                <a:ext uri="{FF2B5EF4-FFF2-40B4-BE49-F238E27FC236}">
                  <a16:creationId xmlns:a16="http://schemas.microsoft.com/office/drawing/2014/main" id="{D7BFE4C7-83A2-4A35-8E54-A5A33B3FF6A0}"/>
                </a:ext>
              </a:extLst>
            </p:cNvPr>
            <p:cNvCxnSpPr>
              <a:cxnSpLocks/>
            </p:cNvCxnSpPr>
            <p:nvPr/>
          </p:nvCxnSpPr>
          <p:spPr>
            <a:xfrm>
              <a:off x="2349061" y="121210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a:extLst>
                <a:ext uri="{FF2B5EF4-FFF2-40B4-BE49-F238E27FC236}">
                  <a16:creationId xmlns:a16="http://schemas.microsoft.com/office/drawing/2014/main" id="{40B9575C-B21D-4EBF-A340-9FF495D9A229}"/>
                </a:ext>
              </a:extLst>
            </p:cNvPr>
            <p:cNvCxnSpPr>
              <a:cxnSpLocks/>
            </p:cNvCxnSpPr>
            <p:nvPr/>
          </p:nvCxnSpPr>
          <p:spPr>
            <a:xfrm flipV="1">
              <a:off x="1528630" y="735331"/>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7" name="Straight Arrow Connector 56">
              <a:extLst>
                <a:ext uri="{FF2B5EF4-FFF2-40B4-BE49-F238E27FC236}">
                  <a16:creationId xmlns:a16="http://schemas.microsoft.com/office/drawing/2014/main" id="{A82BD081-909B-44AE-B425-926B87ED135F}"/>
                </a:ext>
              </a:extLst>
            </p:cNvPr>
            <p:cNvCxnSpPr>
              <a:cxnSpLocks/>
            </p:cNvCxnSpPr>
            <p:nvPr/>
          </p:nvCxnSpPr>
          <p:spPr>
            <a:xfrm flipV="1">
              <a:off x="2255439" y="735331"/>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7" name="Group 126"/>
          <p:cNvGrpSpPr/>
          <p:nvPr/>
        </p:nvGrpSpPr>
        <p:grpSpPr>
          <a:xfrm>
            <a:off x="4791238" y="1304872"/>
            <a:ext cx="3588776" cy="3611550"/>
            <a:chOff x="4714561" y="1258327"/>
            <a:chExt cx="3588776" cy="3611550"/>
          </a:xfrm>
        </p:grpSpPr>
        <p:cxnSp>
          <p:nvCxnSpPr>
            <p:cNvPr id="58" name="Straight Connector 57">
              <a:extLst>
                <a:ext uri="{FF2B5EF4-FFF2-40B4-BE49-F238E27FC236}">
                  <a16:creationId xmlns:a16="http://schemas.microsoft.com/office/drawing/2014/main" id="{896085E1-5095-45D0-B8E4-A0B8126E5410}"/>
                </a:ext>
              </a:extLst>
            </p:cNvPr>
            <p:cNvCxnSpPr/>
            <p:nvPr/>
          </p:nvCxnSpPr>
          <p:spPr>
            <a:xfrm>
              <a:off x="6341108" y="3630364"/>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A8B14BC7-FF1D-4F4B-8E53-A7303A360538}"/>
                </a:ext>
              </a:extLst>
            </p:cNvPr>
            <p:cNvCxnSpPr/>
            <p:nvPr/>
          </p:nvCxnSpPr>
          <p:spPr>
            <a:xfrm>
              <a:off x="5148381" y="395108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a:extLst>
                <a:ext uri="{FF2B5EF4-FFF2-40B4-BE49-F238E27FC236}">
                  <a16:creationId xmlns:a16="http://schemas.microsoft.com/office/drawing/2014/main" id="{512C7A98-4E30-44B4-8F8C-0DEBA627DBBB}"/>
                </a:ext>
              </a:extLst>
            </p:cNvPr>
            <p:cNvCxnSpPr/>
            <p:nvPr/>
          </p:nvCxnSpPr>
          <p:spPr>
            <a:xfrm>
              <a:off x="6341108" y="445289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Arrow Connector 60">
              <a:extLst>
                <a:ext uri="{FF2B5EF4-FFF2-40B4-BE49-F238E27FC236}">
                  <a16:creationId xmlns:a16="http://schemas.microsoft.com/office/drawing/2014/main" id="{E8AE9323-B3DB-47D0-86E6-00D3978C39D2}"/>
                </a:ext>
              </a:extLst>
            </p:cNvPr>
            <p:cNvCxnSpPr>
              <a:cxnSpLocks/>
            </p:cNvCxnSpPr>
            <p:nvPr/>
          </p:nvCxnSpPr>
          <p:spPr>
            <a:xfrm flipV="1">
              <a:off x="6451364" y="414952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296242A6-A9B6-442A-96E1-84BF25527A8C}"/>
                </a:ext>
              </a:extLst>
            </p:cNvPr>
            <p:cNvCxnSpPr>
              <a:cxnSpLocks/>
            </p:cNvCxnSpPr>
            <p:nvPr/>
          </p:nvCxnSpPr>
          <p:spPr>
            <a:xfrm flipV="1">
              <a:off x="6489726" y="3327001"/>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4135172C-237A-47AA-A009-73001475C7B1}"/>
                </a:ext>
              </a:extLst>
            </p:cNvPr>
            <p:cNvCxnSpPr>
              <a:cxnSpLocks/>
            </p:cNvCxnSpPr>
            <p:nvPr/>
          </p:nvCxnSpPr>
          <p:spPr>
            <a:xfrm>
              <a:off x="6612206" y="414952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5" name="TextBox 64">
              <a:extLst>
                <a:ext uri="{FF2B5EF4-FFF2-40B4-BE49-F238E27FC236}">
                  <a16:creationId xmlns:a16="http://schemas.microsoft.com/office/drawing/2014/main" id="{F7CCDC80-DF9A-4774-AD74-E9FB3DEEF4BF}"/>
                </a:ext>
              </a:extLst>
            </p:cNvPr>
            <p:cNvSpPr txBox="1"/>
            <p:nvPr/>
          </p:nvSpPr>
          <p:spPr>
            <a:xfrm>
              <a:off x="5164687" y="4500545"/>
              <a:ext cx="351378"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N</a:t>
              </a:r>
            </a:p>
          </p:txBody>
        </p:sp>
        <p:sp>
          <p:nvSpPr>
            <p:cNvPr id="67" name="Rectangle 66">
              <a:extLst>
                <a:ext uri="{FF2B5EF4-FFF2-40B4-BE49-F238E27FC236}">
                  <a16:creationId xmlns:a16="http://schemas.microsoft.com/office/drawing/2014/main" id="{45E29351-2940-4984-AD9B-A0ACBFDF87B2}"/>
                </a:ext>
              </a:extLst>
            </p:cNvPr>
            <p:cNvSpPr/>
            <p:nvPr/>
          </p:nvSpPr>
          <p:spPr>
            <a:xfrm>
              <a:off x="6280469" y="4500545"/>
              <a:ext cx="436338" cy="369332"/>
            </a:xfrm>
            <a:prstGeom prst="rect">
              <a:avLst/>
            </a:prstGeom>
          </p:spPr>
          <p:txBody>
            <a:bodyPr wrap="none">
              <a:spAutoFit/>
            </a:bodyPr>
            <a:lstStyle/>
            <a:p>
              <a:r>
                <a:rPr lang="en-US" dirty="0">
                  <a:latin typeface="Arial" panose="020B0604020202020204" pitchFamily="34" charset="0"/>
                  <a:cs typeface="Arial" panose="020B0604020202020204" pitchFamily="34" charset="0"/>
                </a:rPr>
                <a:t>N</a:t>
              </a:r>
              <a:r>
                <a:rPr lang="en-US"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p:txBody>
        </p:sp>
        <p:cxnSp>
          <p:nvCxnSpPr>
            <p:cNvPr id="70" name="Straight Arrow Connector 69">
              <a:extLst>
                <a:ext uri="{FF2B5EF4-FFF2-40B4-BE49-F238E27FC236}">
                  <a16:creationId xmlns:a16="http://schemas.microsoft.com/office/drawing/2014/main" id="{5C794844-0B34-4288-9BEF-C5D0094E078D}"/>
                </a:ext>
              </a:extLst>
            </p:cNvPr>
            <p:cNvCxnSpPr>
              <a:cxnSpLocks/>
            </p:cNvCxnSpPr>
            <p:nvPr/>
          </p:nvCxnSpPr>
          <p:spPr>
            <a:xfrm flipV="1">
              <a:off x="5283812" y="365089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a:extLst>
                <a:ext uri="{FF2B5EF4-FFF2-40B4-BE49-F238E27FC236}">
                  <a16:creationId xmlns:a16="http://schemas.microsoft.com/office/drawing/2014/main" id="{390F2FF2-C7AB-468A-A726-FB9222D81A6E}"/>
                </a:ext>
              </a:extLst>
            </p:cNvPr>
            <p:cNvCxnSpPr>
              <a:cxnSpLocks/>
            </p:cNvCxnSpPr>
            <p:nvPr/>
          </p:nvCxnSpPr>
          <p:spPr>
            <a:xfrm>
              <a:off x="6612206" y="333651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 name="TextBox 75">
              <a:extLst>
                <a:ext uri="{FF2B5EF4-FFF2-40B4-BE49-F238E27FC236}">
                  <a16:creationId xmlns:a16="http://schemas.microsoft.com/office/drawing/2014/main" id="{2EF221C2-E373-40F2-ACA1-C7E3A88E1630}"/>
                </a:ext>
              </a:extLst>
            </p:cNvPr>
            <p:cNvSpPr txBox="1"/>
            <p:nvPr/>
          </p:nvSpPr>
          <p:spPr>
            <a:xfrm>
              <a:off x="4720973" y="3696333"/>
              <a:ext cx="42832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2s</a:t>
              </a:r>
            </a:p>
          </p:txBody>
        </p:sp>
        <p:cxnSp>
          <p:nvCxnSpPr>
            <p:cNvPr id="79" name="Straight Connector 78">
              <a:extLst>
                <a:ext uri="{FF2B5EF4-FFF2-40B4-BE49-F238E27FC236}">
                  <a16:creationId xmlns:a16="http://schemas.microsoft.com/office/drawing/2014/main" id="{ED6D0753-333D-45C3-8A96-621A0AB84CE9}"/>
                </a:ext>
              </a:extLst>
            </p:cNvPr>
            <p:cNvCxnSpPr/>
            <p:nvPr/>
          </p:nvCxnSpPr>
          <p:spPr>
            <a:xfrm>
              <a:off x="5950560" y="280844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0" name="TextBox 79">
              <a:extLst>
                <a:ext uri="{FF2B5EF4-FFF2-40B4-BE49-F238E27FC236}">
                  <a16:creationId xmlns:a16="http://schemas.microsoft.com/office/drawing/2014/main" id="{77B5A0DC-32AF-423D-A210-A906E9FB5E36}"/>
                </a:ext>
              </a:extLst>
            </p:cNvPr>
            <p:cNvSpPr txBox="1"/>
            <p:nvPr/>
          </p:nvSpPr>
          <p:spPr>
            <a:xfrm>
              <a:off x="5923380" y="4170846"/>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81" name="TextBox 80">
              <a:extLst>
                <a:ext uri="{FF2B5EF4-FFF2-40B4-BE49-F238E27FC236}">
                  <a16:creationId xmlns:a16="http://schemas.microsoft.com/office/drawing/2014/main" id="{389E973C-78B4-44FE-8485-9EBC79BCE856}"/>
                </a:ext>
              </a:extLst>
            </p:cNvPr>
            <p:cNvSpPr txBox="1"/>
            <p:nvPr/>
          </p:nvSpPr>
          <p:spPr>
            <a:xfrm>
              <a:off x="5891875" y="3393167"/>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sp>
          <p:nvSpPr>
            <p:cNvPr id="82" name="TextBox 81">
              <a:extLst>
                <a:ext uri="{FF2B5EF4-FFF2-40B4-BE49-F238E27FC236}">
                  <a16:creationId xmlns:a16="http://schemas.microsoft.com/office/drawing/2014/main" id="{81831C7E-05F3-417E-943A-E8BD24702487}"/>
                </a:ext>
              </a:extLst>
            </p:cNvPr>
            <p:cNvSpPr txBox="1"/>
            <p:nvPr/>
          </p:nvSpPr>
          <p:spPr>
            <a:xfrm>
              <a:off x="5533132" y="2623777"/>
              <a:ext cx="47160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endParaRPr lang="en-US" baseline="-25000" dirty="0">
                <a:latin typeface="Arial" panose="020B0604020202020204" pitchFamily="34" charset="0"/>
                <a:cs typeface="Arial" panose="020B0604020202020204" pitchFamily="34" charset="0"/>
              </a:endParaRPr>
            </a:p>
          </p:txBody>
        </p:sp>
        <p:cxnSp>
          <p:nvCxnSpPr>
            <p:cNvPr id="83" name="Straight Connector 82">
              <a:extLst>
                <a:ext uri="{FF2B5EF4-FFF2-40B4-BE49-F238E27FC236}">
                  <a16:creationId xmlns:a16="http://schemas.microsoft.com/office/drawing/2014/main" id="{AC77D47A-0158-4D97-AD27-F4E656C92BE3}"/>
                </a:ext>
              </a:extLst>
            </p:cNvPr>
            <p:cNvCxnSpPr>
              <a:cxnSpLocks/>
            </p:cNvCxnSpPr>
            <p:nvPr/>
          </p:nvCxnSpPr>
          <p:spPr>
            <a:xfrm>
              <a:off x="5109461" y="2063742"/>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48526CA4-87B1-4335-8345-5237C53BA702}"/>
                </a:ext>
              </a:extLst>
            </p:cNvPr>
            <p:cNvCxnSpPr>
              <a:cxnSpLocks/>
            </p:cNvCxnSpPr>
            <p:nvPr/>
          </p:nvCxnSpPr>
          <p:spPr>
            <a:xfrm>
              <a:off x="5109461" y="2009971"/>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2F0D7FF8-78DB-4ACB-A1EC-5FA5DA6AFF75}"/>
                </a:ext>
              </a:extLst>
            </p:cNvPr>
            <p:cNvCxnSpPr>
              <a:cxnSpLocks/>
            </p:cNvCxnSpPr>
            <p:nvPr/>
          </p:nvCxnSpPr>
          <p:spPr>
            <a:xfrm>
              <a:off x="5109461" y="1942286"/>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05B36060-DEA6-4BBF-A15A-820E0581A97E}"/>
                </a:ext>
              </a:extLst>
            </p:cNvPr>
            <p:cNvCxnSpPr>
              <a:cxnSpLocks/>
            </p:cNvCxnSpPr>
            <p:nvPr/>
          </p:nvCxnSpPr>
          <p:spPr>
            <a:xfrm flipV="1">
              <a:off x="5210676" y="1749228"/>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Box 86">
              <a:extLst>
                <a:ext uri="{FF2B5EF4-FFF2-40B4-BE49-F238E27FC236}">
                  <a16:creationId xmlns:a16="http://schemas.microsoft.com/office/drawing/2014/main" id="{59C13EF7-8EC6-4835-9DED-E0160F586DE3}"/>
                </a:ext>
              </a:extLst>
            </p:cNvPr>
            <p:cNvSpPr txBox="1"/>
            <p:nvPr/>
          </p:nvSpPr>
          <p:spPr>
            <a:xfrm>
              <a:off x="4714561" y="1792646"/>
              <a:ext cx="441146"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2p</a:t>
              </a:r>
            </a:p>
          </p:txBody>
        </p:sp>
        <p:cxnSp>
          <p:nvCxnSpPr>
            <p:cNvPr id="88" name="Straight Arrow Connector 87">
              <a:extLst>
                <a:ext uri="{FF2B5EF4-FFF2-40B4-BE49-F238E27FC236}">
                  <a16:creationId xmlns:a16="http://schemas.microsoft.com/office/drawing/2014/main" id="{012875BB-6C94-422E-94D5-DA83B3BC6666}"/>
                </a:ext>
              </a:extLst>
            </p:cNvPr>
            <p:cNvCxnSpPr>
              <a:cxnSpLocks/>
            </p:cNvCxnSpPr>
            <p:nvPr/>
          </p:nvCxnSpPr>
          <p:spPr>
            <a:xfrm>
              <a:off x="5376873" y="3669341"/>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58400F9-E586-43A1-93FF-B47EB1B9BEFD}"/>
                </a:ext>
              </a:extLst>
            </p:cNvPr>
            <p:cNvCxnSpPr/>
            <p:nvPr/>
          </p:nvCxnSpPr>
          <p:spPr>
            <a:xfrm>
              <a:off x="6700666" y="280844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802663D5-5FBE-4D1C-AEB2-B175D33DE0C2}"/>
                </a:ext>
              </a:extLst>
            </p:cNvPr>
            <p:cNvCxnSpPr/>
            <p:nvPr/>
          </p:nvCxnSpPr>
          <p:spPr>
            <a:xfrm>
              <a:off x="6358224" y="238397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a:extLst>
                <a:ext uri="{FF2B5EF4-FFF2-40B4-BE49-F238E27FC236}">
                  <a16:creationId xmlns:a16="http://schemas.microsoft.com/office/drawing/2014/main" id="{D5D953C0-440B-48B2-AFAD-D43668D8A1B9}"/>
                </a:ext>
              </a:extLst>
            </p:cNvPr>
            <p:cNvCxnSpPr/>
            <p:nvPr/>
          </p:nvCxnSpPr>
          <p:spPr>
            <a:xfrm>
              <a:off x="5950560" y="192783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a:extLst>
                <a:ext uri="{FF2B5EF4-FFF2-40B4-BE49-F238E27FC236}">
                  <a16:creationId xmlns:a16="http://schemas.microsoft.com/office/drawing/2014/main" id="{CD20CF9F-D7C3-4408-BAE8-818E384ABBB5}"/>
                </a:ext>
              </a:extLst>
            </p:cNvPr>
            <p:cNvCxnSpPr/>
            <p:nvPr/>
          </p:nvCxnSpPr>
          <p:spPr>
            <a:xfrm>
              <a:off x="6700666" y="192783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C9DE4DD7-E2FE-43BA-9655-D217A1C283DA}"/>
                </a:ext>
              </a:extLst>
            </p:cNvPr>
            <p:cNvCxnSpPr/>
            <p:nvPr/>
          </p:nvCxnSpPr>
          <p:spPr>
            <a:xfrm>
              <a:off x="6358224" y="1503364"/>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TextBox 95">
              <a:extLst>
                <a:ext uri="{FF2B5EF4-FFF2-40B4-BE49-F238E27FC236}">
                  <a16:creationId xmlns:a16="http://schemas.microsoft.com/office/drawing/2014/main" id="{9B7CA2B6-B17D-471D-A7CF-06E6BE717D92}"/>
                </a:ext>
              </a:extLst>
            </p:cNvPr>
            <p:cNvSpPr txBox="1"/>
            <p:nvPr/>
          </p:nvSpPr>
          <p:spPr>
            <a:xfrm>
              <a:off x="5488248" y="1710878"/>
              <a:ext cx="56137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a:t>
              </a:r>
              <a:endParaRPr lang="en-US" baseline="-25000" dirty="0">
                <a:latin typeface="Arial" panose="020B0604020202020204" pitchFamily="34" charset="0"/>
                <a:cs typeface="Arial" panose="020B0604020202020204" pitchFamily="34" charset="0"/>
              </a:endParaRPr>
            </a:p>
          </p:txBody>
        </p:sp>
        <p:sp>
          <p:nvSpPr>
            <p:cNvPr id="97" name="TextBox 96">
              <a:extLst>
                <a:ext uri="{FF2B5EF4-FFF2-40B4-BE49-F238E27FC236}">
                  <a16:creationId xmlns:a16="http://schemas.microsoft.com/office/drawing/2014/main" id="{3CA129DE-5836-42A5-8527-EDF6FFA3AADA}"/>
                </a:ext>
              </a:extLst>
            </p:cNvPr>
            <p:cNvSpPr txBox="1"/>
            <p:nvPr/>
          </p:nvSpPr>
          <p:spPr>
            <a:xfrm>
              <a:off x="5907874" y="2167327"/>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98" name="TextBox 97">
              <a:extLst>
                <a:ext uri="{FF2B5EF4-FFF2-40B4-BE49-F238E27FC236}">
                  <a16:creationId xmlns:a16="http://schemas.microsoft.com/office/drawing/2014/main" id="{101D8332-654E-4F73-963F-B7C80F78E8EB}"/>
                </a:ext>
              </a:extLst>
            </p:cNvPr>
            <p:cNvSpPr txBox="1"/>
            <p:nvPr/>
          </p:nvSpPr>
          <p:spPr>
            <a:xfrm>
              <a:off x="5890939" y="1258327"/>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cxnSp>
          <p:nvCxnSpPr>
            <p:cNvPr id="99" name="Straight Arrow Connector 98">
              <a:extLst>
                <a:ext uri="{FF2B5EF4-FFF2-40B4-BE49-F238E27FC236}">
                  <a16:creationId xmlns:a16="http://schemas.microsoft.com/office/drawing/2014/main" id="{37DF7C4D-B6B0-4A7E-BBE4-3038967DCFF6}"/>
                </a:ext>
              </a:extLst>
            </p:cNvPr>
            <p:cNvCxnSpPr>
              <a:cxnSpLocks/>
            </p:cNvCxnSpPr>
            <p:nvPr/>
          </p:nvCxnSpPr>
          <p:spPr>
            <a:xfrm flipV="1">
              <a:off x="6085734" y="2495564"/>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0" name="Straight Arrow Connector 99">
              <a:extLst>
                <a:ext uri="{FF2B5EF4-FFF2-40B4-BE49-F238E27FC236}">
                  <a16:creationId xmlns:a16="http://schemas.microsoft.com/office/drawing/2014/main" id="{D7CDFEA7-8115-4E32-8FEC-2EA27B5ECAE5}"/>
                </a:ext>
              </a:extLst>
            </p:cNvPr>
            <p:cNvCxnSpPr>
              <a:cxnSpLocks/>
            </p:cNvCxnSpPr>
            <p:nvPr/>
          </p:nvCxnSpPr>
          <p:spPr>
            <a:xfrm>
              <a:off x="6208214" y="250508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Straight Arrow Connector 100">
              <a:extLst>
                <a:ext uri="{FF2B5EF4-FFF2-40B4-BE49-F238E27FC236}">
                  <a16:creationId xmlns:a16="http://schemas.microsoft.com/office/drawing/2014/main" id="{4DA8987C-EC14-4A67-B993-3F1B98DBE18D}"/>
                </a:ext>
              </a:extLst>
            </p:cNvPr>
            <p:cNvCxnSpPr>
              <a:cxnSpLocks/>
            </p:cNvCxnSpPr>
            <p:nvPr/>
          </p:nvCxnSpPr>
          <p:spPr>
            <a:xfrm flipV="1">
              <a:off x="6812543" y="2495564"/>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BB1D31C2-6A1F-4E3B-88F8-F3F5B0AB4DD2}"/>
                </a:ext>
              </a:extLst>
            </p:cNvPr>
            <p:cNvCxnSpPr>
              <a:cxnSpLocks/>
            </p:cNvCxnSpPr>
            <p:nvPr/>
          </p:nvCxnSpPr>
          <p:spPr>
            <a:xfrm>
              <a:off x="6935023" y="250508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5" name="Straight Arrow Connector 104">
              <a:extLst>
                <a:ext uri="{FF2B5EF4-FFF2-40B4-BE49-F238E27FC236}">
                  <a16:creationId xmlns:a16="http://schemas.microsoft.com/office/drawing/2014/main" id="{4AE70953-F767-4E15-AF5A-AECEEBCBAB57}"/>
                </a:ext>
              </a:extLst>
            </p:cNvPr>
            <p:cNvCxnSpPr>
              <a:cxnSpLocks/>
            </p:cNvCxnSpPr>
            <p:nvPr/>
          </p:nvCxnSpPr>
          <p:spPr>
            <a:xfrm flipV="1">
              <a:off x="6489726" y="2067381"/>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7BD89830-9941-41CF-A528-3FBC7AFADE21}"/>
                </a:ext>
              </a:extLst>
            </p:cNvPr>
            <p:cNvCxnSpPr>
              <a:cxnSpLocks/>
            </p:cNvCxnSpPr>
            <p:nvPr/>
          </p:nvCxnSpPr>
          <p:spPr>
            <a:xfrm>
              <a:off x="6612206" y="2076897"/>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Straight Arrow Connector 106">
              <a:extLst>
                <a:ext uri="{FF2B5EF4-FFF2-40B4-BE49-F238E27FC236}">
                  <a16:creationId xmlns:a16="http://schemas.microsoft.com/office/drawing/2014/main" id="{C8F48735-0444-4915-BCBD-BF70E045CC90}"/>
                </a:ext>
              </a:extLst>
            </p:cNvPr>
            <p:cNvCxnSpPr>
              <a:cxnSpLocks/>
            </p:cNvCxnSpPr>
            <p:nvPr/>
          </p:nvCxnSpPr>
          <p:spPr>
            <a:xfrm flipV="1">
              <a:off x="5302817" y="1693934"/>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8" name="Straight Arrow Connector 107">
              <a:extLst>
                <a:ext uri="{FF2B5EF4-FFF2-40B4-BE49-F238E27FC236}">
                  <a16:creationId xmlns:a16="http://schemas.microsoft.com/office/drawing/2014/main" id="{9295BB75-E936-434B-8A6B-47693EC9CE89}"/>
                </a:ext>
              </a:extLst>
            </p:cNvPr>
            <p:cNvCxnSpPr>
              <a:cxnSpLocks/>
            </p:cNvCxnSpPr>
            <p:nvPr/>
          </p:nvCxnSpPr>
          <p:spPr>
            <a:xfrm flipV="1">
              <a:off x="5386487" y="1631020"/>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3" name="Straight Connector 112">
              <a:extLst>
                <a:ext uri="{FF2B5EF4-FFF2-40B4-BE49-F238E27FC236}">
                  <a16:creationId xmlns:a16="http://schemas.microsoft.com/office/drawing/2014/main" id="{A8B14BC7-FF1D-4F4B-8E53-A7303A360538}"/>
                </a:ext>
              </a:extLst>
            </p:cNvPr>
            <p:cNvCxnSpPr/>
            <p:nvPr/>
          </p:nvCxnSpPr>
          <p:spPr>
            <a:xfrm>
              <a:off x="7457457" y="3968168"/>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TextBox 113">
              <a:extLst>
                <a:ext uri="{FF2B5EF4-FFF2-40B4-BE49-F238E27FC236}">
                  <a16:creationId xmlns:a16="http://schemas.microsoft.com/office/drawing/2014/main" id="{F7CCDC80-DF9A-4774-AD74-E9FB3DEEF4BF}"/>
                </a:ext>
              </a:extLst>
            </p:cNvPr>
            <p:cNvSpPr txBox="1"/>
            <p:nvPr/>
          </p:nvSpPr>
          <p:spPr>
            <a:xfrm>
              <a:off x="7473763" y="4500545"/>
              <a:ext cx="351378"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N</a:t>
              </a:r>
            </a:p>
          </p:txBody>
        </p:sp>
        <p:cxnSp>
          <p:nvCxnSpPr>
            <p:cNvPr id="115" name="Straight Arrow Connector 114">
              <a:extLst>
                <a:ext uri="{FF2B5EF4-FFF2-40B4-BE49-F238E27FC236}">
                  <a16:creationId xmlns:a16="http://schemas.microsoft.com/office/drawing/2014/main" id="{5C794844-0B34-4288-9BEF-C5D0094E078D}"/>
                </a:ext>
              </a:extLst>
            </p:cNvPr>
            <p:cNvCxnSpPr>
              <a:cxnSpLocks/>
            </p:cNvCxnSpPr>
            <p:nvPr/>
          </p:nvCxnSpPr>
          <p:spPr>
            <a:xfrm flipV="1">
              <a:off x="7592888" y="3656961"/>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6" name="Straight Connector 115">
              <a:extLst>
                <a:ext uri="{FF2B5EF4-FFF2-40B4-BE49-F238E27FC236}">
                  <a16:creationId xmlns:a16="http://schemas.microsoft.com/office/drawing/2014/main" id="{AC77D47A-0158-4D97-AD27-F4E656C92BE3}"/>
                </a:ext>
              </a:extLst>
            </p:cNvPr>
            <p:cNvCxnSpPr>
              <a:cxnSpLocks/>
            </p:cNvCxnSpPr>
            <p:nvPr/>
          </p:nvCxnSpPr>
          <p:spPr>
            <a:xfrm>
              <a:off x="7418537" y="208082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a:extLst>
                <a:ext uri="{FF2B5EF4-FFF2-40B4-BE49-F238E27FC236}">
                  <a16:creationId xmlns:a16="http://schemas.microsoft.com/office/drawing/2014/main" id="{48526CA4-87B1-4335-8345-5237C53BA702}"/>
                </a:ext>
              </a:extLst>
            </p:cNvPr>
            <p:cNvCxnSpPr>
              <a:cxnSpLocks/>
            </p:cNvCxnSpPr>
            <p:nvPr/>
          </p:nvCxnSpPr>
          <p:spPr>
            <a:xfrm>
              <a:off x="7418537" y="2027052"/>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a:extLst>
                <a:ext uri="{FF2B5EF4-FFF2-40B4-BE49-F238E27FC236}">
                  <a16:creationId xmlns:a16="http://schemas.microsoft.com/office/drawing/2014/main" id="{2F0D7FF8-78DB-4ACB-A1EC-5FA5DA6AFF75}"/>
                </a:ext>
              </a:extLst>
            </p:cNvPr>
            <p:cNvCxnSpPr>
              <a:cxnSpLocks/>
            </p:cNvCxnSpPr>
            <p:nvPr/>
          </p:nvCxnSpPr>
          <p:spPr>
            <a:xfrm>
              <a:off x="7418537" y="195936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Arrow Connector 118">
              <a:extLst>
                <a:ext uri="{FF2B5EF4-FFF2-40B4-BE49-F238E27FC236}">
                  <a16:creationId xmlns:a16="http://schemas.microsoft.com/office/drawing/2014/main" id="{05B36060-DEA6-4BBF-A15A-820E0581A97E}"/>
                </a:ext>
              </a:extLst>
            </p:cNvPr>
            <p:cNvCxnSpPr>
              <a:cxnSpLocks/>
            </p:cNvCxnSpPr>
            <p:nvPr/>
          </p:nvCxnSpPr>
          <p:spPr>
            <a:xfrm flipV="1">
              <a:off x="7519752" y="1777326"/>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0" name="Straight Arrow Connector 119">
              <a:extLst>
                <a:ext uri="{FF2B5EF4-FFF2-40B4-BE49-F238E27FC236}">
                  <a16:creationId xmlns:a16="http://schemas.microsoft.com/office/drawing/2014/main" id="{012875BB-6C94-422E-94D5-DA83B3BC6666}"/>
                </a:ext>
              </a:extLst>
            </p:cNvPr>
            <p:cNvCxnSpPr>
              <a:cxnSpLocks/>
            </p:cNvCxnSpPr>
            <p:nvPr/>
          </p:nvCxnSpPr>
          <p:spPr>
            <a:xfrm>
              <a:off x="7685949" y="3675405"/>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1" name="Straight Arrow Connector 120">
              <a:extLst>
                <a:ext uri="{FF2B5EF4-FFF2-40B4-BE49-F238E27FC236}">
                  <a16:creationId xmlns:a16="http://schemas.microsoft.com/office/drawing/2014/main" id="{C8F48735-0444-4915-BCBD-BF70E045CC90}"/>
                </a:ext>
              </a:extLst>
            </p:cNvPr>
            <p:cNvCxnSpPr>
              <a:cxnSpLocks/>
            </p:cNvCxnSpPr>
            <p:nvPr/>
          </p:nvCxnSpPr>
          <p:spPr>
            <a:xfrm flipV="1">
              <a:off x="7611893" y="1722032"/>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2" name="Straight Arrow Connector 121">
              <a:extLst>
                <a:ext uri="{FF2B5EF4-FFF2-40B4-BE49-F238E27FC236}">
                  <a16:creationId xmlns:a16="http://schemas.microsoft.com/office/drawing/2014/main" id="{9295BB75-E936-434B-8A6B-47693EC9CE89}"/>
                </a:ext>
              </a:extLst>
            </p:cNvPr>
            <p:cNvCxnSpPr>
              <a:cxnSpLocks/>
            </p:cNvCxnSpPr>
            <p:nvPr/>
          </p:nvCxnSpPr>
          <p:spPr>
            <a:xfrm flipV="1">
              <a:off x="7695563" y="1648101"/>
              <a:ext cx="0" cy="303363"/>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5" name="TextBox 124">
              <a:extLst>
                <a:ext uri="{FF2B5EF4-FFF2-40B4-BE49-F238E27FC236}">
                  <a16:creationId xmlns:a16="http://schemas.microsoft.com/office/drawing/2014/main" id="{2EF221C2-E373-40F2-ACA1-C7E3A88E1630}"/>
                </a:ext>
              </a:extLst>
            </p:cNvPr>
            <p:cNvSpPr txBox="1"/>
            <p:nvPr/>
          </p:nvSpPr>
          <p:spPr>
            <a:xfrm>
              <a:off x="7868603" y="3701682"/>
              <a:ext cx="42832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2s</a:t>
              </a:r>
            </a:p>
          </p:txBody>
        </p:sp>
        <p:sp>
          <p:nvSpPr>
            <p:cNvPr id="126" name="TextBox 125">
              <a:extLst>
                <a:ext uri="{FF2B5EF4-FFF2-40B4-BE49-F238E27FC236}">
                  <a16:creationId xmlns:a16="http://schemas.microsoft.com/office/drawing/2014/main" id="{59C13EF7-8EC6-4835-9DED-E0160F586DE3}"/>
                </a:ext>
              </a:extLst>
            </p:cNvPr>
            <p:cNvSpPr txBox="1"/>
            <p:nvPr/>
          </p:nvSpPr>
          <p:spPr>
            <a:xfrm>
              <a:off x="7862191" y="1797995"/>
              <a:ext cx="441146"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2p</a:t>
              </a:r>
            </a:p>
          </p:txBody>
        </p:sp>
      </p:grpSp>
      <p:sp>
        <p:nvSpPr>
          <p:cNvPr id="128" name="TextBox 127"/>
          <p:cNvSpPr txBox="1"/>
          <p:nvPr/>
        </p:nvSpPr>
        <p:spPr>
          <a:xfrm>
            <a:off x="1034877" y="5453398"/>
            <a:ext cx="7086124" cy="707886"/>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The order of the 2</a:t>
            </a:r>
            <a:r>
              <a:rPr lang="el-GR" sz="2000" dirty="0">
                <a:latin typeface="Arial" panose="020B0604020202020204" pitchFamily="34" charset="0"/>
                <a:cs typeface="Arial" panose="020B0604020202020204" pitchFamily="34" charset="0"/>
              </a:rPr>
              <a:t>σ</a:t>
            </a:r>
            <a:r>
              <a:rPr lang="en-US" sz="2000" dirty="0">
                <a:latin typeface="Arial" panose="020B0604020202020204" pitchFamily="34" charset="0"/>
                <a:cs typeface="Arial" panose="020B0604020202020204" pitchFamily="34" charset="0"/>
              </a:rPr>
              <a:t> and 1</a:t>
            </a:r>
            <a:r>
              <a:rPr lang="el-GR" sz="2000" dirty="0">
                <a:latin typeface="Arial" panose="020B0604020202020204" pitchFamily="34" charset="0"/>
                <a:cs typeface="Arial" panose="020B0604020202020204" pitchFamily="34" charset="0"/>
              </a:rPr>
              <a:t>π</a:t>
            </a:r>
            <a:r>
              <a:rPr lang="en-US" sz="2000" dirty="0">
                <a:latin typeface="Arial" panose="020B0604020202020204" pitchFamily="34" charset="0"/>
                <a:cs typeface="Arial" panose="020B0604020202020204" pitchFamily="34" charset="0"/>
              </a:rPr>
              <a:t> orbitals in the MO diagram for N</a:t>
            </a:r>
            <a:r>
              <a:rPr lang="en-US" sz="2000" baseline="-25000" dirty="0">
                <a:latin typeface="Arial" panose="020B0604020202020204" pitchFamily="34" charset="0"/>
                <a:cs typeface="Arial" panose="020B0604020202020204" pitchFamily="34" charset="0"/>
              </a:rPr>
              <a:t>2</a:t>
            </a:r>
            <a:r>
              <a:rPr lang="en-US" sz="2000" dirty="0">
                <a:latin typeface="Arial" panose="020B0604020202020204" pitchFamily="34" charset="0"/>
                <a:cs typeface="Arial" panose="020B0604020202020204" pitchFamily="34" charset="0"/>
              </a:rPr>
              <a:t> is different than in the MO diagram for O</a:t>
            </a:r>
            <a:r>
              <a:rPr lang="en-US" sz="2000" baseline="-25000" dirty="0">
                <a:latin typeface="Arial" panose="020B0604020202020204" pitchFamily="34" charset="0"/>
                <a:cs typeface="Arial" panose="020B0604020202020204" pitchFamily="34" charset="0"/>
              </a:rPr>
              <a:t>2</a:t>
            </a:r>
            <a:r>
              <a:rPr lang="en-US" sz="2000" dirty="0">
                <a:latin typeface="Arial" panose="020B0604020202020204" pitchFamily="34" charset="0"/>
                <a:cs typeface="Arial" panose="020B0604020202020204" pitchFamily="34" charset="0"/>
              </a:rPr>
              <a:t>—why?</a:t>
            </a:r>
          </a:p>
        </p:txBody>
      </p:sp>
      <p:sp>
        <p:nvSpPr>
          <p:cNvPr id="129" name="Rectangle 128"/>
          <p:cNvSpPr/>
          <p:nvPr/>
        </p:nvSpPr>
        <p:spPr>
          <a:xfrm>
            <a:off x="5675845" y="2077866"/>
            <a:ext cx="1672252" cy="1027338"/>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Rectangle 129"/>
          <p:cNvSpPr/>
          <p:nvPr/>
        </p:nvSpPr>
        <p:spPr>
          <a:xfrm>
            <a:off x="1422962" y="2054020"/>
            <a:ext cx="1672252" cy="100690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TextBox 130"/>
          <p:cNvSpPr txBox="1"/>
          <p:nvPr/>
        </p:nvSpPr>
        <p:spPr>
          <a:xfrm>
            <a:off x="1435565" y="452182"/>
            <a:ext cx="6272871" cy="461665"/>
          </a:xfrm>
          <a:prstGeom prst="rect">
            <a:avLst/>
          </a:prstGeom>
          <a:noFill/>
        </p:spPr>
        <p:txBody>
          <a:bodyPr wrap="none" rtlCol="0">
            <a:spAutoFit/>
          </a:bodyPr>
          <a:lstStyle/>
          <a:p>
            <a:pPr algn="ctr"/>
            <a:r>
              <a:rPr lang="en-US" sz="2400" b="1" dirty="0">
                <a:latin typeface="Arial" panose="020B0604020202020204" pitchFamily="34" charset="0"/>
                <a:cs typeface="Arial" panose="020B0604020202020204" pitchFamily="34" charset="0"/>
              </a:rPr>
              <a:t>MO Diagrams for </a:t>
            </a:r>
            <a:r>
              <a:rPr lang="en-US" sz="2400" b="1" dirty="0" err="1">
                <a:latin typeface="Arial" panose="020B0604020202020204" pitchFamily="34" charset="0"/>
                <a:cs typeface="Arial" panose="020B0604020202020204" pitchFamily="34" charset="0"/>
              </a:rPr>
              <a:t>Homonuclear</a:t>
            </a:r>
            <a:r>
              <a:rPr lang="en-US" sz="2400" b="1" dirty="0">
                <a:latin typeface="Arial" panose="020B0604020202020204" pitchFamily="34" charset="0"/>
                <a:cs typeface="Arial" panose="020B0604020202020204" pitchFamily="34" charset="0"/>
              </a:rPr>
              <a:t> </a:t>
            </a:r>
            <a:r>
              <a:rPr lang="en-US" sz="2400" b="1" dirty="0" err="1">
                <a:latin typeface="Arial" panose="020B0604020202020204" pitchFamily="34" charset="0"/>
                <a:cs typeface="Arial" panose="020B0604020202020204" pitchFamily="34" charset="0"/>
              </a:rPr>
              <a:t>Diatomics</a:t>
            </a:r>
            <a:endParaRPr lang="en-US"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6773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 grpId="0"/>
      <p:bldP spid="129" grpId="0" animBg="1"/>
      <p:bldP spid="1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3210499" y="2129736"/>
            <a:ext cx="1125556" cy="1125556"/>
          </a:xfrm>
          <a:prstGeom prst="ellipse">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p:nvSpPr>
        <p:spPr>
          <a:xfrm>
            <a:off x="3719846" y="452182"/>
            <a:ext cx="1704313" cy="461665"/>
          </a:xfrm>
          <a:prstGeom prst="rect">
            <a:avLst/>
          </a:prstGeom>
          <a:noFill/>
        </p:spPr>
        <p:txBody>
          <a:bodyPr wrap="none" rtlCol="0">
            <a:spAutoFit/>
          </a:bodyPr>
          <a:lstStyle/>
          <a:p>
            <a:pPr algn="ctr"/>
            <a:r>
              <a:rPr lang="en-US" sz="2400" b="1" dirty="0">
                <a:latin typeface="Arial" panose="020B0604020202020204" pitchFamily="34" charset="0"/>
                <a:cs typeface="Arial" panose="020B0604020202020204" pitchFamily="34" charset="0"/>
              </a:rPr>
              <a:t>s-p Mixing</a:t>
            </a:r>
          </a:p>
        </p:txBody>
      </p:sp>
      <p:sp>
        <p:nvSpPr>
          <p:cNvPr id="3" name="TextBox 2"/>
          <p:cNvSpPr txBox="1"/>
          <p:nvPr/>
        </p:nvSpPr>
        <p:spPr>
          <a:xfrm>
            <a:off x="380083" y="1161288"/>
            <a:ext cx="8383836"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The 2s atomic orbitals have the </a:t>
            </a:r>
            <a:r>
              <a:rPr lang="en-US" sz="2000" u="sng" dirty="0">
                <a:latin typeface="Arial" panose="020B0604020202020204" pitchFamily="34" charset="0"/>
                <a:cs typeface="Arial" panose="020B0604020202020204" pitchFamily="34" charset="0"/>
              </a:rPr>
              <a:t>right symmetry</a:t>
            </a:r>
            <a:r>
              <a:rPr lang="en-US" sz="2000" dirty="0">
                <a:latin typeface="Arial" panose="020B0604020202020204" pitchFamily="34" charset="0"/>
                <a:cs typeface="Arial" panose="020B0604020202020204" pitchFamily="34" charset="0"/>
              </a:rPr>
              <a:t> to mix with the 2p</a:t>
            </a:r>
            <a:r>
              <a:rPr lang="en-US" sz="2000" baseline="-25000" dirty="0">
                <a:latin typeface="Arial" panose="020B0604020202020204" pitchFamily="34" charset="0"/>
                <a:cs typeface="Arial" panose="020B0604020202020204" pitchFamily="34" charset="0"/>
              </a:rPr>
              <a:t>z</a:t>
            </a:r>
            <a:r>
              <a:rPr lang="en-US" sz="2000" dirty="0">
                <a:latin typeface="Arial" panose="020B0604020202020204" pitchFamily="34" charset="0"/>
                <a:cs typeface="Arial" panose="020B0604020202020204" pitchFamily="34" charset="0"/>
              </a:rPr>
              <a:t> orbitals to form a MO along the z-axis (</a:t>
            </a:r>
            <a:r>
              <a:rPr lang="en-US" sz="2000" dirty="0" err="1">
                <a:latin typeface="Arial" panose="020B0604020202020204" pitchFamily="34" charset="0"/>
                <a:cs typeface="Arial" panose="020B0604020202020204" pitchFamily="34" charset="0"/>
              </a:rPr>
              <a:t>internuclear</a:t>
            </a:r>
            <a:r>
              <a:rPr lang="en-US" sz="2000" dirty="0">
                <a:latin typeface="Arial" panose="020B0604020202020204" pitchFamily="34" charset="0"/>
                <a:cs typeface="Arial" panose="020B0604020202020204" pitchFamily="34" charset="0"/>
              </a:rPr>
              <a:t> axis).</a:t>
            </a:r>
          </a:p>
        </p:txBody>
      </p:sp>
      <p:sp>
        <p:nvSpPr>
          <p:cNvPr id="6" name="Oval 5"/>
          <p:cNvSpPr/>
          <p:nvPr/>
        </p:nvSpPr>
        <p:spPr>
          <a:xfrm>
            <a:off x="3485921" y="2405158"/>
            <a:ext cx="574713" cy="574713"/>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3547431" y="2466668"/>
            <a:ext cx="451692" cy="451692"/>
          </a:xfrm>
          <a:prstGeom prst="ellipse">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122144" y="2256430"/>
            <a:ext cx="994816" cy="872167"/>
          </a:xfrm>
          <a:prstGeom prst="ellipse">
            <a:avLst/>
          </a:prstGeom>
          <a:solidFill>
            <a:schemeClr val="accent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131649" y="2256430"/>
            <a:ext cx="994816" cy="872167"/>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541006" y="3321918"/>
            <a:ext cx="42832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2s</a:t>
            </a:r>
          </a:p>
        </p:txBody>
      </p:sp>
      <p:sp>
        <p:nvSpPr>
          <p:cNvPr id="10" name="TextBox 9"/>
          <p:cNvSpPr txBox="1"/>
          <p:nvPr/>
        </p:nvSpPr>
        <p:spPr>
          <a:xfrm>
            <a:off x="4884422" y="3321918"/>
            <a:ext cx="516488"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2p</a:t>
            </a:r>
            <a:r>
              <a:rPr lang="en-US" baseline="-25000" dirty="0">
                <a:latin typeface="Arial" panose="020B0604020202020204" pitchFamily="34" charset="0"/>
                <a:cs typeface="Arial" panose="020B0604020202020204" pitchFamily="34" charset="0"/>
              </a:rPr>
              <a:t>z</a:t>
            </a:r>
            <a:endParaRPr lang="en-US" dirty="0">
              <a:latin typeface="Arial" panose="020B0604020202020204" pitchFamily="34" charset="0"/>
              <a:cs typeface="Arial" panose="020B0604020202020204" pitchFamily="34" charset="0"/>
            </a:endParaRPr>
          </a:p>
        </p:txBody>
      </p:sp>
      <p:sp>
        <p:nvSpPr>
          <p:cNvPr id="11" name="TextBox 10"/>
          <p:cNvSpPr txBox="1"/>
          <p:nvPr/>
        </p:nvSpPr>
        <p:spPr>
          <a:xfrm>
            <a:off x="380083" y="3973817"/>
            <a:ext cx="8383836" cy="707886"/>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In the first part of period 2 (Li to N), the </a:t>
            </a:r>
            <a:r>
              <a:rPr lang="en-US" sz="2000" u="sng" dirty="0">
                <a:latin typeface="Arial" panose="020B0604020202020204" pitchFamily="34" charset="0"/>
                <a:cs typeface="Arial" panose="020B0604020202020204" pitchFamily="34" charset="0"/>
              </a:rPr>
              <a:t>energies</a:t>
            </a:r>
            <a:r>
              <a:rPr lang="en-US" sz="2000" dirty="0">
                <a:latin typeface="Arial" panose="020B0604020202020204" pitchFamily="34" charset="0"/>
                <a:cs typeface="Arial" panose="020B0604020202020204" pitchFamily="34" charset="0"/>
              </a:rPr>
              <a:t> of the 2s and 2p</a:t>
            </a:r>
            <a:r>
              <a:rPr lang="en-US" sz="2000" baseline="-25000" dirty="0">
                <a:latin typeface="Arial" panose="020B0604020202020204" pitchFamily="34" charset="0"/>
                <a:cs typeface="Arial" panose="020B0604020202020204" pitchFamily="34" charset="0"/>
              </a:rPr>
              <a:t>z</a:t>
            </a:r>
            <a:r>
              <a:rPr lang="en-US" sz="2000" dirty="0">
                <a:latin typeface="Arial" panose="020B0604020202020204" pitchFamily="34" charset="0"/>
                <a:cs typeface="Arial" panose="020B0604020202020204" pitchFamily="34" charset="0"/>
              </a:rPr>
              <a:t> orbitals are also </a:t>
            </a:r>
            <a:r>
              <a:rPr lang="en-US" sz="2000" u="sng" dirty="0">
                <a:latin typeface="Arial" panose="020B0604020202020204" pitchFamily="34" charset="0"/>
                <a:cs typeface="Arial" panose="020B0604020202020204" pitchFamily="34" charset="0"/>
              </a:rPr>
              <a:t>similar enough</a:t>
            </a:r>
            <a:r>
              <a:rPr lang="en-US" sz="2000" dirty="0">
                <a:latin typeface="Arial" panose="020B0604020202020204" pitchFamily="34" charset="0"/>
                <a:cs typeface="Arial" panose="020B0604020202020204" pitchFamily="34" charset="0"/>
              </a:rPr>
              <a:t> for overlap to occur.</a:t>
            </a:r>
          </a:p>
        </p:txBody>
      </p:sp>
      <p:sp>
        <p:nvSpPr>
          <p:cNvPr id="12" name="TextBox 11"/>
          <p:cNvSpPr txBox="1"/>
          <p:nvPr/>
        </p:nvSpPr>
        <p:spPr>
          <a:xfrm>
            <a:off x="380083" y="4819037"/>
            <a:ext cx="8383836" cy="1323439"/>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Mixing of the 2s and 2p</a:t>
            </a:r>
            <a:r>
              <a:rPr lang="en-US" sz="2000" baseline="-25000" dirty="0">
                <a:latin typeface="Arial" panose="020B0604020202020204" pitchFamily="34" charset="0"/>
                <a:cs typeface="Arial" panose="020B0604020202020204" pitchFamily="34" charset="0"/>
              </a:rPr>
              <a:t>z</a:t>
            </a:r>
            <a:r>
              <a:rPr lang="en-US" sz="2000" dirty="0">
                <a:latin typeface="Arial" panose="020B0604020202020204" pitchFamily="34" charset="0"/>
                <a:cs typeface="Arial" panose="020B0604020202020204" pitchFamily="34" charset="0"/>
              </a:rPr>
              <a:t> atomic orbitals changes the degree of overlap between the atomic orbitals that make up the molecular orbitals. </a:t>
            </a:r>
          </a:p>
          <a:p>
            <a:endParaRPr lang="en-US" sz="2000" dirty="0">
              <a:latin typeface="Arial" panose="020B0604020202020204" pitchFamily="34" charset="0"/>
              <a:cs typeface="Arial" panose="020B0604020202020204" pitchFamily="34" charset="0"/>
            </a:endParaRPr>
          </a:p>
          <a:p>
            <a:r>
              <a:rPr lang="en-US" sz="2000" dirty="0">
                <a:latin typeface="Arial" panose="020B0604020202020204" pitchFamily="34" charset="0"/>
                <a:cs typeface="Arial" panose="020B0604020202020204" pitchFamily="34" charset="0"/>
              </a:rPr>
              <a:t>This </a:t>
            </a:r>
            <a:r>
              <a:rPr lang="en-US" sz="2000" b="1" dirty="0">
                <a:latin typeface="Arial" panose="020B0604020202020204" pitchFamily="34" charset="0"/>
                <a:cs typeface="Arial" panose="020B0604020202020204" pitchFamily="34" charset="0"/>
              </a:rPr>
              <a:t>s-p mixing </a:t>
            </a:r>
            <a:r>
              <a:rPr lang="en-US" sz="2000" dirty="0">
                <a:latin typeface="Arial" panose="020B0604020202020204" pitchFamily="34" charset="0"/>
                <a:cs typeface="Arial" panose="020B0604020202020204" pitchFamily="34" charset="0"/>
              </a:rPr>
              <a:t>increases the energy of the 2</a:t>
            </a:r>
            <a:r>
              <a:rPr lang="el-GR" sz="2000" dirty="0">
                <a:latin typeface="Arial" panose="020B0604020202020204" pitchFamily="34" charset="0"/>
                <a:cs typeface="Arial" panose="020B0604020202020204" pitchFamily="34" charset="0"/>
              </a:rPr>
              <a:t>σ</a:t>
            </a:r>
            <a:r>
              <a:rPr lang="en-US" sz="2000" dirty="0">
                <a:latin typeface="Arial" panose="020B0604020202020204" pitchFamily="34" charset="0"/>
                <a:cs typeface="Arial" panose="020B0604020202020204" pitchFamily="34" charset="0"/>
              </a:rPr>
              <a:t> MO. </a:t>
            </a:r>
          </a:p>
        </p:txBody>
      </p:sp>
    </p:spTree>
    <p:extLst>
      <p:ext uri="{BB962C8B-B14F-4D97-AF65-F5344CB8AC3E}">
        <p14:creationId xmlns:p14="http://schemas.microsoft.com/office/powerpoint/2010/main" val="65770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9490" name="Text Box 2"/>
          <p:cNvSpPr txBox="1">
            <a:spLocks noChangeArrowheads="1"/>
          </p:cNvSpPr>
          <p:nvPr/>
        </p:nvSpPr>
        <p:spPr bwMode="auto">
          <a:xfrm>
            <a:off x="7173913" y="5811520"/>
            <a:ext cx="166103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1</a:t>
            </a:r>
            <a:r>
              <a:rPr lang="el-GR" i="1"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s</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l-GR" i="1" dirty="0">
                <a:latin typeface="Arial" panose="020B0604020202020204" pitchFamily="34" charset="0"/>
                <a:cs typeface="Arial" panose="020B0604020202020204" pitchFamily="34" charset="0"/>
              </a:rPr>
              <a:t>γ</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959491" name="Text Box 3"/>
          <p:cNvSpPr txBox="1">
            <a:spLocks noChangeArrowheads="1"/>
          </p:cNvSpPr>
          <p:nvPr/>
        </p:nvSpPr>
        <p:spPr bwMode="auto">
          <a:xfrm>
            <a:off x="7173913" y="4699694"/>
            <a:ext cx="17812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1</a:t>
            </a:r>
            <a:r>
              <a:rPr lang="el-GR" i="1"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s</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l-GR" i="1" dirty="0">
                <a:latin typeface="Arial" panose="020B0604020202020204" pitchFamily="34" charset="0"/>
                <a:cs typeface="Arial" panose="020B0604020202020204" pitchFamily="34" charset="0"/>
              </a:rPr>
              <a:t>γ</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959492" name="Text Box 4"/>
          <p:cNvSpPr txBox="1">
            <a:spLocks noChangeArrowheads="1"/>
          </p:cNvSpPr>
          <p:nvPr/>
        </p:nvSpPr>
        <p:spPr bwMode="auto">
          <a:xfrm>
            <a:off x="7173913" y="2425700"/>
            <a:ext cx="16786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2</a:t>
            </a:r>
            <a:r>
              <a:rPr lang="el-GR" i="1"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l-GR" i="1" dirty="0">
                <a:latin typeface="Arial" panose="020B0604020202020204" pitchFamily="34" charset="0"/>
                <a:cs typeface="Arial" panose="020B0604020202020204" pitchFamily="34" charset="0"/>
              </a:rPr>
              <a:t>γ</a:t>
            </a:r>
            <a:r>
              <a:rPr lang="en-US" i="1" dirty="0">
                <a:latin typeface="Arial" panose="020B0604020202020204" pitchFamily="34" charset="0"/>
                <a:cs typeface="Arial" panose="020B0604020202020204" pitchFamily="34" charset="0"/>
              </a:rPr>
              <a:t>s</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959493" name="Text Box 5"/>
          <p:cNvSpPr txBox="1">
            <a:spLocks noChangeArrowheads="1"/>
          </p:cNvSpPr>
          <p:nvPr/>
        </p:nvSpPr>
        <p:spPr bwMode="auto">
          <a:xfrm>
            <a:off x="7173913" y="247764"/>
            <a:ext cx="178125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2</a:t>
            </a:r>
            <a:r>
              <a:rPr lang="el-GR" i="1"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l-GR" i="1" dirty="0">
                <a:latin typeface="Arial" panose="020B0604020202020204" pitchFamily="34" charset="0"/>
                <a:cs typeface="Arial" panose="020B0604020202020204" pitchFamily="34" charset="0"/>
              </a:rPr>
              <a:t>γ</a:t>
            </a:r>
            <a:r>
              <a:rPr lang="en-US" i="1" dirty="0">
                <a:latin typeface="Arial" panose="020B0604020202020204" pitchFamily="34" charset="0"/>
                <a:cs typeface="Arial" panose="020B0604020202020204" pitchFamily="34" charset="0"/>
              </a:rPr>
              <a:t>s</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959494" name="Text Box 6"/>
          <p:cNvSpPr txBox="1">
            <a:spLocks noChangeArrowheads="1"/>
          </p:cNvSpPr>
          <p:nvPr/>
        </p:nvSpPr>
        <p:spPr bwMode="auto">
          <a:xfrm>
            <a:off x="7173913" y="3025138"/>
            <a:ext cx="10246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1</a:t>
            </a:r>
            <a:r>
              <a:rPr lang="el-GR" i="1"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959495" name="Text Box 7"/>
          <p:cNvSpPr txBox="1">
            <a:spLocks noChangeArrowheads="1"/>
          </p:cNvSpPr>
          <p:nvPr/>
        </p:nvSpPr>
        <p:spPr bwMode="auto">
          <a:xfrm>
            <a:off x="7173913" y="1528848"/>
            <a:ext cx="11448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1</a:t>
            </a:r>
            <a:r>
              <a:rPr lang="el-GR" i="1"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200712" name="Text Box 8"/>
          <p:cNvSpPr txBox="1">
            <a:spLocks noChangeArrowheads="1"/>
          </p:cNvSpPr>
          <p:nvPr/>
        </p:nvSpPr>
        <p:spPr bwMode="auto">
          <a:xfrm>
            <a:off x="1049286" y="5332152"/>
            <a:ext cx="9861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1</a:t>
            </a:r>
            <a:r>
              <a:rPr lang="el-GR" i="1"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s</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200713" name="Text Box 9"/>
          <p:cNvSpPr txBox="1">
            <a:spLocks noChangeArrowheads="1"/>
          </p:cNvSpPr>
          <p:nvPr/>
        </p:nvSpPr>
        <p:spPr bwMode="auto">
          <a:xfrm>
            <a:off x="929060" y="4382888"/>
            <a:ext cx="110639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1</a:t>
            </a:r>
            <a:r>
              <a:rPr lang="el-GR" i="1"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s</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200714" name="Text Box 10"/>
          <p:cNvSpPr txBox="1">
            <a:spLocks noChangeArrowheads="1"/>
          </p:cNvSpPr>
          <p:nvPr/>
        </p:nvSpPr>
        <p:spPr bwMode="auto">
          <a:xfrm>
            <a:off x="1031652" y="3639824"/>
            <a:ext cx="100380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2</a:t>
            </a:r>
            <a:r>
              <a:rPr lang="el-GR" i="1"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200715" name="Text Box 11"/>
          <p:cNvSpPr txBox="1">
            <a:spLocks noChangeArrowheads="1"/>
          </p:cNvSpPr>
          <p:nvPr/>
        </p:nvSpPr>
        <p:spPr bwMode="auto">
          <a:xfrm>
            <a:off x="911427" y="686028"/>
            <a:ext cx="112402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2</a:t>
            </a:r>
            <a:r>
              <a:rPr lang="el-GR" i="1"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200716" name="Text Box 12"/>
          <p:cNvSpPr txBox="1">
            <a:spLocks noChangeArrowheads="1"/>
          </p:cNvSpPr>
          <p:nvPr/>
        </p:nvSpPr>
        <p:spPr bwMode="auto">
          <a:xfrm>
            <a:off x="1010814" y="2963720"/>
            <a:ext cx="102463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1</a:t>
            </a:r>
            <a:r>
              <a:rPr lang="el-GR" i="1"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200717" name="Text Box 13"/>
          <p:cNvSpPr txBox="1">
            <a:spLocks noChangeArrowheads="1"/>
          </p:cNvSpPr>
          <p:nvPr/>
        </p:nvSpPr>
        <p:spPr bwMode="auto">
          <a:xfrm>
            <a:off x="890588" y="1509912"/>
            <a:ext cx="114486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1</a:t>
            </a:r>
            <a:r>
              <a:rPr lang="el-GR" i="1"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a:t>
            </a:r>
            <a:r>
              <a:rPr lang="en-US" dirty="0">
                <a:latin typeface="Arial" panose="020B0604020202020204" pitchFamily="34" charset="0"/>
                <a:cs typeface="Arial" panose="020B0604020202020204" pitchFamily="34" charset="0"/>
              </a:rPr>
              <a:t>)</a:t>
            </a:r>
            <a:endParaRPr lang="en-US" i="1" dirty="0">
              <a:latin typeface="Arial" panose="020B0604020202020204" pitchFamily="34" charset="0"/>
              <a:cs typeface="Arial" panose="020B0604020202020204" pitchFamily="34" charset="0"/>
            </a:endParaRPr>
          </a:p>
        </p:txBody>
      </p:sp>
      <p:sp>
        <p:nvSpPr>
          <p:cNvPr id="200720" name="Text Box 16"/>
          <p:cNvSpPr txBox="1">
            <a:spLocks noChangeArrowheads="1"/>
          </p:cNvSpPr>
          <p:nvPr/>
        </p:nvSpPr>
        <p:spPr bwMode="auto">
          <a:xfrm>
            <a:off x="1128713" y="6393657"/>
            <a:ext cx="265008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a:latin typeface="Arial" panose="020B0604020202020204" pitchFamily="34" charset="0"/>
                <a:cs typeface="Arial" panose="020B0604020202020204" pitchFamily="34" charset="0"/>
              </a:rPr>
              <a:t>without s-p mixing</a:t>
            </a:r>
          </a:p>
        </p:txBody>
      </p:sp>
      <p:sp>
        <p:nvSpPr>
          <p:cNvPr id="959505" name="Text Box 17"/>
          <p:cNvSpPr txBox="1">
            <a:spLocks noChangeArrowheads="1"/>
          </p:cNvSpPr>
          <p:nvPr/>
        </p:nvSpPr>
        <p:spPr bwMode="auto">
          <a:xfrm>
            <a:off x="5370513" y="6393657"/>
            <a:ext cx="22220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eaLnBrk="0" hangingPunct="0">
              <a:defRPr sz="2400">
                <a:solidFill>
                  <a:schemeClr val="tx1"/>
                </a:solidFill>
                <a:latin typeface="Palatino Linotype" pitchFamily="18" charset="0"/>
              </a:defRPr>
            </a:lvl1pPr>
            <a:lvl2pPr marL="742950" indent="-285750" eaLnBrk="0" hangingPunct="0">
              <a:defRPr sz="2400">
                <a:solidFill>
                  <a:schemeClr val="tx1"/>
                </a:solidFill>
                <a:latin typeface="Palatino Linotype" pitchFamily="18" charset="0"/>
              </a:defRPr>
            </a:lvl2pPr>
            <a:lvl3pPr marL="1143000" indent="-228600" eaLnBrk="0" hangingPunct="0">
              <a:defRPr sz="2400">
                <a:solidFill>
                  <a:schemeClr val="tx1"/>
                </a:solidFill>
                <a:latin typeface="Palatino Linotype" pitchFamily="18" charset="0"/>
              </a:defRPr>
            </a:lvl3pPr>
            <a:lvl4pPr marL="1600200" indent="-228600" eaLnBrk="0" hangingPunct="0">
              <a:defRPr sz="2400">
                <a:solidFill>
                  <a:schemeClr val="tx1"/>
                </a:solidFill>
                <a:latin typeface="Palatino Linotype" pitchFamily="18" charset="0"/>
              </a:defRPr>
            </a:lvl4pPr>
            <a:lvl5pPr marL="2057400" indent="-228600" eaLnBrk="0" hangingPunct="0">
              <a:defRPr sz="2400">
                <a:solidFill>
                  <a:schemeClr val="tx1"/>
                </a:solidFill>
                <a:latin typeface="Palatino Linotype" pitchFamily="18" charset="0"/>
              </a:defRPr>
            </a:lvl5pPr>
            <a:lvl6pPr marL="2514600" indent="-228600" eaLnBrk="0" fontAlgn="base" hangingPunct="0">
              <a:spcBef>
                <a:spcPct val="0"/>
              </a:spcBef>
              <a:spcAft>
                <a:spcPct val="0"/>
              </a:spcAft>
              <a:defRPr sz="2400">
                <a:solidFill>
                  <a:schemeClr val="tx1"/>
                </a:solidFill>
                <a:latin typeface="Palatino Linotype" pitchFamily="18" charset="0"/>
              </a:defRPr>
            </a:lvl6pPr>
            <a:lvl7pPr marL="2971800" indent="-228600" eaLnBrk="0" fontAlgn="base" hangingPunct="0">
              <a:spcBef>
                <a:spcPct val="0"/>
              </a:spcBef>
              <a:spcAft>
                <a:spcPct val="0"/>
              </a:spcAft>
              <a:defRPr sz="2400">
                <a:solidFill>
                  <a:schemeClr val="tx1"/>
                </a:solidFill>
                <a:latin typeface="Palatino Linotype" pitchFamily="18" charset="0"/>
              </a:defRPr>
            </a:lvl7pPr>
            <a:lvl8pPr marL="3429000" indent="-228600" eaLnBrk="0" fontAlgn="base" hangingPunct="0">
              <a:spcBef>
                <a:spcPct val="0"/>
              </a:spcBef>
              <a:spcAft>
                <a:spcPct val="0"/>
              </a:spcAft>
              <a:defRPr sz="2400">
                <a:solidFill>
                  <a:schemeClr val="tx1"/>
                </a:solidFill>
                <a:latin typeface="Palatino Linotype" pitchFamily="18" charset="0"/>
              </a:defRPr>
            </a:lvl8pPr>
            <a:lvl9pPr marL="3886200" indent="-228600" eaLnBrk="0" fontAlgn="base" hangingPunct="0">
              <a:spcBef>
                <a:spcPct val="0"/>
              </a:spcBef>
              <a:spcAft>
                <a:spcPct val="0"/>
              </a:spcAft>
              <a:defRPr sz="2400">
                <a:solidFill>
                  <a:schemeClr val="tx1"/>
                </a:solidFill>
                <a:latin typeface="Palatino Linotype" pitchFamily="18" charset="0"/>
              </a:defRPr>
            </a:lvl9pPr>
          </a:lstStyle>
          <a:p>
            <a:pPr eaLnBrk="1" hangingPunct="1"/>
            <a:r>
              <a:rPr lang="en-US" dirty="0">
                <a:latin typeface="Arial" panose="020B0604020202020204" pitchFamily="34" charset="0"/>
                <a:cs typeface="Arial" panose="020B0604020202020204" pitchFamily="34" charset="0"/>
              </a:rPr>
              <a:t>with s-p mixing</a:t>
            </a:r>
          </a:p>
        </p:txBody>
      </p:sp>
      <p:pic>
        <p:nvPicPr>
          <p:cNvPr id="3" name="Picture 2">
            <a:extLst>
              <a:ext uri="{FF2B5EF4-FFF2-40B4-BE49-F238E27FC236}">
                <a16:creationId xmlns:a16="http://schemas.microsoft.com/office/drawing/2014/main" id="{2CBFEBE2-9429-493F-A199-3E32753FCD73}"/>
              </a:ext>
            </a:extLst>
          </p:cNvPr>
          <p:cNvPicPr>
            <a:picLocks noChangeAspect="1"/>
          </p:cNvPicPr>
          <p:nvPr/>
        </p:nvPicPr>
        <p:blipFill rotWithShape="1">
          <a:blip r:embed="rId4"/>
          <a:srcRect r="61888"/>
          <a:stretch/>
        </p:blipFill>
        <p:spPr>
          <a:xfrm>
            <a:off x="1959404" y="-160753"/>
            <a:ext cx="2146971" cy="6706181"/>
          </a:xfrm>
          <a:prstGeom prst="rect">
            <a:avLst/>
          </a:prstGeom>
        </p:spPr>
      </p:pic>
      <p:pic>
        <p:nvPicPr>
          <p:cNvPr id="86" name="Picture 85">
            <a:extLst>
              <a:ext uri="{FF2B5EF4-FFF2-40B4-BE49-F238E27FC236}">
                <a16:creationId xmlns:a16="http://schemas.microsoft.com/office/drawing/2014/main" id="{AC30FEE9-2DCE-403C-98F9-94F0823AAA3C}"/>
              </a:ext>
            </a:extLst>
          </p:cNvPr>
          <p:cNvPicPr>
            <a:picLocks noChangeAspect="1"/>
          </p:cNvPicPr>
          <p:nvPr/>
        </p:nvPicPr>
        <p:blipFill rotWithShape="1">
          <a:blip r:embed="rId4"/>
          <a:srcRect l="36936"/>
          <a:stretch/>
        </p:blipFill>
        <p:spPr>
          <a:xfrm>
            <a:off x="4034445" y="-160754"/>
            <a:ext cx="3552498" cy="6706181"/>
          </a:xfrm>
          <a:prstGeom prst="rect">
            <a:avLst/>
          </a:prstGeom>
        </p:spPr>
      </p:pic>
    </p:spTree>
    <p:custDataLst>
      <p:tags r:id="rId1"/>
    </p:custDataLst>
    <p:extLst>
      <p:ext uri="{BB962C8B-B14F-4D97-AF65-F5344CB8AC3E}">
        <p14:creationId xmlns:p14="http://schemas.microsoft.com/office/powerpoint/2010/main" val="5116073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5949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59491"/>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594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5949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5949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5949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5950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8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9490" grpId="0"/>
      <p:bldP spid="959491" grpId="0"/>
      <p:bldP spid="959492" grpId="0"/>
      <p:bldP spid="959493" grpId="0"/>
      <p:bldP spid="959494" grpId="0"/>
      <p:bldP spid="959495" grpId="0"/>
      <p:bldP spid="95950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1"/>
          <p:cNvSpPr txBox="1"/>
          <p:nvPr/>
        </p:nvSpPr>
        <p:spPr>
          <a:xfrm>
            <a:off x="2191826" y="916107"/>
            <a:ext cx="772969"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Z ≤ 7 </a:t>
            </a:r>
          </a:p>
        </p:txBody>
      </p:sp>
      <p:sp>
        <p:nvSpPr>
          <p:cNvPr id="113" name="TextBox 112"/>
          <p:cNvSpPr txBox="1"/>
          <p:nvPr/>
        </p:nvSpPr>
        <p:spPr>
          <a:xfrm>
            <a:off x="1722948" y="1313497"/>
            <a:ext cx="1710725" cy="646331"/>
          </a:xfrm>
          <a:prstGeom prst="rect">
            <a:avLst/>
          </a:prstGeom>
          <a:noFill/>
        </p:spPr>
        <p:txBody>
          <a:bodyPr wrap="none" rtlCol="0">
            <a:spAutoFit/>
          </a:bodyPr>
          <a:lstStyle/>
          <a:p>
            <a:pPr algn="ctr"/>
            <a:r>
              <a:rPr lang="en-US" dirty="0">
                <a:latin typeface="Arial" panose="020B0604020202020204" pitchFamily="34" charset="0"/>
                <a:cs typeface="Arial" panose="020B0604020202020204" pitchFamily="34" charset="0"/>
              </a:rPr>
              <a:t>with s-p mixing</a:t>
            </a:r>
          </a:p>
          <a:p>
            <a:pPr algn="ctr"/>
            <a:r>
              <a:rPr lang="en-US" dirty="0">
                <a:latin typeface="Arial" panose="020B0604020202020204" pitchFamily="34" charset="0"/>
                <a:cs typeface="Arial" panose="020B0604020202020204" pitchFamily="34" charset="0"/>
              </a:rPr>
              <a:t>Example: N</a:t>
            </a:r>
            <a:r>
              <a:rPr lang="en-US"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p:txBody>
      </p:sp>
      <p:sp>
        <p:nvSpPr>
          <p:cNvPr id="114" name="TextBox 113"/>
          <p:cNvSpPr txBox="1"/>
          <p:nvPr/>
        </p:nvSpPr>
        <p:spPr>
          <a:xfrm>
            <a:off x="6024807" y="916107"/>
            <a:ext cx="772969"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Z ≥ 8 </a:t>
            </a:r>
          </a:p>
        </p:txBody>
      </p:sp>
      <p:sp>
        <p:nvSpPr>
          <p:cNvPr id="115" name="TextBox 114"/>
          <p:cNvSpPr txBox="1"/>
          <p:nvPr/>
        </p:nvSpPr>
        <p:spPr>
          <a:xfrm>
            <a:off x="5395628" y="1313497"/>
            <a:ext cx="2031325" cy="646331"/>
          </a:xfrm>
          <a:prstGeom prst="rect">
            <a:avLst/>
          </a:prstGeom>
          <a:noFill/>
        </p:spPr>
        <p:txBody>
          <a:bodyPr wrap="none" rtlCol="0">
            <a:spAutoFit/>
          </a:bodyPr>
          <a:lstStyle/>
          <a:p>
            <a:pPr algn="ctr"/>
            <a:r>
              <a:rPr lang="en-US" dirty="0">
                <a:latin typeface="Arial" panose="020B0604020202020204" pitchFamily="34" charset="0"/>
                <a:cs typeface="Arial" panose="020B0604020202020204" pitchFamily="34" charset="0"/>
              </a:rPr>
              <a:t>without s-p mixing</a:t>
            </a:r>
          </a:p>
          <a:p>
            <a:pPr algn="ctr"/>
            <a:r>
              <a:rPr lang="en-US" dirty="0">
                <a:latin typeface="Arial" panose="020B0604020202020204" pitchFamily="34" charset="0"/>
                <a:cs typeface="Arial" panose="020B0604020202020204" pitchFamily="34" charset="0"/>
              </a:rPr>
              <a:t>Example: O</a:t>
            </a:r>
            <a:r>
              <a:rPr lang="en-US"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p:txBody>
      </p:sp>
      <p:grpSp>
        <p:nvGrpSpPr>
          <p:cNvPr id="35" name="Group 34"/>
          <p:cNvGrpSpPr/>
          <p:nvPr/>
        </p:nvGrpSpPr>
        <p:grpSpPr>
          <a:xfrm>
            <a:off x="1576817" y="2024840"/>
            <a:ext cx="1719403" cy="3290391"/>
            <a:chOff x="1720038" y="2267214"/>
            <a:chExt cx="1719403" cy="3290391"/>
          </a:xfrm>
        </p:grpSpPr>
        <p:cxnSp>
          <p:nvCxnSpPr>
            <p:cNvPr id="60" name="Straight Connector 59">
              <a:extLst>
                <a:ext uri="{FF2B5EF4-FFF2-40B4-BE49-F238E27FC236}">
                  <a16:creationId xmlns:a16="http://schemas.microsoft.com/office/drawing/2014/main" id="{896085E1-5095-45D0-B8E4-A0B8126E5410}"/>
                </a:ext>
              </a:extLst>
            </p:cNvPr>
            <p:cNvCxnSpPr/>
            <p:nvPr/>
          </p:nvCxnSpPr>
          <p:spPr>
            <a:xfrm>
              <a:off x="2627983" y="4639251"/>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12C7A98-4E30-44B4-8F8C-0DEBA627DBBB}"/>
                </a:ext>
              </a:extLst>
            </p:cNvPr>
            <p:cNvCxnSpPr/>
            <p:nvPr/>
          </p:nvCxnSpPr>
          <p:spPr>
            <a:xfrm>
              <a:off x="2627983" y="546177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ED6D0753-333D-45C3-8A96-621A0AB84CE9}"/>
                </a:ext>
              </a:extLst>
            </p:cNvPr>
            <p:cNvCxnSpPr/>
            <p:nvPr/>
          </p:nvCxnSpPr>
          <p:spPr>
            <a:xfrm>
              <a:off x="2182350" y="381733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389E973C-78B4-44FE-8485-9EBC79BCE856}"/>
                </a:ext>
              </a:extLst>
            </p:cNvPr>
            <p:cNvSpPr txBox="1"/>
            <p:nvPr/>
          </p:nvSpPr>
          <p:spPr>
            <a:xfrm>
              <a:off x="2178750" y="4402054"/>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sp>
          <p:nvSpPr>
            <p:cNvPr id="74" name="TextBox 73">
              <a:extLst>
                <a:ext uri="{FF2B5EF4-FFF2-40B4-BE49-F238E27FC236}">
                  <a16:creationId xmlns:a16="http://schemas.microsoft.com/office/drawing/2014/main" id="{81831C7E-05F3-417E-943A-E8BD24702487}"/>
                </a:ext>
              </a:extLst>
            </p:cNvPr>
            <p:cNvSpPr txBox="1"/>
            <p:nvPr/>
          </p:nvSpPr>
          <p:spPr>
            <a:xfrm>
              <a:off x="1764922" y="3632664"/>
              <a:ext cx="47160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endParaRPr lang="en-US" baseline="-25000" dirty="0">
                <a:latin typeface="Arial" panose="020B0604020202020204" pitchFamily="34" charset="0"/>
                <a:cs typeface="Arial" panose="020B0604020202020204" pitchFamily="34" charset="0"/>
              </a:endParaRPr>
            </a:p>
          </p:txBody>
        </p:sp>
        <p:cxnSp>
          <p:nvCxnSpPr>
            <p:cNvPr id="81" name="Straight Connector 80">
              <a:extLst>
                <a:ext uri="{FF2B5EF4-FFF2-40B4-BE49-F238E27FC236}">
                  <a16:creationId xmlns:a16="http://schemas.microsoft.com/office/drawing/2014/main" id="{958400F9-E586-43A1-93FF-B47EB1B9BEFD}"/>
                </a:ext>
              </a:extLst>
            </p:cNvPr>
            <p:cNvCxnSpPr/>
            <p:nvPr/>
          </p:nvCxnSpPr>
          <p:spPr>
            <a:xfrm>
              <a:off x="3042626" y="381733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02663D5-5FBE-4D1C-AEB2-B175D33DE0C2}"/>
                </a:ext>
              </a:extLst>
            </p:cNvPr>
            <p:cNvCxnSpPr/>
            <p:nvPr/>
          </p:nvCxnSpPr>
          <p:spPr>
            <a:xfrm>
              <a:off x="2645099" y="3392864"/>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D5D953C0-440B-48B2-AFAD-D43668D8A1B9}"/>
                </a:ext>
              </a:extLst>
            </p:cNvPr>
            <p:cNvCxnSpPr/>
            <p:nvPr/>
          </p:nvCxnSpPr>
          <p:spPr>
            <a:xfrm>
              <a:off x="2182350" y="293671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CD20CF9F-D7C3-4408-BAE8-818E384ABBB5}"/>
                </a:ext>
              </a:extLst>
            </p:cNvPr>
            <p:cNvCxnSpPr/>
            <p:nvPr/>
          </p:nvCxnSpPr>
          <p:spPr>
            <a:xfrm>
              <a:off x="3042626" y="293671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9DE4DD7-E2FE-43BA-9655-D217A1C283DA}"/>
                </a:ext>
              </a:extLst>
            </p:cNvPr>
            <p:cNvCxnSpPr/>
            <p:nvPr/>
          </p:nvCxnSpPr>
          <p:spPr>
            <a:xfrm>
              <a:off x="2645099" y="2512251"/>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9B7CA2B6-B17D-471D-A7CF-06E6BE717D92}"/>
                </a:ext>
              </a:extLst>
            </p:cNvPr>
            <p:cNvSpPr txBox="1"/>
            <p:nvPr/>
          </p:nvSpPr>
          <p:spPr>
            <a:xfrm>
              <a:off x="1720038" y="2719765"/>
              <a:ext cx="56137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a:t>
              </a:r>
              <a:endParaRPr lang="en-US" baseline="-25000" dirty="0">
                <a:latin typeface="Arial" panose="020B0604020202020204" pitchFamily="34" charset="0"/>
                <a:cs typeface="Arial" panose="020B0604020202020204" pitchFamily="34" charset="0"/>
              </a:endParaRPr>
            </a:p>
          </p:txBody>
        </p:sp>
        <p:sp>
          <p:nvSpPr>
            <p:cNvPr id="87" name="TextBox 86">
              <a:extLst>
                <a:ext uri="{FF2B5EF4-FFF2-40B4-BE49-F238E27FC236}">
                  <a16:creationId xmlns:a16="http://schemas.microsoft.com/office/drawing/2014/main" id="{3CA129DE-5836-42A5-8527-EDF6FFA3AADA}"/>
                </a:ext>
              </a:extLst>
            </p:cNvPr>
            <p:cNvSpPr txBox="1"/>
            <p:nvPr/>
          </p:nvSpPr>
          <p:spPr>
            <a:xfrm>
              <a:off x="2194749" y="3176214"/>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88" name="TextBox 87">
              <a:extLst>
                <a:ext uri="{FF2B5EF4-FFF2-40B4-BE49-F238E27FC236}">
                  <a16:creationId xmlns:a16="http://schemas.microsoft.com/office/drawing/2014/main" id="{101D8332-654E-4F73-963F-B7C80F78E8EB}"/>
                </a:ext>
              </a:extLst>
            </p:cNvPr>
            <p:cNvSpPr txBox="1"/>
            <p:nvPr/>
          </p:nvSpPr>
          <p:spPr>
            <a:xfrm>
              <a:off x="2177814" y="2267214"/>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sp>
          <p:nvSpPr>
            <p:cNvPr id="111" name="TextBox 110">
              <a:extLst>
                <a:ext uri="{FF2B5EF4-FFF2-40B4-BE49-F238E27FC236}">
                  <a16:creationId xmlns:a16="http://schemas.microsoft.com/office/drawing/2014/main" id="{8DEBEA2B-7495-4F84-B718-BF10D44A8425}"/>
                </a:ext>
              </a:extLst>
            </p:cNvPr>
            <p:cNvSpPr txBox="1"/>
            <p:nvPr/>
          </p:nvSpPr>
          <p:spPr>
            <a:xfrm>
              <a:off x="2189525" y="5188273"/>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grpSp>
      <p:grpSp>
        <p:nvGrpSpPr>
          <p:cNvPr id="36" name="Group 35"/>
          <p:cNvGrpSpPr/>
          <p:nvPr/>
        </p:nvGrpSpPr>
        <p:grpSpPr>
          <a:xfrm>
            <a:off x="5464502" y="2028350"/>
            <a:ext cx="1730636" cy="3281851"/>
            <a:chOff x="5519587" y="2270724"/>
            <a:chExt cx="1730636" cy="3281851"/>
          </a:xfrm>
        </p:grpSpPr>
        <p:cxnSp>
          <p:nvCxnSpPr>
            <p:cNvPr id="3" name="Straight Connector 2">
              <a:extLst>
                <a:ext uri="{FF2B5EF4-FFF2-40B4-BE49-F238E27FC236}">
                  <a16:creationId xmlns:a16="http://schemas.microsoft.com/office/drawing/2014/main" id="{510A3DCC-CF4E-4E97-84FB-B379B3638A70}"/>
                </a:ext>
              </a:extLst>
            </p:cNvPr>
            <p:cNvCxnSpPr/>
            <p:nvPr/>
          </p:nvCxnSpPr>
          <p:spPr>
            <a:xfrm>
              <a:off x="6416515" y="4642761"/>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A3A41342-0433-4C6D-8C0E-0C32A0361E4A}"/>
                </a:ext>
              </a:extLst>
            </p:cNvPr>
            <p:cNvCxnSpPr/>
            <p:nvPr/>
          </p:nvCxnSpPr>
          <p:spPr>
            <a:xfrm>
              <a:off x="6416515" y="546528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73715E4-2E20-4E82-BCB7-A4D53AEEAB65}"/>
                </a:ext>
              </a:extLst>
            </p:cNvPr>
            <p:cNvCxnSpPr/>
            <p:nvPr/>
          </p:nvCxnSpPr>
          <p:spPr>
            <a:xfrm>
              <a:off x="5982115" y="3396374"/>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8DEBEA2B-7495-4F84-B718-BF10D44A8425}"/>
                </a:ext>
              </a:extLst>
            </p:cNvPr>
            <p:cNvSpPr txBox="1"/>
            <p:nvPr/>
          </p:nvSpPr>
          <p:spPr>
            <a:xfrm>
              <a:off x="5998787" y="5183243"/>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E24F09A7-EB4D-45FA-A46E-85258C32F101}"/>
                </a:ext>
              </a:extLst>
            </p:cNvPr>
            <p:cNvSpPr txBox="1"/>
            <p:nvPr/>
          </p:nvSpPr>
          <p:spPr>
            <a:xfrm>
              <a:off x="5967282" y="4405564"/>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sp>
          <p:nvSpPr>
            <p:cNvPr id="23" name="TextBox 22">
              <a:extLst>
                <a:ext uri="{FF2B5EF4-FFF2-40B4-BE49-F238E27FC236}">
                  <a16:creationId xmlns:a16="http://schemas.microsoft.com/office/drawing/2014/main" id="{FE0DE664-3596-408B-B759-C9159B76B2A0}"/>
                </a:ext>
              </a:extLst>
            </p:cNvPr>
            <p:cNvSpPr txBox="1"/>
            <p:nvPr/>
          </p:nvSpPr>
          <p:spPr>
            <a:xfrm>
              <a:off x="5564471" y="3211708"/>
              <a:ext cx="47160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endParaRPr lang="en-US" baseline="-25000" dirty="0">
                <a:latin typeface="Arial" panose="020B0604020202020204" pitchFamily="34" charset="0"/>
                <a:cs typeface="Arial" panose="020B0604020202020204" pitchFamily="34" charset="0"/>
              </a:endParaRPr>
            </a:p>
          </p:txBody>
        </p:sp>
        <p:cxnSp>
          <p:nvCxnSpPr>
            <p:cNvPr id="24" name="Straight Connector 23">
              <a:extLst>
                <a:ext uri="{FF2B5EF4-FFF2-40B4-BE49-F238E27FC236}">
                  <a16:creationId xmlns:a16="http://schemas.microsoft.com/office/drawing/2014/main" id="{C82049AF-5599-46BD-8052-832E740B2321}"/>
                </a:ext>
              </a:extLst>
            </p:cNvPr>
            <p:cNvCxnSpPr/>
            <p:nvPr/>
          </p:nvCxnSpPr>
          <p:spPr>
            <a:xfrm>
              <a:off x="6853408" y="3396374"/>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7DBA35E-D480-4615-9D49-A325181FAEFD}"/>
                </a:ext>
              </a:extLst>
            </p:cNvPr>
            <p:cNvCxnSpPr/>
            <p:nvPr/>
          </p:nvCxnSpPr>
          <p:spPr>
            <a:xfrm>
              <a:off x="6411291" y="379473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A24008E-DD38-4DAC-BB62-2979E4FE6FDE}"/>
                </a:ext>
              </a:extLst>
            </p:cNvPr>
            <p:cNvCxnSpPr/>
            <p:nvPr/>
          </p:nvCxnSpPr>
          <p:spPr>
            <a:xfrm>
              <a:off x="5970882" y="294022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06BE36A-04D5-4C00-8084-003228699168}"/>
                </a:ext>
              </a:extLst>
            </p:cNvPr>
            <p:cNvCxnSpPr/>
            <p:nvPr/>
          </p:nvCxnSpPr>
          <p:spPr>
            <a:xfrm>
              <a:off x="6842175" y="294022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C607820-2776-4EC7-969B-6E18C6F54314}"/>
                </a:ext>
              </a:extLst>
            </p:cNvPr>
            <p:cNvCxnSpPr/>
            <p:nvPr/>
          </p:nvCxnSpPr>
          <p:spPr>
            <a:xfrm>
              <a:off x="6433631" y="2515761"/>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404E6098-BA0D-4A67-87F3-D5AA957D81CE}"/>
                </a:ext>
              </a:extLst>
            </p:cNvPr>
            <p:cNvSpPr txBox="1"/>
            <p:nvPr/>
          </p:nvSpPr>
          <p:spPr>
            <a:xfrm>
              <a:off x="5519587" y="2723275"/>
              <a:ext cx="56137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a:t>
              </a:r>
              <a:endParaRPr lang="en-US" baseline="-25000"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E9AAF37C-4351-4E0A-80C0-850B7FA4A207}"/>
                </a:ext>
              </a:extLst>
            </p:cNvPr>
            <p:cNvSpPr txBox="1"/>
            <p:nvPr/>
          </p:nvSpPr>
          <p:spPr>
            <a:xfrm>
              <a:off x="5960941" y="3578087"/>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3C72F446-1758-4015-9BDE-C5FD3B0A532D}"/>
                </a:ext>
              </a:extLst>
            </p:cNvPr>
            <p:cNvSpPr txBox="1"/>
            <p:nvPr/>
          </p:nvSpPr>
          <p:spPr>
            <a:xfrm>
              <a:off x="5966346" y="2270724"/>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grpSp>
      <p:sp>
        <p:nvSpPr>
          <p:cNvPr id="39" name="TextBox 38"/>
          <p:cNvSpPr txBox="1"/>
          <p:nvPr/>
        </p:nvSpPr>
        <p:spPr>
          <a:xfrm>
            <a:off x="519595" y="5538201"/>
            <a:ext cx="8104810" cy="1169551"/>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Most of the elements on the periodic table follow the Z ≥ 8 ordering.</a:t>
            </a:r>
          </a:p>
          <a:p>
            <a:pPr algn="ctr"/>
            <a:endParaRPr lang="en-US" sz="1000" dirty="0">
              <a:latin typeface="Arial" panose="020B0604020202020204" pitchFamily="34" charset="0"/>
              <a:cs typeface="Arial" panose="020B0604020202020204" pitchFamily="34" charset="0"/>
            </a:endParaRPr>
          </a:p>
          <a:p>
            <a:pPr algn="ctr"/>
            <a:r>
              <a:rPr lang="en-US" sz="2000" dirty="0">
                <a:latin typeface="Arial" panose="020B0604020202020204" pitchFamily="34" charset="0"/>
                <a:cs typeface="Arial" panose="020B0604020202020204" pitchFamily="34" charset="0"/>
              </a:rPr>
              <a:t>If either atom in a </a:t>
            </a:r>
            <a:r>
              <a:rPr lang="en-US" sz="2000" dirty="0" err="1">
                <a:latin typeface="Arial" panose="020B0604020202020204" pitchFamily="34" charset="0"/>
                <a:cs typeface="Arial" panose="020B0604020202020204" pitchFamily="34" charset="0"/>
              </a:rPr>
              <a:t>heteronuclear</a:t>
            </a:r>
            <a:r>
              <a:rPr lang="en-US" sz="2000" dirty="0">
                <a:latin typeface="Arial" panose="020B0604020202020204" pitchFamily="34" charset="0"/>
                <a:cs typeface="Arial" panose="020B0604020202020204" pitchFamily="34" charset="0"/>
              </a:rPr>
              <a:t> diatomic molecule has Z ≤ 7, the molecular orbitals will follow the order that includes s-p mixing. </a:t>
            </a:r>
          </a:p>
        </p:txBody>
      </p:sp>
      <p:sp>
        <p:nvSpPr>
          <p:cNvPr id="2" name="Rectangle 1"/>
          <p:cNvSpPr/>
          <p:nvPr/>
        </p:nvSpPr>
        <p:spPr>
          <a:xfrm>
            <a:off x="1487275" y="2921214"/>
            <a:ext cx="2060155" cy="99969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55" name="Rectangle 54"/>
          <p:cNvSpPr/>
          <p:nvPr/>
        </p:nvSpPr>
        <p:spPr>
          <a:xfrm>
            <a:off x="5293767" y="2921214"/>
            <a:ext cx="2060155" cy="99969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08682" y="82825"/>
            <a:ext cx="7926637" cy="707886"/>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When there is s-p mixing, the energy of the 2</a:t>
            </a:r>
            <a:r>
              <a:rPr lang="el-GR" sz="2000" dirty="0">
                <a:latin typeface="Arial" panose="020B0604020202020204" pitchFamily="34" charset="0"/>
                <a:cs typeface="Arial" panose="020B0604020202020204" pitchFamily="34" charset="0"/>
              </a:rPr>
              <a:t>σ</a:t>
            </a:r>
            <a:r>
              <a:rPr lang="en-US" sz="2000" dirty="0">
                <a:latin typeface="Arial" panose="020B0604020202020204" pitchFamily="34" charset="0"/>
                <a:cs typeface="Arial" panose="020B0604020202020204" pitchFamily="34" charset="0"/>
              </a:rPr>
              <a:t> orbital is increased, so it is higher in energy than the 1</a:t>
            </a:r>
            <a:r>
              <a:rPr lang="el-GR" sz="2000" dirty="0">
                <a:latin typeface="Arial" panose="020B0604020202020204" pitchFamily="34" charset="0"/>
                <a:cs typeface="Arial" panose="020B0604020202020204" pitchFamily="34" charset="0"/>
              </a:rPr>
              <a:t>π</a:t>
            </a:r>
            <a:r>
              <a:rPr lang="en-US" sz="2000" dirty="0">
                <a:latin typeface="Arial" panose="020B0604020202020204" pitchFamily="34" charset="0"/>
                <a:cs typeface="Arial" panose="020B0604020202020204" pitchFamily="34" charset="0"/>
              </a:rPr>
              <a:t> orbitals. </a:t>
            </a:r>
          </a:p>
        </p:txBody>
      </p:sp>
    </p:spTree>
    <p:extLst>
      <p:ext uri="{BB962C8B-B14F-4D97-AF65-F5344CB8AC3E}">
        <p14:creationId xmlns:p14="http://schemas.microsoft.com/office/powerpoint/2010/main" val="2344211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 name="TextBox 111"/>
          <p:cNvSpPr txBox="1"/>
          <p:nvPr/>
        </p:nvSpPr>
        <p:spPr>
          <a:xfrm>
            <a:off x="2004537" y="227482"/>
            <a:ext cx="772969"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Z ≤ 7 </a:t>
            </a:r>
          </a:p>
        </p:txBody>
      </p:sp>
      <p:sp>
        <p:nvSpPr>
          <p:cNvPr id="113" name="TextBox 112"/>
          <p:cNvSpPr txBox="1"/>
          <p:nvPr/>
        </p:nvSpPr>
        <p:spPr>
          <a:xfrm>
            <a:off x="849574" y="624872"/>
            <a:ext cx="3082895" cy="646331"/>
          </a:xfrm>
          <a:prstGeom prst="rect">
            <a:avLst/>
          </a:prstGeom>
          <a:noFill/>
        </p:spPr>
        <p:txBody>
          <a:bodyPr wrap="none" rtlCol="0">
            <a:spAutoFit/>
          </a:bodyPr>
          <a:lstStyle/>
          <a:p>
            <a:pPr algn="ctr"/>
            <a:r>
              <a:rPr lang="en-US" dirty="0">
                <a:latin typeface="Arial" panose="020B0604020202020204" pitchFamily="34" charset="0"/>
                <a:cs typeface="Arial" panose="020B0604020202020204" pitchFamily="34" charset="0"/>
              </a:rPr>
              <a:t>“exception”—with s-p mixing</a:t>
            </a:r>
          </a:p>
          <a:p>
            <a:pPr algn="ctr"/>
            <a:r>
              <a:rPr lang="en-US" dirty="0">
                <a:latin typeface="Arial" panose="020B0604020202020204" pitchFamily="34" charset="0"/>
                <a:cs typeface="Arial" panose="020B0604020202020204" pitchFamily="34" charset="0"/>
              </a:rPr>
              <a:t>Example: N</a:t>
            </a:r>
            <a:r>
              <a:rPr lang="en-US"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p:txBody>
      </p:sp>
      <p:sp>
        <p:nvSpPr>
          <p:cNvPr id="114" name="TextBox 113"/>
          <p:cNvSpPr txBox="1"/>
          <p:nvPr/>
        </p:nvSpPr>
        <p:spPr>
          <a:xfrm>
            <a:off x="5991756" y="227482"/>
            <a:ext cx="772969" cy="369332"/>
          </a:xfrm>
          <a:prstGeom prst="rect">
            <a:avLst/>
          </a:prstGeom>
          <a:noFill/>
        </p:spPr>
        <p:txBody>
          <a:bodyPr wrap="none" rtlCol="0">
            <a:spAutoFit/>
          </a:bodyPr>
          <a:lstStyle/>
          <a:p>
            <a:r>
              <a:rPr lang="en-US" b="1" dirty="0">
                <a:latin typeface="Arial" panose="020B0604020202020204" pitchFamily="34" charset="0"/>
                <a:cs typeface="Arial" panose="020B0604020202020204" pitchFamily="34" charset="0"/>
              </a:rPr>
              <a:t>Z ≥ 8 </a:t>
            </a:r>
          </a:p>
        </p:txBody>
      </p:sp>
      <p:sp>
        <p:nvSpPr>
          <p:cNvPr id="115" name="TextBox 114"/>
          <p:cNvSpPr txBox="1"/>
          <p:nvPr/>
        </p:nvSpPr>
        <p:spPr>
          <a:xfrm>
            <a:off x="4721376" y="624872"/>
            <a:ext cx="3313728" cy="646331"/>
          </a:xfrm>
          <a:prstGeom prst="rect">
            <a:avLst/>
          </a:prstGeom>
          <a:noFill/>
        </p:spPr>
        <p:txBody>
          <a:bodyPr wrap="none" rtlCol="0">
            <a:spAutoFit/>
          </a:bodyPr>
          <a:lstStyle/>
          <a:p>
            <a:pPr algn="ctr"/>
            <a:r>
              <a:rPr lang="en-US" dirty="0">
                <a:latin typeface="Arial" panose="020B0604020202020204" pitchFamily="34" charset="0"/>
                <a:cs typeface="Arial" panose="020B0604020202020204" pitchFamily="34" charset="0"/>
              </a:rPr>
              <a:t>“standard”—without s-p mixing</a:t>
            </a:r>
          </a:p>
          <a:p>
            <a:pPr algn="ctr"/>
            <a:r>
              <a:rPr lang="en-US" dirty="0">
                <a:latin typeface="Arial" panose="020B0604020202020204" pitchFamily="34" charset="0"/>
                <a:cs typeface="Arial" panose="020B0604020202020204" pitchFamily="34" charset="0"/>
              </a:rPr>
              <a:t>Example: O</a:t>
            </a:r>
            <a:r>
              <a:rPr lang="en-US" baseline="-25000" dirty="0">
                <a:latin typeface="Arial" panose="020B0604020202020204" pitchFamily="34" charset="0"/>
                <a:cs typeface="Arial" panose="020B0604020202020204" pitchFamily="34" charset="0"/>
              </a:rPr>
              <a:t>2</a:t>
            </a:r>
            <a:endParaRPr lang="en-US" dirty="0">
              <a:latin typeface="Arial" panose="020B0604020202020204" pitchFamily="34" charset="0"/>
              <a:cs typeface="Arial" panose="020B0604020202020204" pitchFamily="34" charset="0"/>
            </a:endParaRPr>
          </a:p>
        </p:txBody>
      </p:sp>
      <p:cxnSp>
        <p:nvCxnSpPr>
          <p:cNvPr id="60" name="Straight Connector 59">
            <a:extLst>
              <a:ext uri="{FF2B5EF4-FFF2-40B4-BE49-F238E27FC236}">
                <a16:creationId xmlns:a16="http://schemas.microsoft.com/office/drawing/2014/main" id="{896085E1-5095-45D0-B8E4-A0B8126E5410}"/>
              </a:ext>
            </a:extLst>
          </p:cNvPr>
          <p:cNvCxnSpPr/>
          <p:nvPr/>
        </p:nvCxnSpPr>
        <p:spPr>
          <a:xfrm>
            <a:off x="2440694" y="439687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512C7A98-4E30-44B4-8F8C-0DEBA627DBBB}"/>
              </a:ext>
            </a:extLst>
          </p:cNvPr>
          <p:cNvCxnSpPr/>
          <p:nvPr/>
        </p:nvCxnSpPr>
        <p:spPr>
          <a:xfrm>
            <a:off x="2440694" y="521940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ED6D0753-333D-45C3-8A96-621A0AB84CE9}"/>
              </a:ext>
            </a:extLst>
          </p:cNvPr>
          <p:cNvCxnSpPr/>
          <p:nvPr/>
        </p:nvCxnSpPr>
        <p:spPr>
          <a:xfrm>
            <a:off x="1995061" y="3574956"/>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3" name="TextBox 72">
            <a:extLst>
              <a:ext uri="{FF2B5EF4-FFF2-40B4-BE49-F238E27FC236}">
                <a16:creationId xmlns:a16="http://schemas.microsoft.com/office/drawing/2014/main" id="{389E973C-78B4-44FE-8485-9EBC79BCE856}"/>
              </a:ext>
            </a:extLst>
          </p:cNvPr>
          <p:cNvSpPr txBox="1"/>
          <p:nvPr/>
        </p:nvSpPr>
        <p:spPr>
          <a:xfrm>
            <a:off x="1991461" y="4159680"/>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sp>
        <p:nvSpPr>
          <p:cNvPr id="74" name="TextBox 73">
            <a:extLst>
              <a:ext uri="{FF2B5EF4-FFF2-40B4-BE49-F238E27FC236}">
                <a16:creationId xmlns:a16="http://schemas.microsoft.com/office/drawing/2014/main" id="{81831C7E-05F3-417E-943A-E8BD24702487}"/>
              </a:ext>
            </a:extLst>
          </p:cNvPr>
          <p:cNvSpPr txBox="1"/>
          <p:nvPr/>
        </p:nvSpPr>
        <p:spPr>
          <a:xfrm>
            <a:off x="1577633" y="3390290"/>
            <a:ext cx="47160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endParaRPr lang="en-US" baseline="-25000" dirty="0">
              <a:latin typeface="Arial" panose="020B0604020202020204" pitchFamily="34" charset="0"/>
              <a:cs typeface="Arial" panose="020B0604020202020204" pitchFamily="34" charset="0"/>
            </a:endParaRPr>
          </a:p>
        </p:txBody>
      </p:sp>
      <p:cxnSp>
        <p:nvCxnSpPr>
          <p:cNvPr id="81" name="Straight Connector 80">
            <a:extLst>
              <a:ext uri="{FF2B5EF4-FFF2-40B4-BE49-F238E27FC236}">
                <a16:creationId xmlns:a16="http://schemas.microsoft.com/office/drawing/2014/main" id="{958400F9-E586-43A1-93FF-B47EB1B9BEFD}"/>
              </a:ext>
            </a:extLst>
          </p:cNvPr>
          <p:cNvCxnSpPr/>
          <p:nvPr/>
        </p:nvCxnSpPr>
        <p:spPr>
          <a:xfrm>
            <a:off x="2855337" y="3574956"/>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802663D5-5FBE-4D1C-AEB2-B175D33DE0C2}"/>
              </a:ext>
            </a:extLst>
          </p:cNvPr>
          <p:cNvCxnSpPr/>
          <p:nvPr/>
        </p:nvCxnSpPr>
        <p:spPr>
          <a:xfrm>
            <a:off x="2457810" y="315049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D5D953C0-440B-48B2-AFAD-D43668D8A1B9}"/>
              </a:ext>
            </a:extLst>
          </p:cNvPr>
          <p:cNvCxnSpPr/>
          <p:nvPr/>
        </p:nvCxnSpPr>
        <p:spPr>
          <a:xfrm>
            <a:off x="1995061" y="269434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CD20CF9F-D7C3-4408-BAE8-818E384ABBB5}"/>
              </a:ext>
            </a:extLst>
          </p:cNvPr>
          <p:cNvCxnSpPr/>
          <p:nvPr/>
        </p:nvCxnSpPr>
        <p:spPr>
          <a:xfrm>
            <a:off x="2855337" y="269434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C9DE4DD7-E2FE-43BA-9655-D217A1C283DA}"/>
              </a:ext>
            </a:extLst>
          </p:cNvPr>
          <p:cNvCxnSpPr/>
          <p:nvPr/>
        </p:nvCxnSpPr>
        <p:spPr>
          <a:xfrm>
            <a:off x="2457810" y="226987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TextBox 85">
            <a:extLst>
              <a:ext uri="{FF2B5EF4-FFF2-40B4-BE49-F238E27FC236}">
                <a16:creationId xmlns:a16="http://schemas.microsoft.com/office/drawing/2014/main" id="{9B7CA2B6-B17D-471D-A7CF-06E6BE717D92}"/>
              </a:ext>
            </a:extLst>
          </p:cNvPr>
          <p:cNvSpPr txBox="1"/>
          <p:nvPr/>
        </p:nvSpPr>
        <p:spPr>
          <a:xfrm>
            <a:off x="1532749" y="2477391"/>
            <a:ext cx="56137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a:t>
            </a:r>
            <a:endParaRPr lang="en-US" baseline="-25000" dirty="0">
              <a:latin typeface="Arial" panose="020B0604020202020204" pitchFamily="34" charset="0"/>
              <a:cs typeface="Arial" panose="020B0604020202020204" pitchFamily="34" charset="0"/>
            </a:endParaRPr>
          </a:p>
        </p:txBody>
      </p:sp>
      <p:sp>
        <p:nvSpPr>
          <p:cNvPr id="87" name="TextBox 86">
            <a:extLst>
              <a:ext uri="{FF2B5EF4-FFF2-40B4-BE49-F238E27FC236}">
                <a16:creationId xmlns:a16="http://schemas.microsoft.com/office/drawing/2014/main" id="{3CA129DE-5836-42A5-8527-EDF6FFA3AADA}"/>
              </a:ext>
            </a:extLst>
          </p:cNvPr>
          <p:cNvSpPr txBox="1"/>
          <p:nvPr/>
        </p:nvSpPr>
        <p:spPr>
          <a:xfrm>
            <a:off x="2007460" y="2933840"/>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88" name="TextBox 87">
            <a:extLst>
              <a:ext uri="{FF2B5EF4-FFF2-40B4-BE49-F238E27FC236}">
                <a16:creationId xmlns:a16="http://schemas.microsoft.com/office/drawing/2014/main" id="{101D8332-654E-4F73-963F-B7C80F78E8EB}"/>
              </a:ext>
            </a:extLst>
          </p:cNvPr>
          <p:cNvSpPr txBox="1"/>
          <p:nvPr/>
        </p:nvSpPr>
        <p:spPr>
          <a:xfrm>
            <a:off x="1990525" y="2024840"/>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sp>
        <p:nvSpPr>
          <p:cNvPr id="111" name="TextBox 110">
            <a:extLst>
              <a:ext uri="{FF2B5EF4-FFF2-40B4-BE49-F238E27FC236}">
                <a16:creationId xmlns:a16="http://schemas.microsoft.com/office/drawing/2014/main" id="{8DEBEA2B-7495-4F84-B718-BF10D44A8425}"/>
              </a:ext>
            </a:extLst>
          </p:cNvPr>
          <p:cNvSpPr txBox="1"/>
          <p:nvPr/>
        </p:nvSpPr>
        <p:spPr>
          <a:xfrm>
            <a:off x="2002236" y="4945899"/>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grpSp>
        <p:nvGrpSpPr>
          <p:cNvPr id="42" name="Group 41"/>
          <p:cNvGrpSpPr/>
          <p:nvPr/>
        </p:nvGrpSpPr>
        <p:grpSpPr>
          <a:xfrm>
            <a:off x="1264156" y="1395908"/>
            <a:ext cx="2314647" cy="4027081"/>
            <a:chOff x="1264156" y="1395908"/>
            <a:chExt cx="2314647" cy="4027081"/>
          </a:xfrm>
        </p:grpSpPr>
        <p:grpSp>
          <p:nvGrpSpPr>
            <p:cNvPr id="40" name="Group 39"/>
            <p:cNvGrpSpPr/>
            <p:nvPr/>
          </p:nvGrpSpPr>
          <p:grpSpPr>
            <a:xfrm>
              <a:off x="1264156" y="1395908"/>
              <a:ext cx="2314647" cy="4027081"/>
              <a:chOff x="1264156" y="1395908"/>
              <a:chExt cx="2314647" cy="4027081"/>
            </a:xfrm>
          </p:grpSpPr>
          <p:cxnSp>
            <p:nvCxnSpPr>
              <p:cNvPr id="5" name="Straight Connector 4"/>
              <p:cNvCxnSpPr/>
              <p:nvPr/>
            </p:nvCxnSpPr>
            <p:spPr>
              <a:xfrm>
                <a:off x="2391022" y="1399030"/>
                <a:ext cx="1108933" cy="1445599"/>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3140185" y="2849438"/>
                <a:ext cx="383504" cy="26207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3149932" y="3098597"/>
                <a:ext cx="428871" cy="85258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H="1">
                <a:off x="1264156" y="3111515"/>
                <a:ext cx="428871" cy="852586"/>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H="1" flipV="1">
                <a:off x="1310631" y="2842158"/>
                <a:ext cx="383504" cy="262077"/>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1292941" y="1395908"/>
                <a:ext cx="1108933" cy="1445599"/>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H="1">
                <a:off x="1267966" y="3958943"/>
                <a:ext cx="2310837" cy="3744"/>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2945488" y="3972654"/>
                <a:ext cx="0" cy="1450335"/>
              </a:xfrm>
              <a:prstGeom prst="line">
                <a:avLst/>
              </a:prstGeom>
              <a:ln w="28575">
                <a:solidFill>
                  <a:srgbClr val="895C19"/>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2002236" y="3972654"/>
                <a:ext cx="0" cy="1450335"/>
              </a:xfrm>
              <a:prstGeom prst="line">
                <a:avLst/>
              </a:prstGeom>
              <a:ln w="28575">
                <a:solidFill>
                  <a:srgbClr val="895C19"/>
                </a:solidFill>
              </a:ln>
            </p:spPr>
            <p:style>
              <a:lnRef idx="1">
                <a:schemeClr val="accent1"/>
              </a:lnRef>
              <a:fillRef idx="0">
                <a:schemeClr val="accent1"/>
              </a:fillRef>
              <a:effectRef idx="0">
                <a:schemeClr val="accent1"/>
              </a:effectRef>
              <a:fontRef idx="minor">
                <a:schemeClr val="tx1"/>
              </a:fontRef>
            </p:style>
          </p:cxnSp>
        </p:grpSp>
        <p:cxnSp>
          <p:nvCxnSpPr>
            <p:cNvPr id="59" name="Straight Connector 58"/>
            <p:cNvCxnSpPr/>
            <p:nvPr/>
          </p:nvCxnSpPr>
          <p:spPr>
            <a:xfrm flipH="1" flipV="1">
              <a:off x="1990525" y="5411780"/>
              <a:ext cx="954963" cy="11209"/>
            </a:xfrm>
            <a:prstGeom prst="line">
              <a:avLst/>
            </a:prstGeom>
            <a:ln w="28575">
              <a:solidFill>
                <a:srgbClr val="895C19"/>
              </a:solidFill>
            </a:ln>
          </p:spPr>
          <p:style>
            <a:lnRef idx="1">
              <a:schemeClr val="accent1"/>
            </a:lnRef>
            <a:fillRef idx="0">
              <a:schemeClr val="accent1"/>
            </a:fillRef>
            <a:effectRef idx="0">
              <a:schemeClr val="accent1"/>
            </a:effectRef>
            <a:fontRef idx="minor">
              <a:schemeClr val="tx1"/>
            </a:fontRef>
          </p:style>
        </p:cxnSp>
      </p:grpSp>
      <p:cxnSp>
        <p:nvCxnSpPr>
          <p:cNvPr id="3" name="Straight Connector 2">
            <a:extLst>
              <a:ext uri="{FF2B5EF4-FFF2-40B4-BE49-F238E27FC236}">
                <a16:creationId xmlns:a16="http://schemas.microsoft.com/office/drawing/2014/main" id="{510A3DCC-CF4E-4E97-84FB-B379B3638A70}"/>
              </a:ext>
            </a:extLst>
          </p:cNvPr>
          <p:cNvCxnSpPr/>
          <p:nvPr/>
        </p:nvCxnSpPr>
        <p:spPr>
          <a:xfrm>
            <a:off x="6383464" y="440038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a16="http://schemas.microsoft.com/office/drawing/2014/main" id="{A3A41342-0433-4C6D-8C0E-0C32A0361E4A}"/>
              </a:ext>
            </a:extLst>
          </p:cNvPr>
          <p:cNvCxnSpPr/>
          <p:nvPr/>
        </p:nvCxnSpPr>
        <p:spPr>
          <a:xfrm>
            <a:off x="6383464" y="522291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73715E4-2E20-4E82-BCB7-A4D53AEEAB65}"/>
              </a:ext>
            </a:extLst>
          </p:cNvPr>
          <p:cNvCxnSpPr/>
          <p:nvPr/>
        </p:nvCxnSpPr>
        <p:spPr>
          <a:xfrm>
            <a:off x="5949064" y="315400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8DEBEA2B-7495-4F84-B718-BF10D44A8425}"/>
              </a:ext>
            </a:extLst>
          </p:cNvPr>
          <p:cNvSpPr txBox="1"/>
          <p:nvPr/>
        </p:nvSpPr>
        <p:spPr>
          <a:xfrm>
            <a:off x="5965736" y="4940869"/>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22" name="TextBox 21">
            <a:extLst>
              <a:ext uri="{FF2B5EF4-FFF2-40B4-BE49-F238E27FC236}">
                <a16:creationId xmlns:a16="http://schemas.microsoft.com/office/drawing/2014/main" id="{E24F09A7-EB4D-45FA-A46E-85258C32F101}"/>
              </a:ext>
            </a:extLst>
          </p:cNvPr>
          <p:cNvSpPr txBox="1"/>
          <p:nvPr/>
        </p:nvSpPr>
        <p:spPr>
          <a:xfrm>
            <a:off x="5934231" y="4163190"/>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sp>
        <p:nvSpPr>
          <p:cNvPr id="23" name="TextBox 22">
            <a:extLst>
              <a:ext uri="{FF2B5EF4-FFF2-40B4-BE49-F238E27FC236}">
                <a16:creationId xmlns:a16="http://schemas.microsoft.com/office/drawing/2014/main" id="{FE0DE664-3596-408B-B759-C9159B76B2A0}"/>
              </a:ext>
            </a:extLst>
          </p:cNvPr>
          <p:cNvSpPr txBox="1"/>
          <p:nvPr/>
        </p:nvSpPr>
        <p:spPr>
          <a:xfrm>
            <a:off x="5531420" y="2969334"/>
            <a:ext cx="47160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endParaRPr lang="en-US" baseline="-25000" dirty="0">
              <a:latin typeface="Arial" panose="020B0604020202020204" pitchFamily="34" charset="0"/>
              <a:cs typeface="Arial" panose="020B0604020202020204" pitchFamily="34" charset="0"/>
            </a:endParaRPr>
          </a:p>
        </p:txBody>
      </p:sp>
      <p:cxnSp>
        <p:nvCxnSpPr>
          <p:cNvPr id="24" name="Straight Connector 23">
            <a:extLst>
              <a:ext uri="{FF2B5EF4-FFF2-40B4-BE49-F238E27FC236}">
                <a16:creationId xmlns:a16="http://schemas.microsoft.com/office/drawing/2014/main" id="{C82049AF-5599-46BD-8052-832E740B2321}"/>
              </a:ext>
            </a:extLst>
          </p:cNvPr>
          <p:cNvCxnSpPr/>
          <p:nvPr/>
        </p:nvCxnSpPr>
        <p:spPr>
          <a:xfrm>
            <a:off x="6820357" y="3154000"/>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B7DBA35E-D480-4615-9D49-A325181FAEFD}"/>
              </a:ext>
            </a:extLst>
          </p:cNvPr>
          <p:cNvCxnSpPr/>
          <p:nvPr/>
        </p:nvCxnSpPr>
        <p:spPr>
          <a:xfrm>
            <a:off x="6378240" y="355236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BA24008E-DD38-4DAC-BB62-2979E4FE6FDE}"/>
              </a:ext>
            </a:extLst>
          </p:cNvPr>
          <p:cNvCxnSpPr/>
          <p:nvPr/>
        </p:nvCxnSpPr>
        <p:spPr>
          <a:xfrm>
            <a:off x="5937831" y="269785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106BE36A-04D5-4C00-8084-003228699168}"/>
              </a:ext>
            </a:extLst>
          </p:cNvPr>
          <p:cNvCxnSpPr/>
          <p:nvPr/>
        </p:nvCxnSpPr>
        <p:spPr>
          <a:xfrm>
            <a:off x="6809124" y="2697853"/>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C607820-2776-4EC7-969B-6E18C6F54314}"/>
              </a:ext>
            </a:extLst>
          </p:cNvPr>
          <p:cNvCxnSpPr/>
          <p:nvPr/>
        </p:nvCxnSpPr>
        <p:spPr>
          <a:xfrm>
            <a:off x="6400580" y="2273387"/>
            <a:ext cx="39681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404E6098-BA0D-4A67-87F3-D5AA957D81CE}"/>
              </a:ext>
            </a:extLst>
          </p:cNvPr>
          <p:cNvSpPr txBox="1"/>
          <p:nvPr/>
        </p:nvSpPr>
        <p:spPr>
          <a:xfrm>
            <a:off x="5486536" y="2480901"/>
            <a:ext cx="56137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1</a:t>
            </a:r>
            <a:r>
              <a:rPr lang="el-GR" dirty="0">
                <a:latin typeface="Arial" panose="020B0604020202020204" pitchFamily="34" charset="0"/>
                <a:cs typeface="Arial" panose="020B0604020202020204" pitchFamily="34" charset="0"/>
              </a:rPr>
              <a:t>π</a:t>
            </a:r>
            <a:r>
              <a:rPr lang="en-US" dirty="0">
                <a:latin typeface="Arial" panose="020B0604020202020204" pitchFamily="34" charset="0"/>
                <a:cs typeface="Arial" panose="020B0604020202020204" pitchFamily="34" charset="0"/>
              </a:rPr>
              <a:t>*</a:t>
            </a:r>
            <a:endParaRPr lang="en-US" baseline="-25000" dirty="0">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E9AAF37C-4351-4E0A-80C0-850B7FA4A207}"/>
              </a:ext>
            </a:extLst>
          </p:cNvPr>
          <p:cNvSpPr txBox="1"/>
          <p:nvPr/>
        </p:nvSpPr>
        <p:spPr>
          <a:xfrm>
            <a:off x="5927890" y="3335713"/>
            <a:ext cx="455574"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endParaRPr lang="en-US" dirty="0">
              <a:latin typeface="Arial" panose="020B0604020202020204" pitchFamily="34" charset="0"/>
              <a:cs typeface="Arial" panose="020B0604020202020204" pitchFamily="34" charset="0"/>
            </a:endParaRPr>
          </a:p>
        </p:txBody>
      </p:sp>
      <p:sp>
        <p:nvSpPr>
          <p:cNvPr id="31" name="TextBox 30">
            <a:extLst>
              <a:ext uri="{FF2B5EF4-FFF2-40B4-BE49-F238E27FC236}">
                <a16:creationId xmlns:a16="http://schemas.microsoft.com/office/drawing/2014/main" id="{3C72F446-1758-4015-9BDE-C5FD3B0A532D}"/>
              </a:ext>
            </a:extLst>
          </p:cNvPr>
          <p:cNvSpPr txBox="1"/>
          <p:nvPr/>
        </p:nvSpPr>
        <p:spPr>
          <a:xfrm>
            <a:off x="5933295" y="2028350"/>
            <a:ext cx="545342" cy="369332"/>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2</a:t>
            </a:r>
            <a:r>
              <a:rPr lang="el-GR" dirty="0">
                <a:latin typeface="Arial" panose="020B0604020202020204" pitchFamily="34" charset="0"/>
                <a:cs typeface="Arial" panose="020B0604020202020204" pitchFamily="34" charset="0"/>
              </a:rPr>
              <a:t>σ</a:t>
            </a:r>
            <a:r>
              <a:rPr lang="en-US" dirty="0">
                <a:latin typeface="Arial" panose="020B0604020202020204" pitchFamily="34" charset="0"/>
                <a:cs typeface="Arial" panose="020B0604020202020204" pitchFamily="34" charset="0"/>
              </a:rPr>
              <a:t>*</a:t>
            </a:r>
          </a:p>
        </p:txBody>
      </p:sp>
      <p:grpSp>
        <p:nvGrpSpPr>
          <p:cNvPr id="41" name="Group 40"/>
          <p:cNvGrpSpPr/>
          <p:nvPr/>
        </p:nvGrpSpPr>
        <p:grpSpPr>
          <a:xfrm>
            <a:off x="5307952" y="1696184"/>
            <a:ext cx="2185256" cy="3770715"/>
            <a:chOff x="5307952" y="1696184"/>
            <a:chExt cx="2185256" cy="3770715"/>
          </a:xfrm>
        </p:grpSpPr>
        <p:sp>
          <p:nvSpPr>
            <p:cNvPr id="34" name="Oval 33"/>
            <p:cNvSpPr/>
            <p:nvPr/>
          </p:nvSpPr>
          <p:spPr>
            <a:xfrm>
              <a:off x="5307952" y="1696184"/>
              <a:ext cx="2185256" cy="2438207"/>
            </a:xfrm>
            <a:prstGeom prst="ellipse">
              <a:avLst/>
            </a:prstGeom>
            <a:noFill/>
            <a:ln w="28575">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3" name="Straight Connector 62"/>
            <p:cNvCxnSpPr/>
            <p:nvPr/>
          </p:nvCxnSpPr>
          <p:spPr>
            <a:xfrm>
              <a:off x="6894250" y="4016564"/>
              <a:ext cx="0" cy="145033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5950998" y="4016564"/>
              <a:ext cx="0" cy="145033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flipV="1">
              <a:off x="5939287" y="5455690"/>
              <a:ext cx="954963" cy="11209"/>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sp>
        <p:nvSpPr>
          <p:cNvPr id="37" name="TextBox 36"/>
          <p:cNvSpPr txBox="1"/>
          <p:nvPr/>
        </p:nvSpPr>
        <p:spPr>
          <a:xfrm>
            <a:off x="691356" y="5631565"/>
            <a:ext cx="3399329" cy="646331"/>
          </a:xfrm>
          <a:prstGeom prst="rect">
            <a:avLst/>
          </a:prstGeom>
          <a:noFill/>
        </p:spPr>
        <p:txBody>
          <a:bodyPr wrap="none" rtlCol="0">
            <a:spAutoFit/>
          </a:bodyPr>
          <a:lstStyle/>
          <a:p>
            <a:pPr algn="ctr"/>
            <a:r>
              <a:rPr lang="en-US" dirty="0">
                <a:latin typeface="Arial" panose="020B0604020202020204" pitchFamily="34" charset="0"/>
                <a:cs typeface="Arial" panose="020B0604020202020204" pitchFamily="34" charset="0"/>
              </a:rPr>
              <a:t>“Christmas Tree”</a:t>
            </a:r>
          </a:p>
          <a:p>
            <a:pPr algn="ctr"/>
            <a:r>
              <a:rPr lang="en-US" dirty="0">
                <a:latin typeface="Arial" panose="020B0604020202020204" pitchFamily="34" charset="0"/>
                <a:cs typeface="Arial" panose="020B0604020202020204" pitchFamily="34" charset="0"/>
              </a:rPr>
              <a:t>It’s only Christmas </a:t>
            </a:r>
            <a:r>
              <a:rPr lang="en-US" b="1" dirty="0">
                <a:latin typeface="Arial" panose="020B0604020202020204" pitchFamily="34" charset="0"/>
                <a:cs typeface="Arial" panose="020B0604020202020204" pitchFamily="34" charset="0"/>
              </a:rPr>
              <a:t>sometimes</a:t>
            </a:r>
            <a:r>
              <a:rPr lang="en-US" dirty="0">
                <a:latin typeface="Arial" panose="020B0604020202020204" pitchFamily="34" charset="0"/>
                <a:cs typeface="Arial" panose="020B0604020202020204" pitchFamily="34" charset="0"/>
              </a:rPr>
              <a:t>.</a:t>
            </a:r>
          </a:p>
        </p:txBody>
      </p:sp>
      <p:sp>
        <p:nvSpPr>
          <p:cNvPr id="69" name="TextBox 68"/>
          <p:cNvSpPr txBox="1"/>
          <p:nvPr/>
        </p:nvSpPr>
        <p:spPr>
          <a:xfrm>
            <a:off x="4490433" y="5631565"/>
            <a:ext cx="3976410" cy="646331"/>
          </a:xfrm>
          <a:prstGeom prst="rect">
            <a:avLst/>
          </a:prstGeom>
          <a:noFill/>
        </p:spPr>
        <p:txBody>
          <a:bodyPr wrap="none" rtlCol="0">
            <a:spAutoFit/>
          </a:bodyPr>
          <a:lstStyle/>
          <a:p>
            <a:pPr algn="ctr"/>
            <a:r>
              <a:rPr lang="en-US" dirty="0">
                <a:latin typeface="Arial" panose="020B0604020202020204" pitchFamily="34" charset="0"/>
                <a:cs typeface="Arial" panose="020B0604020202020204" pitchFamily="34" charset="0"/>
              </a:rPr>
              <a:t>“Light Bulb”</a:t>
            </a:r>
          </a:p>
          <a:p>
            <a:pPr algn="ctr"/>
            <a:r>
              <a:rPr lang="en-US" dirty="0">
                <a:latin typeface="Arial" panose="020B0604020202020204" pitchFamily="34" charset="0"/>
                <a:cs typeface="Arial" panose="020B0604020202020204" pitchFamily="34" charset="0"/>
              </a:rPr>
              <a:t>We </a:t>
            </a:r>
            <a:r>
              <a:rPr lang="en-US">
                <a:latin typeface="Arial" panose="020B0604020202020204" pitchFamily="34" charset="0"/>
                <a:cs typeface="Arial" panose="020B0604020202020204" pitchFamily="34" charset="0"/>
              </a:rPr>
              <a:t>use light bulbs </a:t>
            </a:r>
            <a:r>
              <a:rPr lang="en-US" b="1" dirty="0">
                <a:latin typeface="Arial" panose="020B0604020202020204" pitchFamily="34" charset="0"/>
                <a:cs typeface="Arial" panose="020B0604020202020204" pitchFamily="34" charset="0"/>
              </a:rPr>
              <a:t>most of the time</a:t>
            </a:r>
            <a:r>
              <a:rPr lang="en-US" dirty="0">
                <a:latin typeface="Arial" panose="020B0604020202020204" pitchFamily="34" charset="0"/>
                <a:cs typeface="Arial" panose="020B0604020202020204" pitchFamily="34" charset="0"/>
              </a:rPr>
              <a:t>.</a:t>
            </a:r>
          </a:p>
        </p:txBody>
      </p:sp>
      <p:sp>
        <p:nvSpPr>
          <p:cNvPr id="39" name="TextBox 38"/>
          <p:cNvSpPr txBox="1"/>
          <p:nvPr/>
        </p:nvSpPr>
        <p:spPr>
          <a:xfrm>
            <a:off x="622841" y="6380561"/>
            <a:ext cx="7844991" cy="400110"/>
          </a:xfrm>
          <a:prstGeom prst="rect">
            <a:avLst/>
          </a:prstGeom>
          <a:noFill/>
        </p:spPr>
        <p:txBody>
          <a:bodyPr wrap="square" rtlCol="0">
            <a:spAutoFit/>
          </a:bodyPr>
          <a:lstStyle/>
          <a:p>
            <a:pPr algn="ctr"/>
            <a:r>
              <a:rPr lang="en-US" sz="2000" dirty="0">
                <a:latin typeface="Arial" panose="020B0604020202020204" pitchFamily="34" charset="0"/>
                <a:cs typeface="Arial" panose="020B0604020202020204" pitchFamily="34" charset="0"/>
              </a:rPr>
              <a:t>Most of the elements on the periodic table follow the Z ≥ 8 ordering. </a:t>
            </a:r>
          </a:p>
        </p:txBody>
      </p:sp>
    </p:spTree>
    <p:extLst>
      <p:ext uri="{BB962C8B-B14F-4D97-AF65-F5344CB8AC3E}">
        <p14:creationId xmlns:p14="http://schemas.microsoft.com/office/powerpoint/2010/main" val="1917478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69" grpId="0"/>
      <p:bldP spid="39" grpId="0"/>
    </p:bldLst>
  </p:timing>
</p:sld>
</file>

<file path=ppt/tags/tag1.xml><?xml version="1.0" encoding="utf-8"?>
<p:tagLst xmlns:a="http://schemas.openxmlformats.org/drawingml/2006/main" xmlns:r="http://schemas.openxmlformats.org/officeDocument/2006/relationships" xmlns:p="http://schemas.openxmlformats.org/presentationml/2006/main">
  <p:tag name="DELIMITERS" val="3.1"/>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590</TotalTime>
  <Words>681</Words>
  <Application>Microsoft Office PowerPoint</Application>
  <PresentationFormat>On-screen Show (4:3)</PresentationFormat>
  <Paragraphs>100</Paragraphs>
  <Slides>5</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Palatino Linotype</vt:lpstr>
      <vt:lpstr>Default Design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Personick, Michelle</dc:creator>
  <cp:lastModifiedBy>Michelle Personick</cp:lastModifiedBy>
  <cp:revision>142</cp:revision>
  <dcterms:created xsi:type="dcterms:W3CDTF">2017-04-16T21:03:57Z</dcterms:created>
  <dcterms:modified xsi:type="dcterms:W3CDTF">2020-06-15T15:56:34Z</dcterms:modified>
</cp:coreProperties>
</file>