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59" r:id="rId6"/>
    <p:sldId id="263" r:id="rId7"/>
    <p:sldId id="264" r:id="rId8"/>
    <p:sldId id="266" r:id="rId9"/>
    <p:sldId id="267" r:id="rId10"/>
    <p:sldId id="265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4F4"/>
    <a:srgbClr val="FFCCFF"/>
    <a:srgbClr val="FF99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364" autoAdjust="0"/>
  </p:normalViewPr>
  <p:slideViewPr>
    <p:cSldViewPr snapToGrid="0">
      <p:cViewPr varScale="1">
        <p:scale>
          <a:sx n="85" d="100"/>
          <a:sy n="85" d="100"/>
        </p:scale>
        <p:origin x="96" y="6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7A87B-1EE6-4FA3-BA14-FCFEAEF1850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FE11-D9AB-4C6A-8233-938DC3799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FE11-D9AB-4C6A-8233-938DC3799C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8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6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1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6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92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3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68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6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2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4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28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9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emf"/><Relationship Id="rId12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11" Type="http://schemas.openxmlformats.org/officeDocument/2006/relationships/image" Target="../media/image6.emf"/><Relationship Id="rId5" Type="http://schemas.openxmlformats.org/officeDocument/2006/relationships/image" Target="../media/image8.pn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7.png"/><Relationship Id="rId9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66425"/>
            <a:ext cx="9144000" cy="2387600"/>
          </a:xfrm>
        </p:spPr>
        <p:txBody>
          <a:bodyPr/>
          <a:lstStyle/>
          <a:p>
            <a:r>
              <a:rPr lang="en-US" dirty="0" smtClean="0"/>
              <a:t>Five slides about Porphyrin UV-Vis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11724"/>
            <a:ext cx="12192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dirty="0" smtClean="0">
                <a:solidFill>
                  <a:schemeClr val="bg1">
                    <a:lumMod val="50000"/>
                  </a:schemeClr>
                </a:solidFill>
              </a:rPr>
              <a:t>Created by Matthew Riehl, Bethany Lutheran College, matthew.riehl@blc.edu; Matthew Bork, Rockford University, MBork@rockford.edu. </a:t>
            </a:r>
            <a:r>
              <a:rPr lang="en-US" sz="1150" dirty="0">
                <a:solidFill>
                  <a:schemeClr val="bg1">
                    <a:lumMod val="50000"/>
                  </a:schemeClr>
                </a:solidFill>
              </a:rPr>
              <a:t>Copyright Riehl and Bork, 2019. This work is licensed under the Creative Commons Attribution-</a:t>
            </a:r>
            <a:r>
              <a:rPr lang="en-US" sz="1150" dirty="0" err="1">
                <a:solidFill>
                  <a:schemeClr val="bg1">
                    <a:lumMod val="50000"/>
                  </a:schemeClr>
                </a:solidFill>
              </a:rPr>
              <a:t>NonCommercial</a:t>
            </a:r>
            <a:r>
              <a:rPr lang="en-US" sz="1150" dirty="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en-US" sz="1150" dirty="0" err="1">
                <a:solidFill>
                  <a:schemeClr val="bg1">
                    <a:lumMod val="50000"/>
                  </a:schemeClr>
                </a:solidFill>
              </a:rPr>
              <a:t>ShareAlike</a:t>
            </a:r>
            <a:r>
              <a:rPr lang="en-US" sz="1150" dirty="0">
                <a:solidFill>
                  <a:schemeClr val="bg1">
                    <a:lumMod val="50000"/>
                  </a:schemeClr>
                </a:solidFill>
              </a:rPr>
              <a:t> 4.0 International (CC BY-NC-SA 4.0</a:t>
            </a:r>
            <a:r>
              <a:rPr lang="en-US" sz="1150" dirty="0" smtClean="0">
                <a:solidFill>
                  <a:schemeClr val="bg1">
                    <a:lumMod val="50000"/>
                  </a:schemeClr>
                </a:solidFill>
              </a:rPr>
              <a:t>) License</a:t>
            </a:r>
            <a:r>
              <a:rPr lang="en-US" sz="1150" dirty="0">
                <a:solidFill>
                  <a:schemeClr val="bg1">
                    <a:lumMod val="50000"/>
                  </a:schemeClr>
                </a:solidFill>
              </a:rPr>
              <a:t>. To view a copy of this license visit https://creativecommons.org/licenses/by-nc-sa/4.0/</a:t>
            </a:r>
          </a:p>
        </p:txBody>
      </p:sp>
    </p:spTree>
    <p:extLst>
      <p:ext uri="{BB962C8B-B14F-4D97-AF65-F5344CB8AC3E}">
        <p14:creationId xmlns:p14="http://schemas.microsoft.com/office/powerpoint/2010/main" val="2808078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Soret and Q bands?</a:t>
            </a:r>
          </a:p>
          <a:p>
            <a:pPr lvl="1"/>
            <a:r>
              <a:rPr lang="en-US" dirty="0" smtClean="0"/>
              <a:t>Why is the Soret</a:t>
            </a:r>
            <a:r>
              <a:rPr lang="en-US" baseline="0" dirty="0" smtClean="0"/>
              <a:t> large and Q small?</a:t>
            </a:r>
          </a:p>
          <a:p>
            <a:pPr lvl="1"/>
            <a:r>
              <a:rPr lang="en-US" baseline="0" dirty="0" smtClean="0"/>
              <a:t>Why is there one Soret and four Q bands (H</a:t>
            </a:r>
            <a:r>
              <a:rPr lang="en-US" baseline="-25000" dirty="0" smtClean="0"/>
              <a:t>2</a:t>
            </a:r>
            <a:r>
              <a:rPr lang="en-US" baseline="0" dirty="0" smtClean="0"/>
              <a:t>TPP) or two Q bands (MTPP)?</a:t>
            </a:r>
          </a:p>
          <a:p>
            <a:pPr lvl="0"/>
            <a:r>
              <a:rPr lang="en-US" baseline="0" dirty="0" smtClean="0"/>
              <a:t>Electronic transitions between the HOMO and LUMO are responsible for the absorption spectra – </a:t>
            </a:r>
          </a:p>
          <a:p>
            <a:pPr lvl="1"/>
            <a:r>
              <a:rPr lang="en-US" baseline="0" dirty="0" smtClean="0"/>
              <a:t>What are the HOMO and LUMO for porphyrins?</a:t>
            </a:r>
          </a:p>
          <a:p>
            <a:pPr lvl="1"/>
            <a:r>
              <a:rPr lang="en-US" baseline="0" dirty="0" smtClean="0"/>
              <a:t>The transitions between HOMO and LUMO are allowed – why are the Soret and Q-bands so different?</a:t>
            </a:r>
          </a:p>
        </p:txBody>
      </p:sp>
    </p:spTree>
    <p:extLst>
      <p:ext uri="{BB962C8B-B14F-4D97-AF65-F5344CB8AC3E}">
        <p14:creationId xmlns:p14="http://schemas.microsoft.com/office/powerpoint/2010/main" val="2471526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Soret, J.-L., </a:t>
            </a:r>
            <a:r>
              <a:rPr lang="fr-FR" i="1" dirty="0" smtClean="0"/>
              <a:t>Comptes Rendus</a:t>
            </a:r>
            <a:r>
              <a:rPr lang="fr-FR" dirty="0" smtClean="0"/>
              <a:t>, </a:t>
            </a:r>
            <a:r>
              <a:rPr lang="fr-FR" b="1" dirty="0" smtClean="0"/>
              <a:t>1883</a:t>
            </a:r>
            <a:r>
              <a:rPr lang="fr-FR" dirty="0" smtClean="0"/>
              <a:t>,</a:t>
            </a:r>
            <a:r>
              <a:rPr lang="fr-FR" dirty="0"/>
              <a:t> </a:t>
            </a:r>
            <a:r>
              <a:rPr lang="fr-FR" i="1" dirty="0" smtClean="0"/>
              <a:t>97</a:t>
            </a:r>
            <a:r>
              <a:rPr lang="fr-FR" dirty="0"/>
              <a:t>,</a:t>
            </a:r>
            <a:r>
              <a:rPr lang="fr-FR" dirty="0" smtClean="0"/>
              <a:t> </a:t>
            </a:r>
            <a:r>
              <a:rPr lang="fr-FR" dirty="0"/>
              <a:t>1269–1270.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Gouterman</a:t>
            </a:r>
            <a:r>
              <a:rPr lang="en-US" dirty="0" smtClean="0"/>
              <a:t>, M., </a:t>
            </a:r>
            <a:r>
              <a:rPr lang="en-US" i="1" dirty="0" smtClean="0"/>
              <a:t>J. Chem. Phys.</a:t>
            </a:r>
            <a:r>
              <a:rPr lang="en-US" dirty="0" smtClean="0"/>
              <a:t>, </a:t>
            </a:r>
            <a:r>
              <a:rPr lang="en-US" b="1" dirty="0" smtClean="0"/>
              <a:t>1959</a:t>
            </a:r>
            <a:r>
              <a:rPr lang="en-US" dirty="0" smtClean="0"/>
              <a:t>, </a:t>
            </a:r>
            <a:r>
              <a:rPr lang="en-US" i="1" dirty="0" smtClean="0"/>
              <a:t>30</a:t>
            </a:r>
            <a:r>
              <a:rPr lang="en-US" dirty="0" smtClean="0"/>
              <a:t>, 1139-1161.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Gouterman</a:t>
            </a:r>
            <a:r>
              <a:rPr lang="en-US" dirty="0"/>
              <a:t>, M., </a:t>
            </a:r>
            <a:r>
              <a:rPr lang="en-US" i="1" dirty="0"/>
              <a:t>J. </a:t>
            </a:r>
            <a:r>
              <a:rPr lang="en-US" i="1" dirty="0" smtClean="0"/>
              <a:t>Mol. Spectroscopy</a:t>
            </a:r>
            <a:r>
              <a:rPr lang="en-US" dirty="0" smtClean="0"/>
              <a:t>, </a:t>
            </a:r>
            <a:r>
              <a:rPr lang="en-US" b="1" dirty="0" smtClean="0"/>
              <a:t>1961</a:t>
            </a:r>
            <a:r>
              <a:rPr lang="en-US" dirty="0" smtClean="0"/>
              <a:t>, </a:t>
            </a:r>
            <a:r>
              <a:rPr lang="en-US" i="1" dirty="0" smtClean="0"/>
              <a:t>6</a:t>
            </a:r>
            <a:r>
              <a:rPr lang="en-US" dirty="0" smtClean="0"/>
              <a:t>, 138-163.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Gouterman</a:t>
            </a:r>
            <a:r>
              <a:rPr lang="en-US" dirty="0"/>
              <a:t>, M</a:t>
            </a:r>
            <a:r>
              <a:rPr lang="en-US" dirty="0" smtClean="0"/>
              <a:t>., </a:t>
            </a:r>
            <a:r>
              <a:rPr lang="en-US" dirty="0" err="1" smtClean="0"/>
              <a:t>Wagni</a:t>
            </a:r>
            <a:r>
              <a:rPr lang="en-US" dirty="0" err="1"/>
              <a:t>è</a:t>
            </a:r>
            <a:r>
              <a:rPr lang="en-US" dirty="0" err="1" smtClean="0"/>
              <a:t>re</a:t>
            </a:r>
            <a:r>
              <a:rPr lang="en-US" dirty="0" smtClean="0"/>
              <a:t>, G. H., </a:t>
            </a:r>
            <a:r>
              <a:rPr lang="en-US" i="1" dirty="0"/>
              <a:t>J. </a:t>
            </a:r>
            <a:r>
              <a:rPr lang="en-US" i="1" dirty="0" smtClean="0"/>
              <a:t>Mol. Spectroscopy</a:t>
            </a:r>
            <a:r>
              <a:rPr lang="en-US" dirty="0" smtClean="0"/>
              <a:t>, </a:t>
            </a:r>
            <a:r>
              <a:rPr lang="en-US" b="1" dirty="0" smtClean="0"/>
              <a:t>1963</a:t>
            </a:r>
            <a:r>
              <a:rPr lang="en-US" dirty="0" smtClean="0"/>
              <a:t>, </a:t>
            </a:r>
            <a:r>
              <a:rPr lang="en-US" i="1" dirty="0" smtClean="0"/>
              <a:t>11</a:t>
            </a:r>
            <a:r>
              <a:rPr lang="en-US" dirty="0" smtClean="0"/>
              <a:t>, 108-127.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Weiss, C., Kobayashi, H., </a:t>
            </a:r>
            <a:r>
              <a:rPr lang="en-US" dirty="0" err="1" smtClean="0"/>
              <a:t>Gouterman</a:t>
            </a:r>
            <a:r>
              <a:rPr lang="en-US" dirty="0" smtClean="0"/>
              <a:t>, M., </a:t>
            </a:r>
            <a:r>
              <a:rPr lang="en-US" i="1" dirty="0"/>
              <a:t>J. Mol. Spectroscopy</a:t>
            </a:r>
            <a:r>
              <a:rPr lang="en-US" dirty="0"/>
              <a:t>, </a:t>
            </a:r>
            <a:r>
              <a:rPr lang="en-US" b="1" dirty="0" smtClean="0"/>
              <a:t>1965</a:t>
            </a:r>
            <a:r>
              <a:rPr lang="en-US" dirty="0" smtClean="0"/>
              <a:t>, </a:t>
            </a:r>
            <a:r>
              <a:rPr lang="en-US" i="1" dirty="0" smtClean="0"/>
              <a:t>16</a:t>
            </a:r>
            <a:r>
              <a:rPr lang="en-US" dirty="0" smtClean="0"/>
              <a:t>, 415-450.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4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student will… </a:t>
            </a:r>
          </a:p>
          <a:p>
            <a:r>
              <a:rPr lang="en-US" dirty="0"/>
              <a:t>u</a:t>
            </a:r>
            <a:r>
              <a:rPr lang="en-US" baseline="0" dirty="0" smtClean="0"/>
              <a:t>nderstand the porphyrin core structure, the numbering, and naming schemes of porphyrins</a:t>
            </a:r>
          </a:p>
          <a:p>
            <a:r>
              <a:rPr lang="en-US" baseline="0" dirty="0" smtClean="0"/>
              <a:t>demonstrate that the porphyrin is aromatic, obeying the Hückel 4n+2 rule where n=4.</a:t>
            </a:r>
          </a:p>
          <a:p>
            <a:r>
              <a:rPr lang="en-US" baseline="0" dirty="0" smtClean="0"/>
              <a:t>recognize the key features of the porphyrin UV-Vis spectra: the Soret Band and the Q-bands </a:t>
            </a:r>
          </a:p>
          <a:p>
            <a:r>
              <a:rPr lang="en-US" baseline="0" dirty="0" smtClean="0"/>
              <a:t>qualitatively describe </a:t>
            </a:r>
            <a:r>
              <a:rPr lang="en-US" baseline="0" dirty="0" err="1" smtClean="0"/>
              <a:t>Gouterman’s</a:t>
            </a:r>
            <a:r>
              <a:rPr lang="en-US" baseline="0" dirty="0" smtClean="0"/>
              <a:t> four-orbital model to explain the spectra.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27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Porphyrin Structure and Numbering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43055" cy="4351338"/>
          </a:xfrm>
        </p:spPr>
        <p:txBody>
          <a:bodyPr/>
          <a:lstStyle/>
          <a:p>
            <a:r>
              <a:rPr lang="en-US" dirty="0" smtClean="0"/>
              <a:t>The 20 carbon atoms that form the outer ring are numbered clockwise 1-20 as shown.  The nitrogen atoms are 21-24.</a:t>
            </a:r>
          </a:p>
          <a:p>
            <a:r>
              <a:rPr lang="en-US" dirty="0" smtClean="0"/>
              <a:t>Eight </a:t>
            </a:r>
            <a:r>
              <a:rPr lang="en-US" dirty="0" smtClean="0">
                <a:latin typeface="Symbol" panose="05050102010706020507" pitchFamily="18" charset="2"/>
              </a:rPr>
              <a:t>b</a:t>
            </a:r>
            <a:r>
              <a:rPr lang="en-US" dirty="0" smtClean="0"/>
              <a:t> positions are on the </a:t>
            </a:r>
            <a:r>
              <a:rPr lang="en-US" dirty="0" err="1" smtClean="0">
                <a:solidFill>
                  <a:srgbClr val="0000FF"/>
                </a:solidFill>
              </a:rPr>
              <a:t>pyrrolic</a:t>
            </a:r>
            <a:r>
              <a:rPr lang="en-US" dirty="0" smtClean="0">
                <a:solidFill>
                  <a:srgbClr val="0000FF"/>
                </a:solidFill>
              </a:rPr>
              <a:t> rings </a:t>
            </a:r>
            <a:r>
              <a:rPr lang="en-US" dirty="0" smtClean="0"/>
              <a:t>(2, 3, 7, 8, 12, 13, 17, 18).</a:t>
            </a:r>
          </a:p>
          <a:p>
            <a:r>
              <a:rPr lang="en-US" dirty="0" smtClean="0"/>
              <a:t>Four </a:t>
            </a:r>
            <a:r>
              <a:rPr lang="en-US" i="1" dirty="0" err="1" smtClean="0"/>
              <a:t>meso</a:t>
            </a:r>
            <a:r>
              <a:rPr lang="en-US" dirty="0"/>
              <a:t> </a:t>
            </a:r>
            <a:r>
              <a:rPr lang="en-US" dirty="0" smtClean="0"/>
              <a:t>positions are on the </a:t>
            </a:r>
            <a:r>
              <a:rPr lang="en-US" dirty="0" err="1" smtClean="0">
                <a:solidFill>
                  <a:srgbClr val="FF0000"/>
                </a:solidFill>
              </a:rPr>
              <a:t>methine</a:t>
            </a:r>
            <a:r>
              <a:rPr lang="en-US" dirty="0" smtClean="0">
                <a:solidFill>
                  <a:srgbClr val="FF0000"/>
                </a:solidFill>
              </a:rPr>
              <a:t> bridges </a:t>
            </a:r>
            <a:r>
              <a:rPr lang="en-US" dirty="0" smtClean="0"/>
              <a:t>(5, 10, 15, 20).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1255" y="1885819"/>
            <a:ext cx="2862914" cy="28783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4480" y="1885819"/>
            <a:ext cx="2804364" cy="274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7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Porphyrin Aromaticity &amp; 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602537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Red bonds show</a:t>
            </a:r>
            <a:r>
              <a:rPr lang="en-US" baseline="0" dirty="0" smtClean="0"/>
              <a:t> one path for 18 electron Hückel aromaticity.</a:t>
            </a:r>
          </a:p>
          <a:p>
            <a:r>
              <a:rPr lang="en-US" baseline="0" dirty="0" smtClean="0"/>
              <a:t>Other paths exist – none of the double bonds are simple localized bonds.</a:t>
            </a:r>
          </a:p>
          <a:p>
            <a:r>
              <a:rPr lang="en-US" dirty="0" smtClean="0"/>
              <a:t>Molecular orbitals are consistent with a 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dirty="0" smtClean="0"/>
              <a:t>-delocalized ring system.</a:t>
            </a:r>
          </a:p>
          <a:p>
            <a:r>
              <a:rPr lang="en-US" dirty="0" smtClean="0"/>
              <a:t>Nine bonding MOs are filled by the 18 delocalized electrons.</a:t>
            </a:r>
          </a:p>
          <a:p>
            <a:r>
              <a:rPr lang="en-US" baseline="0" dirty="0" smtClean="0"/>
              <a:t>In a simple model, both</a:t>
            </a:r>
            <a:r>
              <a:rPr lang="en-US" dirty="0" smtClean="0"/>
              <a:t> the HOMO and LUMO are degenerate pairs of orbitals.</a:t>
            </a:r>
            <a:endParaRPr lang="en-US" baseline="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0855" y="728967"/>
            <a:ext cx="2802945" cy="27141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2709" y="3443110"/>
            <a:ext cx="3919235" cy="298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8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Porphyrin Spectra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8509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Typical UV-Vis for three tetra-</a:t>
            </a:r>
            <a:r>
              <a:rPr lang="en-US" dirty="0" err="1" smtClean="0"/>
              <a:t>phenylporphyrins</a:t>
            </a:r>
            <a:r>
              <a:rPr lang="en-US" dirty="0" smtClean="0"/>
              <a:t>:  H</a:t>
            </a:r>
            <a:r>
              <a:rPr lang="en-US" baseline="-25000" dirty="0" smtClean="0"/>
              <a:t>2</a:t>
            </a:r>
            <a:r>
              <a:rPr lang="en-US" dirty="0" smtClean="0"/>
              <a:t>TPP, </a:t>
            </a:r>
            <a:r>
              <a:rPr lang="en-US" dirty="0" err="1" smtClean="0"/>
              <a:t>ZnTPP</a:t>
            </a:r>
            <a:r>
              <a:rPr lang="en-US" dirty="0" smtClean="0"/>
              <a:t>, and </a:t>
            </a:r>
            <a:r>
              <a:rPr lang="en-US" dirty="0" err="1" smtClean="0"/>
              <a:t>MgTPP</a:t>
            </a:r>
            <a:endParaRPr lang="en-US" dirty="0" smtClean="0"/>
          </a:p>
          <a:p>
            <a:r>
              <a:rPr lang="en-US" dirty="0" smtClean="0"/>
              <a:t>Soret band or B-band </a:t>
            </a:r>
          </a:p>
          <a:p>
            <a:pPr lvl="1"/>
            <a:r>
              <a:rPr lang="en-US" dirty="0" smtClean="0"/>
              <a:t>Named for J.-L. Soret who first described it in 1883.</a:t>
            </a:r>
            <a:r>
              <a:rPr lang="en-US" baseline="30000" dirty="0" smtClean="0"/>
              <a:t>1</a:t>
            </a:r>
            <a:endParaRPr lang="en-US" dirty="0" smtClean="0"/>
          </a:p>
          <a:p>
            <a:pPr lvl="1"/>
            <a:r>
              <a:rPr lang="en-US" dirty="0" smtClean="0"/>
              <a:t>Occurs in the near-UV, exact position depends on nature of porphyrin</a:t>
            </a:r>
          </a:p>
          <a:p>
            <a:r>
              <a:rPr lang="en-US" dirty="0" smtClean="0"/>
              <a:t>Q-bands</a:t>
            </a:r>
          </a:p>
          <a:p>
            <a:pPr lvl="1"/>
            <a:r>
              <a:rPr lang="en-US" dirty="0" smtClean="0"/>
              <a:t>Much smaller, in the visible region.</a:t>
            </a:r>
          </a:p>
          <a:p>
            <a:pPr lvl="1"/>
            <a:r>
              <a:rPr lang="en-US" dirty="0" smtClean="0"/>
              <a:t>Symmetrical </a:t>
            </a:r>
            <a:r>
              <a:rPr lang="en-US" dirty="0" err="1" smtClean="0"/>
              <a:t>metalloporphyrins</a:t>
            </a:r>
            <a:r>
              <a:rPr lang="en-US" dirty="0" smtClean="0"/>
              <a:t> typically have two bands,</a:t>
            </a:r>
          </a:p>
          <a:p>
            <a:pPr lvl="1"/>
            <a:r>
              <a:rPr lang="en-US" baseline="0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TPP has four bands due to the reduced symmetry from interior hydrogens. </a:t>
            </a:r>
            <a:endParaRPr lang="en-US" baseline="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1100" y="2469262"/>
            <a:ext cx="2760784" cy="1987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5172" y="298578"/>
            <a:ext cx="2766113" cy="20051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01100" y="4621835"/>
            <a:ext cx="2760784" cy="19608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08056" y="549314"/>
            <a:ext cx="1053828" cy="1020441"/>
          </a:xfrm>
          <a:prstGeom prst="rect">
            <a:avLst/>
          </a:prstGeom>
          <a:solidFill>
            <a:srgbClr val="F4F4F4"/>
          </a:solidFill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268260"/>
              </p:ext>
            </p:extLst>
          </p:nvPr>
        </p:nvGraphicFramePr>
        <p:xfrm>
          <a:off x="10508056" y="2668457"/>
          <a:ext cx="1005835" cy="975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S ChemDraw Drawing" r:id="rId8" imgW="1532681" imgH="1485659" progId="ChemDraw.Document.6.0">
                  <p:embed/>
                </p:oleObj>
              </mc:Choice>
              <mc:Fallback>
                <p:oleObj name="CS ChemDraw Drawing" r:id="rId8" imgW="1532681" imgH="148565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508056" y="2668457"/>
                        <a:ext cx="1005835" cy="975608"/>
                      </a:xfrm>
                      <a:prstGeom prst="rect">
                        <a:avLst/>
                      </a:prstGeom>
                      <a:solidFill>
                        <a:srgbClr val="F4F4F4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903662"/>
              </p:ext>
            </p:extLst>
          </p:nvPr>
        </p:nvGraphicFramePr>
        <p:xfrm>
          <a:off x="10518654" y="4852702"/>
          <a:ext cx="1032631" cy="1001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S ChemDraw Drawing" r:id="rId10" imgW="1532681" imgH="1485659" progId="ChemDraw.Document.6.0">
                  <p:embed/>
                </p:oleObj>
              </mc:Choice>
              <mc:Fallback>
                <p:oleObj name="CS ChemDraw Drawing" r:id="rId10" imgW="1532681" imgH="148565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518654" y="4852702"/>
                        <a:ext cx="1032631" cy="1001599"/>
                      </a:xfrm>
                      <a:prstGeom prst="rect">
                        <a:avLst/>
                      </a:prstGeom>
                      <a:solidFill>
                        <a:srgbClr val="F4F4F4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9882040" y="549314"/>
            <a:ext cx="6096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Soret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319353" y="1612445"/>
            <a:ext cx="1050863" cy="20055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0152109" y="1417611"/>
            <a:ext cx="7104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Q-bands</a:t>
            </a:r>
          </a:p>
        </p:txBody>
      </p:sp>
    </p:spTree>
    <p:extLst>
      <p:ext uri="{BB962C8B-B14F-4D97-AF65-F5344CB8AC3E}">
        <p14:creationId xmlns:p14="http://schemas.microsoft.com/office/powerpoint/2010/main" val="17080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Gouterman’s</a:t>
            </a:r>
            <a:r>
              <a:rPr lang="en-US" dirty="0" smtClean="0"/>
              <a:t> four orbital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Beginning in the late 1950’s Martin </a:t>
            </a:r>
            <a:r>
              <a:rPr lang="en-US" dirty="0" err="1" smtClean="0"/>
              <a:t>Gouterman</a:t>
            </a:r>
            <a:r>
              <a:rPr lang="en-US" dirty="0" smtClean="0"/>
              <a:t> developed a model</a:t>
            </a:r>
            <a:r>
              <a:rPr lang="en-US" baseline="0" dirty="0" smtClean="0"/>
              <a:t> to explain the absorption spectra of porphyrins.</a:t>
            </a:r>
            <a:r>
              <a:rPr lang="en-US" baseline="30000" dirty="0" smtClean="0"/>
              <a:t>2-5</a:t>
            </a:r>
            <a:r>
              <a:rPr lang="en-US" baseline="0" dirty="0" smtClean="0"/>
              <a:t>  This model focused on four molecular orbitals: the two highest occupied molecular orbitals and the two lowest unoccupied molecular orbitals.  </a:t>
            </a:r>
          </a:p>
          <a:p>
            <a:r>
              <a:rPr lang="en-US" baseline="0" dirty="0" smtClean="0"/>
              <a:t>The model predicts four transitions between the HOMOs and LUMOs.</a:t>
            </a:r>
          </a:p>
          <a:p>
            <a:r>
              <a:rPr lang="en-US" baseline="0" dirty="0" smtClean="0"/>
              <a:t>The number of bands observed depends on the degeneracy of the LUMOs but the intensity is more difficult</a:t>
            </a:r>
            <a:r>
              <a:rPr lang="en-US" dirty="0" smtClean="0"/>
              <a:t> to rationalize.</a:t>
            </a:r>
            <a:endParaRPr lang="en-US" baseline="0" dirty="0" smtClean="0"/>
          </a:p>
          <a:p>
            <a:r>
              <a:rPr lang="en-US" dirty="0" smtClean="0"/>
              <a:t>The Q-bands are much weaker in intensity, but are easily resolved.</a:t>
            </a:r>
          </a:p>
        </p:txBody>
      </p:sp>
    </p:spTree>
    <p:extLst>
      <p:ext uri="{BB962C8B-B14F-4D97-AF65-F5344CB8AC3E}">
        <p14:creationId xmlns:p14="http://schemas.microsoft.com/office/powerpoint/2010/main" val="385867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0294"/>
            <a:ext cx="4167554" cy="1325563"/>
          </a:xfrm>
        </p:spPr>
        <p:txBody>
          <a:bodyPr/>
          <a:lstStyle/>
          <a:p>
            <a:r>
              <a:rPr lang="en-US" dirty="0" err="1" smtClean="0"/>
              <a:t>Gouterman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5914292" cy="4351338"/>
          </a:xfrm>
        </p:spPr>
        <p:txBody>
          <a:bodyPr/>
          <a:lstStyle/>
          <a:p>
            <a:r>
              <a:rPr lang="en-US" dirty="0" smtClean="0"/>
              <a:t>In a </a:t>
            </a:r>
            <a:r>
              <a:rPr lang="en-US" dirty="0" err="1" smtClean="0"/>
              <a:t>metalloporphyrin</a:t>
            </a:r>
            <a:r>
              <a:rPr lang="en-US" dirty="0" smtClean="0"/>
              <a:t> with D</a:t>
            </a:r>
            <a:r>
              <a:rPr lang="en-US" baseline="-25000" dirty="0" smtClean="0"/>
              <a:t>4h</a:t>
            </a:r>
            <a:r>
              <a:rPr lang="en-US" dirty="0" smtClean="0"/>
              <a:t> symmetry,</a:t>
            </a:r>
          </a:p>
          <a:p>
            <a:pPr lvl="1"/>
            <a:r>
              <a:rPr lang="en-US" dirty="0" smtClean="0"/>
              <a:t>The four orbitals in </a:t>
            </a:r>
            <a:r>
              <a:rPr lang="en-US" dirty="0" err="1" smtClean="0"/>
              <a:t>Gouterman’s</a:t>
            </a:r>
            <a:r>
              <a:rPr lang="en-US" dirty="0" smtClean="0"/>
              <a:t> model are the HOMOs (a</a:t>
            </a:r>
            <a:r>
              <a:rPr lang="en-US" baseline="-25000" dirty="0" smtClean="0"/>
              <a:t>1u</a:t>
            </a:r>
            <a:r>
              <a:rPr lang="en-US" dirty="0" smtClean="0"/>
              <a:t>, a</a:t>
            </a:r>
            <a:r>
              <a:rPr lang="en-US" baseline="-25000" dirty="0" smtClean="0"/>
              <a:t>2u</a:t>
            </a:r>
            <a:r>
              <a:rPr lang="en-US" dirty="0" smtClean="0"/>
              <a:t>) and LUMOs (</a:t>
            </a:r>
            <a:r>
              <a:rPr lang="en-US" dirty="0" err="1" smtClean="0"/>
              <a:t>e</a:t>
            </a:r>
            <a:r>
              <a:rPr lang="en-US" baseline="-25000" dirty="0" err="1" smtClean="0"/>
              <a:t>gx</a:t>
            </a:r>
            <a:r>
              <a:rPr lang="en-US" dirty="0" smtClean="0"/>
              <a:t>,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gy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HOMOs are </a:t>
            </a:r>
            <a:r>
              <a:rPr lang="en-US" i="1" dirty="0" smtClean="0"/>
              <a:t>not</a:t>
            </a:r>
            <a:r>
              <a:rPr lang="en-US" dirty="0" smtClean="0"/>
              <a:t> degenerate, with the a</a:t>
            </a:r>
            <a:r>
              <a:rPr lang="en-US" baseline="-25000" dirty="0" smtClean="0"/>
              <a:t>1u</a:t>
            </a:r>
            <a:r>
              <a:rPr lang="en-US" dirty="0" smtClean="0"/>
              <a:t> being at a lower energy.</a:t>
            </a:r>
          </a:p>
          <a:p>
            <a:pPr lvl="2"/>
            <a:r>
              <a:rPr lang="en-US" dirty="0" smtClean="0"/>
              <a:t>a</a:t>
            </a:r>
            <a:r>
              <a:rPr lang="en-US" baseline="-25000" dirty="0" smtClean="0"/>
              <a:t>1u</a:t>
            </a:r>
            <a:r>
              <a:rPr lang="en-US" dirty="0">
                <a:latin typeface="Symbol" panose="05050102010706020507" pitchFamily="18" charset="2"/>
              </a:rPr>
              <a:t>®</a:t>
            </a:r>
            <a:r>
              <a:rPr lang="en-US" dirty="0" smtClean="0">
                <a:latin typeface="Calibri" panose="020F0502020204030204" pitchFamily="34" charset="0"/>
              </a:rPr>
              <a:t>e</a:t>
            </a:r>
            <a:r>
              <a:rPr lang="en-US" baseline="-25000" dirty="0" smtClean="0">
                <a:latin typeface="Calibri" panose="020F0502020204030204" pitchFamily="34" charset="0"/>
              </a:rPr>
              <a:t>g</a:t>
            </a:r>
            <a:r>
              <a:rPr lang="en-US" dirty="0" smtClean="0">
                <a:latin typeface="Calibri" panose="020F0502020204030204" pitchFamily="34" charset="0"/>
              </a:rPr>
              <a:t> transitions give rise to the Soret bands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a</a:t>
            </a:r>
            <a:r>
              <a:rPr lang="en-US" baseline="-25000" dirty="0" smtClean="0">
                <a:latin typeface="Calibri" panose="020F0502020204030204" pitchFamily="34" charset="0"/>
              </a:rPr>
              <a:t>2u</a:t>
            </a:r>
            <a:r>
              <a:rPr lang="en-US" dirty="0">
                <a:latin typeface="Symbol" panose="05050102010706020507" pitchFamily="18" charset="2"/>
              </a:rPr>
              <a:t>®</a:t>
            </a:r>
            <a:r>
              <a:rPr lang="en-US" dirty="0" smtClean="0">
                <a:latin typeface="Calibri" panose="020F0502020204030204" pitchFamily="34" charset="0"/>
              </a:rPr>
              <a:t>e</a:t>
            </a:r>
            <a:r>
              <a:rPr lang="en-US" baseline="-25000" dirty="0" smtClean="0">
                <a:latin typeface="Calibri" panose="020F0502020204030204" pitchFamily="34" charset="0"/>
              </a:rPr>
              <a:t>g</a:t>
            </a:r>
            <a:r>
              <a:rPr lang="en-US" dirty="0" smtClean="0">
                <a:latin typeface="Calibri" panose="020F0502020204030204" pitchFamily="34" charset="0"/>
              </a:rPr>
              <a:t> transitions give rise to Q bands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892" y="4274256"/>
            <a:ext cx="2047134" cy="1531651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131" y="4274256"/>
            <a:ext cx="2036761" cy="15609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7962" y="2559082"/>
            <a:ext cx="2052995" cy="17151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131" y="2559798"/>
            <a:ext cx="2101239" cy="17144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3696" y="410426"/>
            <a:ext cx="3448531" cy="20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124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Gouterman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9768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number of Q-bands is equal to twice the number of allowed transitions due to a vibrational component.</a:t>
            </a:r>
          </a:p>
          <a:p>
            <a:pPr lvl="1"/>
            <a:r>
              <a:rPr lang="en-US" dirty="0" smtClean="0"/>
              <a:t>The energy difference between two Q-bands is approximately equal to the energy of a vibrational transition.</a:t>
            </a:r>
          </a:p>
          <a:p>
            <a:pPr lvl="1"/>
            <a:r>
              <a:rPr lang="en-US" dirty="0" smtClean="0"/>
              <a:t>The lower energy Q-band is a 0-0 transition – from a ground vibrational state to a ground vibrational state</a:t>
            </a:r>
          </a:p>
          <a:p>
            <a:pPr lvl="1"/>
            <a:r>
              <a:rPr lang="en-US" dirty="0" smtClean="0"/>
              <a:t>The higher energy Q-band is a 0-1 transition – from a ground vibrational state to the first excited vibrational state.</a:t>
            </a:r>
          </a:p>
          <a:p>
            <a:r>
              <a:rPr lang="en-US" dirty="0" smtClean="0"/>
              <a:t>Replacing a metal with two protons to obtain H</a:t>
            </a:r>
            <a:r>
              <a:rPr lang="en-US" baseline="-25000" dirty="0" smtClean="0"/>
              <a:t>2</a:t>
            </a:r>
            <a:r>
              <a:rPr lang="en-US" dirty="0" smtClean="0"/>
              <a:t>TPP reduces the symmetry from D</a:t>
            </a:r>
            <a:r>
              <a:rPr lang="en-US" baseline="-25000" dirty="0" smtClean="0"/>
              <a:t>4h</a:t>
            </a:r>
            <a:r>
              <a:rPr lang="en-US" dirty="0" smtClean="0"/>
              <a:t> to D</a:t>
            </a:r>
            <a:r>
              <a:rPr lang="en-US" baseline="-25000" dirty="0" smtClean="0"/>
              <a:t>2h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This removes the degeneracy of the LUMO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g</a:t>
            </a:r>
            <a:r>
              <a:rPr lang="en-US" dirty="0" smtClean="0"/>
              <a:t> orbitals and doubles the number of observed transitions.</a:t>
            </a:r>
          </a:p>
          <a:p>
            <a:pPr lvl="1"/>
            <a:r>
              <a:rPr lang="en-US" dirty="0" smtClean="0"/>
              <a:t>The Soret in H</a:t>
            </a:r>
            <a:r>
              <a:rPr lang="en-US" baseline="-25000" dirty="0" smtClean="0"/>
              <a:t>2</a:t>
            </a:r>
            <a:r>
              <a:rPr lang="en-US" dirty="0" smtClean="0"/>
              <a:t>TPP </a:t>
            </a:r>
            <a:r>
              <a:rPr lang="en-US" i="1" dirty="0" smtClean="0"/>
              <a:t>can</a:t>
            </a:r>
            <a:r>
              <a:rPr lang="en-US" dirty="0" smtClean="0"/>
              <a:t> be resolved into two peaks at low temperature, but typically is observed as a single peak.</a:t>
            </a:r>
          </a:p>
        </p:txBody>
      </p:sp>
    </p:spTree>
    <p:extLst>
      <p:ext uri="{BB962C8B-B14F-4D97-AF65-F5344CB8AC3E}">
        <p14:creationId xmlns:p14="http://schemas.microsoft.com/office/powerpoint/2010/main" val="1524776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 smtClean="0"/>
              <a:t>Gouterman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the HOMO-LUMO transitions are allowed, and a simple model predicts they should have nearly equal intensity.</a:t>
            </a:r>
          </a:p>
          <a:p>
            <a:r>
              <a:rPr lang="en-US" dirty="0" smtClean="0"/>
              <a:t>However, orbital mixing occurs and leads to the drastic differences in intensities.</a:t>
            </a:r>
          </a:p>
          <a:p>
            <a:pPr lvl="1"/>
            <a:r>
              <a:rPr lang="en-US" dirty="0" smtClean="0"/>
              <a:t>In the</a:t>
            </a:r>
            <a:r>
              <a:rPr lang="en-US" baseline="0" dirty="0" smtClean="0"/>
              <a:t> </a:t>
            </a: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24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2u</a:t>
            </a:r>
            <a:r>
              <a:rPr lang="en-US" dirty="0">
                <a:latin typeface="Symbol" panose="05050102010706020507" pitchFamily="18" charset="2"/>
              </a:rPr>
              <a:t>®</a:t>
            </a: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en-US" sz="24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</a:t>
            </a: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transitions,</a:t>
            </a:r>
            <a:r>
              <a:rPr lang="en-US" sz="2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transition dipoles nearly cancel leading to the weak Q-absorptions observed.</a:t>
            </a:r>
          </a:p>
          <a:p>
            <a:pPr lvl="1"/>
            <a:r>
              <a:rPr lang="en-US" sz="2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24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1u</a:t>
            </a:r>
            <a:r>
              <a:rPr lang="en-US" dirty="0">
                <a:latin typeface="Symbol" panose="05050102010706020507" pitchFamily="18" charset="2"/>
              </a:rPr>
              <a:t>®</a:t>
            </a: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en-US" sz="24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</a:t>
            </a: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transitions,</a:t>
            </a:r>
            <a:r>
              <a:rPr lang="en-US" sz="2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transition dipoles reinforce, leading to the strong absorbance seen in the Soret band.</a:t>
            </a:r>
            <a:endParaRPr lang="en-US" sz="24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1294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</TotalTime>
  <Words>859</Words>
  <Application>Microsoft Office PowerPoint</Application>
  <PresentationFormat>Widescreen</PresentationFormat>
  <Paragraphs>68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 Theme</vt:lpstr>
      <vt:lpstr>CS ChemDraw Drawing</vt:lpstr>
      <vt:lpstr>Five slides about Porphyrin UV-Vis</vt:lpstr>
      <vt:lpstr>Learning Outcomes</vt:lpstr>
      <vt:lpstr>Porphyrin Structure and Numbering</vt:lpstr>
      <vt:lpstr>Porphyrin Aromaticity &amp; MOs</vt:lpstr>
      <vt:lpstr>Porphyrin Spectra</vt:lpstr>
      <vt:lpstr>Gouterman’s four orbital model</vt:lpstr>
      <vt:lpstr>Gouterman</vt:lpstr>
      <vt:lpstr>Gouterman</vt:lpstr>
      <vt:lpstr>Gouterman</vt:lpstr>
      <vt:lpstr>Questions: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slides about Porphyrn UV-Vis</dc:title>
  <dc:creator>Riehl, Matthew</dc:creator>
  <cp:lastModifiedBy>Riehl, Matthew</cp:lastModifiedBy>
  <cp:revision>52</cp:revision>
  <dcterms:created xsi:type="dcterms:W3CDTF">2019-05-03T16:26:11Z</dcterms:created>
  <dcterms:modified xsi:type="dcterms:W3CDTF">2020-02-20T20:49:53Z</dcterms:modified>
</cp:coreProperties>
</file>