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8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1554909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68611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2373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05250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7855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169080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671315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94259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081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02966"/>
            <a:ext cx="8520600" cy="1734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867800"/>
            <a:ext cx="8520600" cy="1122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66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5640766"/>
            <a:ext cx="5998800" cy="8067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creativecommons.org/about/license/" TargetMode="External"/><Relationship Id="rId3" Type="http://schemas.openxmlformats.org/officeDocument/2006/relationships/hyperlink" Target="mailto:thomas.brown@oswego..edu" TargetMode="External"/><Relationship Id="rId7" Type="http://schemas.openxmlformats.org/officeDocument/2006/relationships/hyperlink" Target="http://www.ionicviper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rscarrow@haverford.edu" TargetMode="External"/><Relationship Id="rId5" Type="http://schemas.openxmlformats.org/officeDocument/2006/relationships/hyperlink" Target="mailto:tanya.gupta@sdstate.edu" TargetMode="External"/><Relationship Id="rId4" Type="http://schemas.openxmlformats.org/officeDocument/2006/relationships/hyperlink" Target="mailto:edowns1@fitchburgstate.edu" TargetMode="External"/><Relationship Id="rId9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as.org/content/104/17/6908.figures-only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992766"/>
            <a:ext cx="8520600" cy="2736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Introduction to </a:t>
            </a:r>
          </a:p>
          <a:p>
            <a:pPr lvl="0">
              <a:spcBef>
                <a:spcPts val="0"/>
              </a:spcBef>
              <a:buNone/>
            </a:pPr>
            <a:r>
              <a:rPr lang="en"/>
              <a:t>Agostic Interactions</a:t>
            </a:r>
          </a:p>
          <a:p>
            <a:pPr lvl="0">
              <a:spcBef>
                <a:spcPts val="0"/>
              </a:spcBef>
              <a:buNone/>
            </a:pPr>
            <a:endParaRPr sz="2400"/>
          </a:p>
          <a:p>
            <a:pPr lvl="0">
              <a:spcBef>
                <a:spcPts val="0"/>
              </a:spcBef>
              <a:buNone/>
            </a:pPr>
            <a:r>
              <a:rPr lang="en" sz="2400"/>
              <a:t>From Brookhart, Green, and Parkin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 “Agostic Interactions in Transition Metal Compounds” </a:t>
            </a:r>
            <a:r>
              <a:rPr lang="en" sz="2400" i="1"/>
              <a:t>Proc. Natl. Acad. Sci</a:t>
            </a:r>
            <a:r>
              <a:rPr lang="en" sz="2400"/>
              <a:t>. </a:t>
            </a:r>
            <a:r>
              <a:rPr lang="en" sz="2400" b="1"/>
              <a:t>2007</a:t>
            </a:r>
            <a:r>
              <a:rPr lang="en" sz="2400"/>
              <a:t>, </a:t>
            </a:r>
            <a:r>
              <a:rPr lang="en" sz="2400" i="1"/>
              <a:t>104</a:t>
            </a:r>
            <a:r>
              <a:rPr lang="en" sz="2400"/>
              <a:t> (7), 6908-6914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just" rtl="0">
              <a:spcBef>
                <a:spcPts val="3600"/>
              </a:spcBef>
              <a:buClr>
                <a:schemeClr val="dk1"/>
              </a:buClr>
              <a:buSzPct val="1100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Created by Thomas Brown, SUNY Oswego (</a:t>
            </a:r>
            <a:r>
              <a:rPr lang="en" sz="1000" u="sng">
                <a:solidFill>
                  <a:srgbClr val="1155CC"/>
                </a:solidFill>
                <a:hlinkClick r:id="rId3"/>
              </a:rPr>
              <a:t>thomas.brown@oswego.edu</a:t>
            </a:r>
            <a:r>
              <a:rPr lang="en" sz="1000">
                <a:solidFill>
                  <a:schemeClr val="dk1"/>
                </a:solidFill>
              </a:rPr>
              <a:t>), Emma Downs, Fitchburg State University (</a:t>
            </a:r>
            <a:r>
              <a:rPr lang="en" sz="1000" u="sng">
                <a:solidFill>
                  <a:srgbClr val="1155CC"/>
                </a:solidFill>
                <a:hlinkClick r:id="rId4"/>
              </a:rPr>
              <a:t>edowns1@fitchburgstate.edu</a:t>
            </a:r>
            <a:r>
              <a:rPr lang="en" sz="1000">
                <a:solidFill>
                  <a:schemeClr val="dk1"/>
                </a:solidFill>
              </a:rPr>
              <a:t>), Tanya Gupta, South Dakota State University (</a:t>
            </a:r>
            <a:r>
              <a:rPr lang="en" sz="1000" u="sng">
                <a:solidFill>
                  <a:srgbClr val="1155CC"/>
                </a:solidFill>
                <a:hlinkClick r:id="rId5"/>
              </a:rPr>
              <a:t>tanya.gupta@sdstate.edu</a:t>
            </a:r>
            <a:r>
              <a:rPr lang="en" sz="1000">
                <a:solidFill>
                  <a:schemeClr val="dk1"/>
                </a:solidFill>
              </a:rPr>
              <a:t>), Rob Scarrow, Haverford College (</a:t>
            </a:r>
            <a:r>
              <a:rPr lang="en" sz="1000" u="sng">
                <a:solidFill>
                  <a:srgbClr val="1155CC"/>
                </a:solidFill>
                <a:hlinkClick r:id="rId6"/>
              </a:rPr>
              <a:t>rscarrow@haverford.edu</a:t>
            </a:r>
            <a:r>
              <a:rPr lang="en" sz="1000">
                <a:solidFill>
                  <a:schemeClr val="dk1"/>
                </a:solidFill>
              </a:rPr>
              <a:t>), and Shirley Lin, US Naval Academy (lin@usna.edu) and posted on VIPEr (</a:t>
            </a:r>
            <a:r>
              <a:rPr lang="en" sz="1000" u="sng">
                <a:solidFill>
                  <a:srgbClr val="0000FF"/>
                </a:solidFill>
                <a:hlinkClick r:id="rId7"/>
              </a:rPr>
              <a:t>www.ionicviper.org</a:t>
            </a:r>
            <a:r>
              <a:rPr lang="en" sz="1000">
                <a:solidFill>
                  <a:schemeClr val="dk1"/>
                </a:solidFill>
              </a:rPr>
              <a:t>) on June 3, 2017.  Copyright Thomas Brown, Emma Downs, Tanya Gupta, Rob Scarrow and Shirley Lin  2017.  This work is licensed under the Creative Commons Attribution-NonCommerical-ShareAlike 3.0 Unported</a:t>
            </a: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" sz="1000">
                <a:solidFill>
                  <a:schemeClr val="dk1"/>
                </a:solidFill>
              </a:rPr>
              <a:t>License. To view a copy of this license visit </a:t>
            </a:r>
            <a:r>
              <a:rPr lang="en" sz="1000" u="sng">
                <a:solidFill>
                  <a:srgbClr val="0000FF"/>
                </a:solidFill>
                <a:hlinkClick r:id="rId8"/>
              </a:rPr>
              <a:t>http://creativecommons.org/about/license/</a:t>
            </a:r>
            <a:r>
              <a:rPr lang="en" sz="1000">
                <a:solidFill>
                  <a:schemeClr val="dk1"/>
                </a:solidFill>
              </a:rPr>
              <a:t>.</a:t>
            </a:r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1</a:t>
            </a:fld>
            <a:endParaRPr lang="en"/>
          </a:p>
        </p:txBody>
      </p:sp>
      <p:pic>
        <p:nvPicPr>
          <p:cNvPr id="57" name="Shape 57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311700" y="6063625"/>
            <a:ext cx="1925858" cy="524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Learning Slide</a:t>
            </a:r>
          </a:p>
        </p:txBody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833"/>
              <a:buFont typeface="Arial"/>
              <a:buNone/>
            </a:pPr>
            <a:r>
              <a:rPr lang="en" sz="2400" dirty="0">
                <a:solidFill>
                  <a:schemeClr val="dk1"/>
                </a:solidFill>
              </a:rPr>
              <a:t>Students will be able to...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●"/>
            </a:pPr>
            <a:r>
              <a:rPr lang="en" dirty="0">
                <a:solidFill>
                  <a:schemeClr val="dk1"/>
                </a:solidFill>
              </a:rPr>
              <a:t>Define an agostic interaction and relate it to other types of bonding.</a:t>
            </a:r>
          </a:p>
          <a:p>
            <a:pPr marL="457200" lvl="0" indent="-228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Char char="●"/>
            </a:pPr>
            <a:r>
              <a:rPr lang="en" dirty="0">
                <a:solidFill>
                  <a:schemeClr val="dk1"/>
                </a:solidFill>
              </a:rPr>
              <a:t>Provide examples of how the presence of an agostic interaction can be determined experimentally and through computational methods</a:t>
            </a:r>
          </a:p>
          <a:p>
            <a:pPr lvl="0">
              <a:spcBef>
                <a:spcPts val="0"/>
              </a:spcBef>
              <a:buNone/>
            </a:pPr>
            <a:endParaRPr sz="2400" dirty="0"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2</a:t>
            </a:fld>
            <a:endParaRPr lang="en"/>
          </a:p>
        </p:txBody>
      </p:sp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6063625"/>
            <a:ext cx="1925858" cy="524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chemeClr val="tx1"/>
                </a:solidFill>
              </a:rPr>
              <a:t>Definition of Agostic Interaction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1536617"/>
            <a:ext cx="8520600" cy="641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514350" lvl="0" indent="-285750" rtl="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" dirty="0">
                <a:solidFill>
                  <a:schemeClr val="tx1"/>
                </a:solidFill>
              </a:rPr>
              <a:t>The word agostic is derived from the Greek </a:t>
            </a:r>
            <a:r>
              <a:rPr lang="en" dirty="0" smtClean="0">
                <a:solidFill>
                  <a:schemeClr val="tx1"/>
                </a:solidFill>
              </a:rPr>
              <a:t>for </a:t>
            </a:r>
            <a:r>
              <a:rPr lang="en" dirty="0">
                <a:solidFill>
                  <a:schemeClr val="tx1"/>
                </a:solidFill>
              </a:rPr>
              <a:t>“to hold onto one’s self”.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solidFill>
                <a:schemeClr val="tx1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chemeClr val="tx1"/>
                </a:solidFill>
              </a:rPr>
              <a:t> </a:t>
            </a: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chemeClr val="tx1"/>
              </a:solidFill>
            </a:endParaRP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72" name="Shape 7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tx1"/>
                </a:solidFill>
              </a:rPr>
              <a:t>3</a:t>
            </a:fld>
            <a:endParaRPr lang="en">
              <a:solidFill>
                <a:schemeClr val="tx1"/>
              </a:solidFill>
            </a:endParaRPr>
          </a:p>
        </p:txBody>
      </p:sp>
      <p:pic>
        <p:nvPicPr>
          <p:cNvPr id="73" name="Shape 7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5825" y="6217625"/>
            <a:ext cx="1925858" cy="524699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Shape 74"/>
          <p:cNvSpPr txBox="1"/>
          <p:nvPr/>
        </p:nvSpPr>
        <p:spPr>
          <a:xfrm>
            <a:off x="311700" y="2333900"/>
            <a:ext cx="8520600" cy="136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800" dirty="0">
                <a:solidFill>
                  <a:schemeClr val="tx1"/>
                </a:solidFill>
              </a:rPr>
              <a:t>The traditional definition of an agostic interaction refers to the intramolecular interaction between a C-H bond and a transition metal center, forming a 3-center, 2-electron bond.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323400" y="3698300"/>
            <a:ext cx="8497200" cy="123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800" dirty="0">
                <a:solidFill>
                  <a:schemeClr val="tx1"/>
                </a:solidFill>
              </a:rPr>
              <a:t>The definition was eventually expanded to include all metals and the term agostic interaction has even been applied to </a:t>
            </a:r>
            <a:r>
              <a:rPr lang="en" sz="1800" dirty="0" smtClean="0">
                <a:solidFill>
                  <a:schemeClr val="tx1"/>
                </a:solidFill>
              </a:rPr>
              <a:t>silicon.</a:t>
            </a:r>
          </a:p>
          <a:p>
            <a:pPr marL="457200" lvl="0" indent="-342900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Arial" panose="020B0604020202020204" pitchFamily="34" charset="0"/>
              <a:buChar char="•"/>
            </a:pPr>
            <a:r>
              <a:rPr lang="en" sz="1800" dirty="0" smtClean="0">
                <a:solidFill>
                  <a:schemeClr val="tx1"/>
                </a:solidFill>
              </a:rPr>
              <a:t>Whether </a:t>
            </a:r>
            <a:r>
              <a:rPr lang="en" sz="1800" dirty="0">
                <a:solidFill>
                  <a:schemeClr val="tx1"/>
                </a:solidFill>
              </a:rPr>
              <a:t>the interaction of a heteroatom-hydrogen bond with a metal or metalloid can be considered an agostic interaction is the source of some controversy.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4" grpId="1"/>
      <p:bldP spid="7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Shape 8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5550" y="1366474"/>
            <a:ext cx="2958649" cy="167925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Shape 8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Clr>
                <a:schemeClr val="dk1"/>
              </a:buClr>
              <a:buSzPct val="45833"/>
              <a:buFont typeface="Arial"/>
              <a:buNone/>
            </a:pPr>
            <a:r>
              <a:rPr lang="en" sz="2400"/>
              <a:t>β-Agostic interaction in (Me</a:t>
            </a:r>
            <a:r>
              <a:rPr lang="en" sz="2400" baseline="-25000"/>
              <a:t>2</a:t>
            </a:r>
            <a:r>
              <a:rPr lang="en" sz="2400"/>
              <a:t>PCH</a:t>
            </a:r>
            <a:r>
              <a:rPr lang="en" sz="2400" baseline="-25000"/>
              <a:t>2</a:t>
            </a:r>
            <a:r>
              <a:rPr lang="en" sz="2400"/>
              <a:t>CH</a:t>
            </a:r>
            <a:r>
              <a:rPr lang="en" sz="2400" baseline="-25000"/>
              <a:t>2</a:t>
            </a:r>
            <a:r>
              <a:rPr lang="en" sz="2400"/>
              <a:t>PMe</a:t>
            </a:r>
            <a:r>
              <a:rPr lang="en" sz="2400" baseline="-25000"/>
              <a:t>2</a:t>
            </a:r>
            <a:r>
              <a:rPr lang="en" sz="2400"/>
              <a:t>)TiEtCl</a:t>
            </a:r>
            <a:r>
              <a:rPr lang="en" sz="2400" baseline="-25000"/>
              <a:t>3</a:t>
            </a:r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4</a:t>
            </a:fld>
            <a:endParaRPr lang="en"/>
          </a:p>
        </p:txBody>
      </p:sp>
      <p:sp>
        <p:nvSpPr>
          <p:cNvPr id="83" name="Shape 83"/>
          <p:cNvSpPr txBox="1"/>
          <p:nvPr/>
        </p:nvSpPr>
        <p:spPr>
          <a:xfrm>
            <a:off x="231750" y="3727350"/>
            <a:ext cx="8680500" cy="81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2400"/>
              <a:t>Cf. 3-electron-2-center bonding in diborane: </a:t>
            </a:r>
          </a:p>
          <a:p>
            <a:pPr lvl="0" rtl="0">
              <a:lnSpc>
                <a:spcPct val="150000"/>
              </a:lnSpc>
              <a:spcBef>
                <a:spcPts val="0"/>
              </a:spcBef>
              <a:buNone/>
            </a:pPr>
            <a:r>
              <a:rPr lang="en" sz="900">
                <a:solidFill>
                  <a:schemeClr val="dk1"/>
                </a:solidFill>
              </a:rPr>
              <a:t>	</a:t>
            </a:r>
            <a:r>
              <a:rPr lang="en" sz="1100">
                <a:solidFill>
                  <a:schemeClr val="dk1"/>
                </a:solidFill>
              </a:rPr>
              <a:t>			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	</a:t>
            </a:r>
          </a:p>
          <a:p>
            <a:pPr lv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rPr lang="en" sz="1100">
                <a:solidFill>
                  <a:schemeClr val="dk1"/>
                </a:solidFill>
              </a:rPr>
              <a:t>		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pic>
        <p:nvPicPr>
          <p:cNvPr id="84" name="Shape 8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1875" y="6161400"/>
            <a:ext cx="1925858" cy="524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Shape 8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71525" y="4621132"/>
            <a:ext cx="7600938" cy="1034412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Shape 86"/>
          <p:cNvSpPr txBox="1"/>
          <p:nvPr/>
        </p:nvSpPr>
        <p:spPr>
          <a:xfrm>
            <a:off x="5488575" y="1193550"/>
            <a:ext cx="3433800" cy="2533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lnSpc>
                <a:spcPct val="115000"/>
              </a:lnSpc>
              <a:spcBef>
                <a:spcPts val="0"/>
              </a:spcBef>
              <a:buNone/>
            </a:pPr>
            <a:r>
              <a:rPr lang="en" sz="1900">
                <a:solidFill>
                  <a:schemeClr val="dk1"/>
                </a:solidFill>
              </a:rPr>
              <a:t>Dawoodi, Green, Mtetwa &amp; Prout </a:t>
            </a:r>
            <a:r>
              <a:rPr lang="en" sz="1900" i="1">
                <a:solidFill>
                  <a:schemeClr val="dk1"/>
                </a:solidFill>
              </a:rPr>
              <a:t>J Chem Soc Chem Commun</a:t>
            </a:r>
            <a:r>
              <a:rPr lang="en" sz="1900">
                <a:solidFill>
                  <a:schemeClr val="dk1"/>
                </a:solidFill>
              </a:rPr>
              <a:t>, </a:t>
            </a:r>
            <a:r>
              <a:rPr lang="en" sz="1900" b="1">
                <a:solidFill>
                  <a:schemeClr val="dk1"/>
                </a:solidFill>
              </a:rPr>
              <a:t>1982</a:t>
            </a:r>
            <a:r>
              <a:rPr lang="en" sz="1900">
                <a:solidFill>
                  <a:schemeClr val="dk1"/>
                </a:solidFill>
              </a:rPr>
              <a:t>, 802.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Agostic Versus Anagostic</a:t>
            </a:r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[Instructor should download Figure 6 as Powerpoint slide from </a:t>
            </a:r>
            <a:r>
              <a:rPr lang="en" u="sng">
                <a:solidFill>
                  <a:schemeClr val="hlink"/>
                </a:solidFill>
                <a:hlinkClick r:id="rId3"/>
              </a:rPr>
              <a:t>PNAS 2007 paper</a:t>
            </a:r>
            <a:r>
              <a:rPr lang="en"/>
              <a:t> (free access)] This figure presents the structural and spectroscopic differences between agostic and anagostic interactions. </a:t>
            </a:r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5</a:t>
            </a:fld>
            <a:endParaRPr lang="en"/>
          </a:p>
        </p:txBody>
      </p:sp>
      <p:pic>
        <p:nvPicPr>
          <p:cNvPr id="94" name="Shape 9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11700" y="6063625"/>
            <a:ext cx="1925858" cy="524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414718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/>
              <a:t>Methods for characterizing agostic interactions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1068490"/>
            <a:ext cx="8520600" cy="417010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dirty="0">
                <a:solidFill>
                  <a:schemeClr val="tx1"/>
                </a:solidFill>
              </a:rPr>
              <a:t>Dependent on observing interactions between the Lewis acidic metal center and a nearby C-H bond.</a:t>
            </a:r>
          </a:p>
          <a:p>
            <a:pPr marL="457200" lvl="0" indent="-381000">
              <a:spcBef>
                <a:spcPts val="0"/>
              </a:spcBef>
              <a:buSzPct val="100000"/>
              <a:buChar char="●"/>
            </a:pPr>
            <a:r>
              <a:rPr lang="en" sz="2400" dirty="0">
                <a:solidFill>
                  <a:schemeClr val="tx1"/>
                </a:solidFill>
              </a:rPr>
              <a:t>X-ray/neutron </a:t>
            </a:r>
            <a:r>
              <a:rPr lang="en" sz="2400" dirty="0" smtClean="0">
                <a:solidFill>
                  <a:schemeClr val="tx1"/>
                </a:solidFill>
              </a:rPr>
              <a:t>diffraction</a:t>
            </a:r>
          </a:p>
          <a:p>
            <a:pPr marL="914400" lvl="0" indent="-381000">
              <a:spcBef>
                <a:spcPts val="0"/>
              </a:spcBef>
              <a:buSzPct val="100000"/>
              <a:buChar char="●"/>
            </a:pPr>
            <a:r>
              <a:rPr lang="en" dirty="0" smtClean="0">
                <a:solidFill>
                  <a:schemeClr val="tx1"/>
                </a:solidFill>
              </a:rPr>
              <a:t>Short M-H bond length (1.8 -2.3 </a:t>
            </a:r>
            <a:r>
              <a:rPr lang="en-US" dirty="0" smtClean="0">
                <a:solidFill>
                  <a:schemeClr val="tx1"/>
                </a:solidFill>
              </a:rPr>
              <a:t>Ǻ)</a:t>
            </a:r>
          </a:p>
          <a:p>
            <a:pPr marL="1371600" lvl="1" indent="-381000">
              <a:buSzPct val="100000"/>
              <a:buChar char="●"/>
            </a:pPr>
            <a:r>
              <a:rPr lang="en-US" dirty="0" smtClean="0">
                <a:solidFill>
                  <a:schemeClr val="tx1"/>
                </a:solidFill>
              </a:rPr>
              <a:t>Less than the sum of the van der Waals radii</a:t>
            </a:r>
            <a:endParaRPr lang="en-US" dirty="0" smtClean="0">
              <a:solidFill>
                <a:schemeClr val="tx1"/>
              </a:solidFill>
            </a:endParaRPr>
          </a:p>
          <a:p>
            <a:pPr marL="914400" lvl="0" indent="-381000">
              <a:spcBef>
                <a:spcPts val="0"/>
              </a:spcBef>
              <a:buSzPct val="100000"/>
              <a:buChar char="●"/>
            </a:pPr>
            <a:r>
              <a:rPr lang="en-US" dirty="0" smtClean="0">
                <a:solidFill>
                  <a:schemeClr val="tx1"/>
                </a:solidFill>
              </a:rPr>
              <a:t>Small M-H-C bond angles (90-140°)</a:t>
            </a:r>
            <a:endParaRPr lang="en" dirty="0">
              <a:solidFill>
                <a:schemeClr val="tx1"/>
              </a:solidFill>
            </a:endParaRP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 dirty="0">
                <a:solidFill>
                  <a:schemeClr val="tx1"/>
                </a:solidFill>
              </a:rPr>
              <a:t>NMR </a:t>
            </a:r>
            <a:endParaRPr lang="en" sz="2400" dirty="0" smtClean="0">
              <a:solidFill>
                <a:schemeClr val="tx1"/>
              </a:solidFill>
            </a:endParaRPr>
          </a:p>
          <a:p>
            <a:pPr marL="914400" lvl="0" indent="-381000" rtl="0">
              <a:spcBef>
                <a:spcPts val="0"/>
              </a:spcBef>
              <a:buSzPct val="100000"/>
              <a:buChar char="●"/>
            </a:pPr>
            <a:r>
              <a:rPr lang="en" sz="2000" dirty="0" smtClean="0">
                <a:solidFill>
                  <a:schemeClr val="tx1"/>
                </a:solidFill>
              </a:rPr>
              <a:t>Low </a:t>
            </a:r>
            <a:r>
              <a:rPr lang="en" sz="2000" baseline="30000" dirty="0" smtClean="0">
                <a:solidFill>
                  <a:schemeClr val="tx1"/>
                </a:solidFill>
              </a:rPr>
              <a:t>1</a:t>
            </a:r>
            <a:r>
              <a:rPr lang="en" sz="2000" dirty="0" smtClean="0">
                <a:solidFill>
                  <a:schemeClr val="tx1"/>
                </a:solidFill>
              </a:rPr>
              <a:t>J</a:t>
            </a:r>
            <a:r>
              <a:rPr lang="en" sz="2000" baseline="-25000" dirty="0" smtClean="0">
                <a:solidFill>
                  <a:schemeClr val="tx1"/>
                </a:solidFill>
              </a:rPr>
              <a:t>CH</a:t>
            </a:r>
            <a:r>
              <a:rPr lang="en" sz="2000" dirty="0" smtClean="0">
                <a:solidFill>
                  <a:schemeClr val="tx1"/>
                </a:solidFill>
              </a:rPr>
              <a:t> value</a:t>
            </a:r>
          </a:p>
          <a:p>
            <a:pPr marL="914400" lvl="2" indent="-381000">
              <a:buSzPct val="100000"/>
              <a:buChar char="●"/>
            </a:pPr>
            <a:r>
              <a:rPr lang="en" sz="2000" dirty="0" smtClean="0">
                <a:solidFill>
                  <a:schemeClr val="tx1"/>
                </a:solidFill>
              </a:rPr>
              <a:t>Upfield shift of hydrogen atom compared to uncoordinated group</a:t>
            </a:r>
            <a:endParaRPr lang="en" sz="2000" dirty="0">
              <a:solidFill>
                <a:schemeClr val="tx1"/>
              </a:solidFill>
            </a:endParaRP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 dirty="0" smtClean="0">
                <a:solidFill>
                  <a:schemeClr val="tx1"/>
                </a:solidFill>
              </a:rPr>
              <a:t>IR</a:t>
            </a:r>
            <a:endParaRPr lang="en" sz="2400" dirty="0">
              <a:solidFill>
                <a:schemeClr val="tx1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6</a:t>
            </a:fld>
            <a:endParaRPr lang="en"/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6063625"/>
            <a:ext cx="1925858" cy="524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xfrm>
            <a:off x="311700" y="2885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Other methods </a:t>
            </a:r>
            <a:r>
              <a:rPr lang="en" dirty="0"/>
              <a:t>for characterizing agostic interactions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311700" y="922186"/>
            <a:ext cx="8520600" cy="3710774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 dirty="0">
                <a:solidFill>
                  <a:schemeClr val="tx1"/>
                </a:solidFill>
              </a:rPr>
              <a:t>Dependent on observing interactions between the Lewis acidic metal center and a nearby C-H bond.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 dirty="0" smtClean="0">
                <a:solidFill>
                  <a:schemeClr val="tx1"/>
                </a:solidFill>
              </a:rPr>
              <a:t>IR</a:t>
            </a:r>
          </a:p>
          <a:p>
            <a:pPr marL="914400" lvl="1" indent="-381000">
              <a:buSzPct val="100000"/>
              <a:buChar char="●"/>
            </a:pPr>
            <a:r>
              <a:rPr lang="en" sz="2000" dirty="0" smtClean="0">
                <a:solidFill>
                  <a:schemeClr val="tx1"/>
                </a:solidFill>
              </a:rPr>
              <a:t>Lower C-H stretching frequency</a:t>
            </a:r>
            <a:endParaRPr lang="en" sz="2000" dirty="0">
              <a:solidFill>
                <a:schemeClr val="tx1"/>
              </a:solidFill>
            </a:endParaRPr>
          </a:p>
          <a:p>
            <a:pPr marL="457200" lvl="0" indent="-381000">
              <a:spcBef>
                <a:spcPts val="0"/>
              </a:spcBef>
              <a:buSzPct val="100000"/>
              <a:buChar char="●"/>
            </a:pPr>
            <a:r>
              <a:rPr lang="en" sz="2400" dirty="0">
                <a:solidFill>
                  <a:schemeClr val="tx1"/>
                </a:solidFill>
              </a:rPr>
              <a:t>Kinetic isotope effects (compare C-H vs C-D)</a:t>
            </a:r>
          </a:p>
          <a:p>
            <a:pPr marL="457200" lvl="0" indent="-381000" rtl="0">
              <a:spcBef>
                <a:spcPts val="0"/>
              </a:spcBef>
              <a:buSzPct val="100000"/>
              <a:buChar char="●"/>
            </a:pPr>
            <a:r>
              <a:rPr lang="en" sz="2400" dirty="0">
                <a:solidFill>
                  <a:schemeClr val="tx1"/>
                </a:solidFill>
              </a:rPr>
              <a:t>Computational / </a:t>
            </a:r>
            <a:r>
              <a:rPr lang="en" sz="2400" dirty="0" smtClean="0">
                <a:solidFill>
                  <a:schemeClr val="tx1"/>
                </a:solidFill>
              </a:rPr>
              <a:t>Modeling</a:t>
            </a:r>
          </a:p>
          <a:p>
            <a:pPr marL="914400" lvl="1" indent="-381000">
              <a:buSzPct val="100000"/>
              <a:buChar char="●"/>
            </a:pPr>
            <a:r>
              <a:rPr lang="en" sz="2000" dirty="0" smtClean="0">
                <a:solidFill>
                  <a:schemeClr val="tx1"/>
                </a:solidFill>
              </a:rPr>
              <a:t>Atoms in Molecules (AIM)</a:t>
            </a:r>
          </a:p>
          <a:p>
            <a:pPr marL="914400" lvl="1" indent="-381000">
              <a:buSzPct val="100000"/>
              <a:buChar char="●"/>
            </a:pPr>
            <a:r>
              <a:rPr lang="en" sz="2000" dirty="0" smtClean="0">
                <a:solidFill>
                  <a:schemeClr val="tx1"/>
                </a:solidFill>
              </a:rPr>
              <a:t>Natural Bond Orbitals (NBO)</a:t>
            </a:r>
          </a:p>
          <a:p>
            <a:pPr marL="914400" lvl="1" indent="-381000">
              <a:buSzPct val="100000"/>
              <a:buChar char="●"/>
            </a:pPr>
            <a:r>
              <a:rPr lang="en" sz="2000" dirty="0" smtClean="0">
                <a:solidFill>
                  <a:schemeClr val="tx1"/>
                </a:solidFill>
              </a:rPr>
              <a:t>Electron localization function (ELF)</a:t>
            </a:r>
            <a:endParaRPr lang="en" sz="2000" dirty="0">
              <a:solidFill>
                <a:schemeClr val="tx1"/>
              </a:solidFill>
            </a:endParaRPr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7</a:t>
            </a:fld>
            <a:endParaRPr lang="en"/>
          </a:p>
        </p:txBody>
      </p:sp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6063625"/>
            <a:ext cx="1925858" cy="5246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068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311700" y="593366"/>
            <a:ext cx="8520600" cy="763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Importance of Agostic Interactions</a:t>
            </a:r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[Instructor should download Scheme 6 as Powerpoint slide from PNAS 2007 paper (free access)]. This scheme shows a β-agostic interaction leading to β-hydride elimination. Many other examples exist of how agostic interactions are important but undergraduate students will likely be the most familiar with β-hydride elimination.</a:t>
            </a:r>
          </a:p>
        </p:txBody>
      </p:sp>
      <p:sp>
        <p:nvSpPr>
          <p:cNvPr id="109" name="Shape 109"/>
          <p:cNvSpPr txBox="1">
            <a:spLocks noGrp="1"/>
          </p:cNvSpPr>
          <p:nvPr>
            <p:ph type="sldNum" idx="12"/>
          </p:nvPr>
        </p:nvSpPr>
        <p:spPr>
          <a:xfrm>
            <a:off x="8472457" y="6217622"/>
            <a:ext cx="548700" cy="5247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8</a:t>
            </a:fld>
            <a:endParaRPr lang="en"/>
          </a:p>
        </p:txBody>
      </p:sp>
      <p:pic>
        <p:nvPicPr>
          <p:cNvPr id="110" name="Shape 11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700" y="6063625"/>
            <a:ext cx="1925858" cy="524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519</Words>
  <Application>Microsoft Office PowerPoint</Application>
  <PresentationFormat>On-screen Show (4:3)</PresentationFormat>
  <Paragraphs>55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Times New Roman</vt:lpstr>
      <vt:lpstr>simple-light-2</vt:lpstr>
      <vt:lpstr>Introduction to  Agostic Interactions  From Brookhart, Green, and Parkin  “Agostic Interactions in Transition Metal Compounds” Proc. Natl. Acad. Sci. 2007, 104 (7), 6908-6914</vt:lpstr>
      <vt:lpstr>Learning Slide</vt:lpstr>
      <vt:lpstr>Definition of Agostic Interaction</vt:lpstr>
      <vt:lpstr>β-Agostic interaction in (Me2PCH2CH2PMe2)TiEtCl3</vt:lpstr>
      <vt:lpstr>Agostic Versus Anagostic</vt:lpstr>
      <vt:lpstr>Methods for characterizing agostic interactions</vt:lpstr>
      <vt:lpstr>Other methods for characterizing agostic interactions</vt:lpstr>
      <vt:lpstr>Importance of Agostic Interactions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Agostic Interactions  From Brookhart, Green, and Parkin  “Agostic Interactions in Transition Metal Compounds” Proc. Natl. Acad. Sci. 2007, 104 (7), 6908-6914</dc:title>
  <dc:creator>Emma Downs</dc:creator>
  <cp:lastModifiedBy>Emma Downs</cp:lastModifiedBy>
  <cp:revision>6</cp:revision>
  <dcterms:modified xsi:type="dcterms:W3CDTF">2017-06-30T17:43:45Z</dcterms:modified>
</cp:coreProperties>
</file>