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384" autoAdjust="0"/>
    <p:restoredTop sz="94660"/>
  </p:normalViewPr>
  <p:slideViewPr>
    <p:cSldViewPr showGuides="1">
      <p:cViewPr varScale="1">
        <p:scale>
          <a:sx n="69" d="100"/>
          <a:sy n="69" d="100"/>
        </p:scale>
        <p:origin x="3258" y="4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FF6525-DECC-4EFD-80F9-9632119BBBCA}" type="datetimeFigureOut">
              <a:rPr lang="en-US" smtClean="0"/>
              <a:t>7/15/2014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97100" y="696913"/>
            <a:ext cx="2616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D65265-C021-4B0A-9A50-3C2A13223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98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4EE7C-6B9A-4DD2-9C0F-1705313FA2FE}" type="datetimeFigureOut">
              <a:rPr lang="en-US" smtClean="0"/>
              <a:t>7/15/2014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D594-8A85-43EA-A09C-50B01162C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670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4EE7C-6B9A-4DD2-9C0F-1705313FA2FE}" type="datetimeFigureOut">
              <a:rPr lang="en-US" smtClean="0"/>
              <a:t>7/15/2014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D594-8A85-43EA-A09C-50B01162C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976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4EE7C-6B9A-4DD2-9C0F-1705313FA2FE}" type="datetimeFigureOut">
              <a:rPr lang="en-US" smtClean="0"/>
              <a:t>7/15/2014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D594-8A85-43EA-A09C-50B01162C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21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4EE7C-6B9A-4DD2-9C0F-1705313FA2FE}" type="datetimeFigureOut">
              <a:rPr lang="en-US" smtClean="0"/>
              <a:t>7/15/2014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D594-8A85-43EA-A09C-50B01162C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761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4EE7C-6B9A-4DD2-9C0F-1705313FA2FE}" type="datetimeFigureOut">
              <a:rPr lang="en-US" smtClean="0"/>
              <a:t>7/15/2014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D594-8A85-43EA-A09C-50B01162C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135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4EE7C-6B9A-4DD2-9C0F-1705313FA2FE}" type="datetimeFigureOut">
              <a:rPr lang="en-US" smtClean="0"/>
              <a:t>7/15/2014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D594-8A85-43EA-A09C-50B01162C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239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4EE7C-6B9A-4DD2-9C0F-1705313FA2FE}" type="datetimeFigureOut">
              <a:rPr lang="en-US" smtClean="0"/>
              <a:t>7/15/2014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D594-8A85-43EA-A09C-50B01162C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379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4EE7C-6B9A-4DD2-9C0F-1705313FA2FE}" type="datetimeFigureOut">
              <a:rPr lang="en-US" smtClean="0"/>
              <a:t>7/15/2014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D594-8A85-43EA-A09C-50B01162C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484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4EE7C-6B9A-4DD2-9C0F-1705313FA2FE}" type="datetimeFigureOut">
              <a:rPr lang="en-US" smtClean="0"/>
              <a:t>7/15/2014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D594-8A85-43EA-A09C-50B01162C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664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4EE7C-6B9A-4DD2-9C0F-1705313FA2FE}" type="datetimeFigureOut">
              <a:rPr lang="en-US" smtClean="0"/>
              <a:t>7/15/2014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D594-8A85-43EA-A09C-50B01162C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762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4EE7C-6B9A-4DD2-9C0F-1705313FA2FE}" type="datetimeFigureOut">
              <a:rPr lang="en-US" smtClean="0"/>
              <a:t>7/15/2014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D594-8A85-43EA-A09C-50B01162C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74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4EE7C-6B9A-4DD2-9C0F-1705313FA2FE}" type="datetimeFigureOut">
              <a:rPr lang="en-US" smtClean="0"/>
              <a:t>7/15/2014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4D594-8A85-43EA-A09C-50B01162C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934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onicviper.org/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creativecommons.org/about/licens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24200" y="104000"/>
            <a:ext cx="37378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Metal Coordination Chemistry: Crystal Field,  K, Thermo</a:t>
            </a:r>
            <a:endParaRPr lang="en-US" sz="1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78125" y="3048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Ni(EDTA)</a:t>
            </a:r>
            <a:r>
              <a:rPr lang="en-US" sz="1200" i="1" baseline="30000" dirty="0" smtClean="0"/>
              <a:t>2-</a:t>
            </a:r>
            <a:r>
              <a:rPr lang="en-US" sz="1200" i="1" dirty="0" smtClean="0"/>
              <a:t> is a light blue complex.  EDTA</a:t>
            </a:r>
            <a:r>
              <a:rPr lang="en-US" sz="1200" i="1" baseline="30000" dirty="0" smtClean="0"/>
              <a:t>4-</a:t>
            </a:r>
            <a:r>
              <a:rPr lang="en-US" sz="1200" i="1" dirty="0" smtClean="0"/>
              <a:t> doesn’t appear on our </a:t>
            </a:r>
            <a:r>
              <a:rPr lang="en-US" sz="1200" i="1" dirty="0" err="1" smtClean="0"/>
              <a:t>spectrochemical</a:t>
            </a:r>
            <a:r>
              <a:rPr lang="en-US" sz="1200" i="1" dirty="0" smtClean="0"/>
              <a:t> series list, but we can figure out where it ranks as well as make some sense of how it binds so strongly to metal cations.</a:t>
            </a:r>
            <a:endParaRPr lang="en-US" sz="1200" i="1" dirty="0"/>
          </a:p>
        </p:txBody>
      </p:sp>
      <p:sp>
        <p:nvSpPr>
          <p:cNvPr id="109" name="Rectangle 108"/>
          <p:cNvSpPr/>
          <p:nvPr/>
        </p:nvSpPr>
        <p:spPr>
          <a:xfrm>
            <a:off x="152400" y="762000"/>
            <a:ext cx="6578925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0" name="Rectangle 109"/>
          <p:cNvSpPr/>
          <p:nvPr/>
        </p:nvSpPr>
        <p:spPr>
          <a:xfrm>
            <a:off x="152400" y="2286000"/>
            <a:ext cx="6578925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/>
          <p:cNvSpPr/>
          <p:nvPr/>
        </p:nvSpPr>
        <p:spPr>
          <a:xfrm>
            <a:off x="152400" y="3861256"/>
            <a:ext cx="6578925" cy="16346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2" name="Group 51"/>
          <p:cNvGrpSpPr/>
          <p:nvPr/>
        </p:nvGrpSpPr>
        <p:grpSpPr>
          <a:xfrm>
            <a:off x="267095" y="3861086"/>
            <a:ext cx="1595121" cy="1520539"/>
            <a:chOff x="295275" y="946436"/>
            <a:chExt cx="2015629" cy="1644364"/>
          </a:xfrm>
        </p:grpSpPr>
        <p:grpSp>
          <p:nvGrpSpPr>
            <p:cNvPr id="2" name="Group 1"/>
            <p:cNvGrpSpPr/>
            <p:nvPr/>
          </p:nvGrpSpPr>
          <p:grpSpPr>
            <a:xfrm>
              <a:off x="295275" y="946436"/>
              <a:ext cx="1629092" cy="1377873"/>
              <a:chOff x="295275" y="946436"/>
              <a:chExt cx="1629092" cy="1377873"/>
            </a:xfrm>
          </p:grpSpPr>
          <p:grpSp>
            <p:nvGrpSpPr>
              <p:cNvPr id="9" name="Group 8"/>
              <p:cNvGrpSpPr/>
              <p:nvPr/>
            </p:nvGrpSpPr>
            <p:grpSpPr>
              <a:xfrm>
                <a:off x="645926" y="946436"/>
                <a:ext cx="1244470" cy="1352550"/>
                <a:chOff x="352408" y="976526"/>
                <a:chExt cx="1244470" cy="1352550"/>
              </a:xfrm>
            </p:grpSpPr>
            <p:pic>
              <p:nvPicPr>
                <p:cNvPr id="1028" name="Picture 4" descr="octahedral formula"/>
                <p:cNvPicPr>
                  <a:picLocks noChangeAspect="1" noChangeArrowheads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60306"/>
                <a:stretch/>
              </p:blipFill>
              <p:spPr bwMode="auto">
                <a:xfrm>
                  <a:off x="352408" y="976526"/>
                  <a:ext cx="990600" cy="135255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grpSp>
              <p:nvGrpSpPr>
                <p:cNvPr id="8" name="Group 7"/>
                <p:cNvGrpSpPr/>
                <p:nvPr/>
              </p:nvGrpSpPr>
              <p:grpSpPr>
                <a:xfrm>
                  <a:off x="669865" y="1349051"/>
                  <a:ext cx="927013" cy="486307"/>
                  <a:chOff x="669865" y="1271903"/>
                  <a:chExt cx="927013" cy="534938"/>
                </a:xfrm>
              </p:grpSpPr>
              <p:sp>
                <p:nvSpPr>
                  <p:cNvPr id="7" name="TextBox 6"/>
                  <p:cNvSpPr txBox="1"/>
                  <p:nvPr/>
                </p:nvSpPr>
                <p:spPr>
                  <a:xfrm>
                    <a:off x="669865" y="1468286"/>
                    <a:ext cx="341760" cy="33855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dirty="0" smtClean="0"/>
                      <a:t>Ni</a:t>
                    </a:r>
                    <a:endParaRPr lang="en-US" sz="1400" dirty="0"/>
                  </a:p>
                </p:txBody>
              </p:sp>
              <p:sp>
                <p:nvSpPr>
                  <p:cNvPr id="13" name="TextBox 12"/>
                  <p:cNvSpPr txBox="1"/>
                  <p:nvPr/>
                </p:nvSpPr>
                <p:spPr>
                  <a:xfrm>
                    <a:off x="1120466" y="1271903"/>
                    <a:ext cx="476412" cy="33855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dirty="0" smtClean="0"/>
                      <a:t>OH</a:t>
                    </a:r>
                    <a:r>
                      <a:rPr lang="en-US" sz="1400" baseline="-25000" dirty="0" smtClean="0"/>
                      <a:t>2</a:t>
                    </a:r>
                    <a:endParaRPr lang="en-US" sz="1400" dirty="0"/>
                  </a:p>
                </p:txBody>
              </p:sp>
            </p:grpSp>
          </p:grpSp>
          <p:sp>
            <p:nvSpPr>
              <p:cNvPr id="108" name="TextBox 107"/>
              <p:cNvSpPr txBox="1"/>
              <p:nvPr/>
            </p:nvSpPr>
            <p:spPr>
              <a:xfrm>
                <a:off x="1447955" y="1744660"/>
                <a:ext cx="4764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OH</a:t>
                </a:r>
                <a:r>
                  <a:rPr lang="en-US" sz="1400" baseline="-25000" dirty="0" smtClean="0"/>
                  <a:t>2</a:t>
                </a:r>
                <a:endParaRPr lang="en-US" sz="1400" dirty="0"/>
              </a:p>
            </p:txBody>
          </p:sp>
          <p:sp>
            <p:nvSpPr>
              <p:cNvPr id="112" name="TextBox 111"/>
              <p:cNvSpPr txBox="1"/>
              <p:nvPr/>
            </p:nvSpPr>
            <p:spPr>
              <a:xfrm>
                <a:off x="982646" y="2016532"/>
                <a:ext cx="73059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OH</a:t>
                </a:r>
                <a:r>
                  <a:rPr lang="en-US" sz="1400" baseline="-25000" dirty="0" smtClean="0"/>
                  <a:t>2</a:t>
                </a:r>
                <a:endParaRPr lang="en-US" sz="1400" dirty="0"/>
              </a:p>
            </p:txBody>
          </p:sp>
          <p:sp>
            <p:nvSpPr>
              <p:cNvPr id="113" name="TextBox 112"/>
              <p:cNvSpPr txBox="1"/>
              <p:nvPr/>
            </p:nvSpPr>
            <p:spPr>
              <a:xfrm>
                <a:off x="295275" y="1744660"/>
                <a:ext cx="73059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H</a:t>
                </a:r>
                <a:r>
                  <a:rPr lang="en-US" sz="1400" baseline="-25000" dirty="0" smtClean="0"/>
                  <a:t>2</a:t>
                </a:r>
                <a:r>
                  <a:rPr lang="en-US" sz="1400" dirty="0" smtClean="0"/>
                  <a:t>O</a:t>
                </a:r>
                <a:endParaRPr lang="en-US" sz="1400" dirty="0"/>
              </a:p>
            </p:txBody>
          </p:sp>
          <p:sp>
            <p:nvSpPr>
              <p:cNvPr id="114" name="TextBox 113"/>
              <p:cNvSpPr txBox="1"/>
              <p:nvPr/>
            </p:nvSpPr>
            <p:spPr>
              <a:xfrm>
                <a:off x="347306" y="1354693"/>
                <a:ext cx="73059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H</a:t>
                </a:r>
                <a:r>
                  <a:rPr lang="en-US" sz="1400" baseline="-25000" dirty="0" smtClean="0"/>
                  <a:t>2</a:t>
                </a:r>
                <a:r>
                  <a:rPr lang="en-US" sz="1400" dirty="0" smtClean="0"/>
                  <a:t>O</a:t>
                </a:r>
                <a:endParaRPr lang="en-US" sz="1400" dirty="0"/>
              </a:p>
            </p:txBody>
          </p:sp>
          <p:sp>
            <p:nvSpPr>
              <p:cNvPr id="115" name="TextBox 114"/>
              <p:cNvSpPr txBox="1"/>
              <p:nvPr/>
            </p:nvSpPr>
            <p:spPr>
              <a:xfrm>
                <a:off x="787469" y="1078259"/>
                <a:ext cx="73059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H</a:t>
                </a:r>
                <a:r>
                  <a:rPr lang="en-US" sz="1400" baseline="-25000" dirty="0" smtClean="0"/>
                  <a:t>2</a:t>
                </a:r>
                <a:r>
                  <a:rPr lang="en-US" sz="1400" dirty="0" smtClean="0"/>
                  <a:t>O</a:t>
                </a:r>
                <a:endParaRPr lang="en-US" sz="1400" dirty="0"/>
              </a:p>
            </p:txBody>
          </p:sp>
        </p:grpSp>
        <p:grpSp>
          <p:nvGrpSpPr>
            <p:cNvPr id="29" name="Group 28"/>
            <p:cNvGrpSpPr/>
            <p:nvPr/>
          </p:nvGrpSpPr>
          <p:grpSpPr>
            <a:xfrm>
              <a:off x="1770093" y="946606"/>
              <a:ext cx="540811" cy="1644194"/>
              <a:chOff x="1882240" y="946606"/>
              <a:chExt cx="540811" cy="1644194"/>
            </a:xfrm>
          </p:grpSpPr>
          <p:sp>
            <p:nvSpPr>
              <p:cNvPr id="27" name="Right Bracket 26"/>
              <p:cNvSpPr/>
              <p:nvPr/>
            </p:nvSpPr>
            <p:spPr>
              <a:xfrm>
                <a:off x="1882240" y="1011584"/>
                <a:ext cx="183026" cy="1579216"/>
              </a:xfrm>
              <a:prstGeom prst="rightBracket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400" dirty="0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2057245" y="946606"/>
                <a:ext cx="36580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2+</a:t>
                </a:r>
                <a:endParaRPr lang="en-US" sz="1400" dirty="0"/>
              </a:p>
            </p:txBody>
          </p:sp>
        </p:grpSp>
      </p:grpSp>
      <p:grpSp>
        <p:nvGrpSpPr>
          <p:cNvPr id="116" name="Group 115"/>
          <p:cNvGrpSpPr/>
          <p:nvPr/>
        </p:nvGrpSpPr>
        <p:grpSpPr>
          <a:xfrm>
            <a:off x="219075" y="809625"/>
            <a:ext cx="1614351" cy="1387398"/>
            <a:chOff x="295275" y="946436"/>
            <a:chExt cx="2015629" cy="1644364"/>
          </a:xfrm>
        </p:grpSpPr>
        <p:grpSp>
          <p:nvGrpSpPr>
            <p:cNvPr id="117" name="Group 116"/>
            <p:cNvGrpSpPr/>
            <p:nvPr/>
          </p:nvGrpSpPr>
          <p:grpSpPr>
            <a:xfrm>
              <a:off x="295275" y="946436"/>
              <a:ext cx="1644936" cy="1387398"/>
              <a:chOff x="295275" y="946436"/>
              <a:chExt cx="1644936" cy="1387398"/>
            </a:xfrm>
          </p:grpSpPr>
          <p:grpSp>
            <p:nvGrpSpPr>
              <p:cNvPr id="121" name="Group 120"/>
              <p:cNvGrpSpPr/>
              <p:nvPr/>
            </p:nvGrpSpPr>
            <p:grpSpPr>
              <a:xfrm>
                <a:off x="645926" y="946436"/>
                <a:ext cx="1260314" cy="1352550"/>
                <a:chOff x="352408" y="976526"/>
                <a:chExt cx="1260314" cy="1352550"/>
              </a:xfrm>
            </p:grpSpPr>
            <p:pic>
              <p:nvPicPr>
                <p:cNvPr id="127" name="Picture 4" descr="octahedral formula"/>
                <p:cNvPicPr>
                  <a:picLocks noChangeAspect="1" noChangeArrowheads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60306"/>
                <a:stretch/>
              </p:blipFill>
              <p:spPr bwMode="auto">
                <a:xfrm>
                  <a:off x="352408" y="976526"/>
                  <a:ext cx="990600" cy="135255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grpSp>
              <p:nvGrpSpPr>
                <p:cNvPr id="128" name="Group 127"/>
                <p:cNvGrpSpPr/>
                <p:nvPr/>
              </p:nvGrpSpPr>
              <p:grpSpPr>
                <a:xfrm>
                  <a:off x="669865" y="1339528"/>
                  <a:ext cx="942857" cy="495832"/>
                  <a:chOff x="669865" y="1261426"/>
                  <a:chExt cx="942857" cy="545415"/>
                </a:xfrm>
              </p:grpSpPr>
              <p:sp>
                <p:nvSpPr>
                  <p:cNvPr id="129" name="TextBox 128"/>
                  <p:cNvSpPr txBox="1"/>
                  <p:nvPr/>
                </p:nvSpPr>
                <p:spPr>
                  <a:xfrm>
                    <a:off x="669865" y="1468286"/>
                    <a:ext cx="341760" cy="33855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dirty="0" smtClean="0"/>
                      <a:t>Ni</a:t>
                    </a:r>
                    <a:endParaRPr lang="en-US" sz="1400" dirty="0"/>
                  </a:p>
                </p:txBody>
              </p:sp>
              <p:sp>
                <p:nvSpPr>
                  <p:cNvPr id="130" name="TextBox 129"/>
                  <p:cNvSpPr txBox="1"/>
                  <p:nvPr/>
                </p:nvSpPr>
                <p:spPr>
                  <a:xfrm>
                    <a:off x="1139516" y="1261426"/>
                    <a:ext cx="473206" cy="33855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dirty="0" smtClean="0"/>
                      <a:t>NH</a:t>
                    </a:r>
                    <a:r>
                      <a:rPr lang="en-US" sz="1400" baseline="-25000" dirty="0" smtClean="0"/>
                      <a:t>3</a:t>
                    </a:r>
                    <a:endParaRPr lang="en-US" sz="1400" dirty="0"/>
                  </a:p>
                </p:txBody>
              </p:sp>
            </p:grpSp>
          </p:grpSp>
          <p:sp>
            <p:nvSpPr>
              <p:cNvPr id="122" name="TextBox 121"/>
              <p:cNvSpPr txBox="1"/>
              <p:nvPr/>
            </p:nvSpPr>
            <p:spPr>
              <a:xfrm>
                <a:off x="1467005" y="1735135"/>
                <a:ext cx="47320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NH</a:t>
                </a:r>
                <a:r>
                  <a:rPr lang="en-US" sz="1400" baseline="-25000" dirty="0" smtClean="0"/>
                  <a:t>3</a:t>
                </a:r>
                <a:endParaRPr lang="en-US" sz="1400" dirty="0"/>
              </a:p>
            </p:txBody>
          </p:sp>
          <p:sp>
            <p:nvSpPr>
              <p:cNvPr id="123" name="TextBox 122"/>
              <p:cNvSpPr txBox="1"/>
              <p:nvPr/>
            </p:nvSpPr>
            <p:spPr>
              <a:xfrm>
                <a:off x="993435" y="2026057"/>
                <a:ext cx="73059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NH</a:t>
                </a:r>
                <a:r>
                  <a:rPr lang="en-US" sz="1400" baseline="-25000" dirty="0" smtClean="0"/>
                  <a:t>3</a:t>
                </a:r>
                <a:endParaRPr lang="en-US" sz="1400" dirty="0"/>
              </a:p>
            </p:txBody>
          </p:sp>
          <p:sp>
            <p:nvSpPr>
              <p:cNvPr id="124" name="TextBox 123"/>
              <p:cNvSpPr txBox="1"/>
              <p:nvPr/>
            </p:nvSpPr>
            <p:spPr>
              <a:xfrm>
                <a:off x="295275" y="1737011"/>
                <a:ext cx="73059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H</a:t>
                </a:r>
                <a:r>
                  <a:rPr lang="en-US" sz="1400" baseline="-25000" dirty="0" smtClean="0"/>
                  <a:t>3</a:t>
                </a:r>
                <a:r>
                  <a:rPr lang="en-US" sz="1400" dirty="0" smtClean="0"/>
                  <a:t>N</a:t>
                </a:r>
                <a:endParaRPr lang="en-US" sz="1400" dirty="0"/>
              </a:p>
            </p:txBody>
          </p:sp>
          <p:sp>
            <p:nvSpPr>
              <p:cNvPr id="125" name="TextBox 124"/>
              <p:cNvSpPr txBox="1"/>
              <p:nvPr/>
            </p:nvSpPr>
            <p:spPr>
              <a:xfrm>
                <a:off x="347306" y="1345168"/>
                <a:ext cx="73059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H</a:t>
                </a:r>
                <a:r>
                  <a:rPr lang="en-US" sz="1400" baseline="-25000" dirty="0" smtClean="0"/>
                  <a:t>3</a:t>
                </a:r>
                <a:r>
                  <a:rPr lang="en-US" sz="1400" dirty="0" smtClean="0"/>
                  <a:t>N</a:t>
                </a:r>
                <a:endParaRPr lang="en-US" sz="1400" dirty="0"/>
              </a:p>
            </p:txBody>
          </p:sp>
          <p:sp>
            <p:nvSpPr>
              <p:cNvPr id="126" name="TextBox 125"/>
              <p:cNvSpPr txBox="1"/>
              <p:nvPr/>
            </p:nvSpPr>
            <p:spPr>
              <a:xfrm>
                <a:off x="787469" y="1049684"/>
                <a:ext cx="73059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H</a:t>
                </a:r>
                <a:r>
                  <a:rPr lang="en-US" sz="1400" baseline="-25000" dirty="0" smtClean="0"/>
                  <a:t>3</a:t>
                </a:r>
                <a:r>
                  <a:rPr lang="en-US" sz="1400" dirty="0" smtClean="0"/>
                  <a:t>N</a:t>
                </a:r>
                <a:endParaRPr lang="en-US" sz="1400" dirty="0"/>
              </a:p>
            </p:txBody>
          </p:sp>
        </p:grpSp>
        <p:grpSp>
          <p:nvGrpSpPr>
            <p:cNvPr id="118" name="Group 117"/>
            <p:cNvGrpSpPr/>
            <p:nvPr/>
          </p:nvGrpSpPr>
          <p:grpSpPr>
            <a:xfrm>
              <a:off x="1770093" y="946606"/>
              <a:ext cx="540811" cy="1644194"/>
              <a:chOff x="1882240" y="946606"/>
              <a:chExt cx="540811" cy="1644194"/>
            </a:xfrm>
          </p:grpSpPr>
          <p:sp>
            <p:nvSpPr>
              <p:cNvPr id="119" name="Right Bracket 118"/>
              <p:cNvSpPr/>
              <p:nvPr/>
            </p:nvSpPr>
            <p:spPr>
              <a:xfrm>
                <a:off x="1882240" y="1011584"/>
                <a:ext cx="183026" cy="1579216"/>
              </a:xfrm>
              <a:prstGeom prst="rightBracket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400" dirty="0"/>
              </a:p>
            </p:txBody>
          </p:sp>
          <p:sp>
            <p:nvSpPr>
              <p:cNvPr id="120" name="TextBox 119"/>
              <p:cNvSpPr txBox="1"/>
              <p:nvPr/>
            </p:nvSpPr>
            <p:spPr>
              <a:xfrm>
                <a:off x="2057245" y="946606"/>
                <a:ext cx="36580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2+</a:t>
                </a:r>
                <a:endParaRPr lang="en-US" sz="1400" dirty="0"/>
              </a:p>
            </p:txBody>
          </p:sp>
        </p:grpSp>
      </p:grpSp>
      <p:grpSp>
        <p:nvGrpSpPr>
          <p:cNvPr id="1038" name="Group 1037"/>
          <p:cNvGrpSpPr/>
          <p:nvPr/>
        </p:nvGrpSpPr>
        <p:grpSpPr>
          <a:xfrm>
            <a:off x="107851" y="2333566"/>
            <a:ext cx="1769193" cy="1481197"/>
            <a:chOff x="148453" y="5410140"/>
            <a:chExt cx="2132497" cy="1644364"/>
          </a:xfrm>
        </p:grpSpPr>
        <p:grpSp>
          <p:nvGrpSpPr>
            <p:cNvPr id="131" name="Group 130"/>
            <p:cNvGrpSpPr/>
            <p:nvPr/>
          </p:nvGrpSpPr>
          <p:grpSpPr>
            <a:xfrm>
              <a:off x="304800" y="5410140"/>
              <a:ext cx="1976150" cy="1644364"/>
              <a:chOff x="334754" y="946436"/>
              <a:chExt cx="1976150" cy="1644364"/>
            </a:xfrm>
          </p:grpSpPr>
          <p:grpSp>
            <p:nvGrpSpPr>
              <p:cNvPr id="132" name="Group 131"/>
              <p:cNvGrpSpPr/>
              <p:nvPr/>
            </p:nvGrpSpPr>
            <p:grpSpPr>
              <a:xfrm>
                <a:off x="334754" y="946436"/>
                <a:ext cx="1625971" cy="1387398"/>
                <a:chOff x="334754" y="946436"/>
                <a:chExt cx="1625971" cy="1387398"/>
              </a:xfrm>
            </p:grpSpPr>
            <p:grpSp>
              <p:nvGrpSpPr>
                <p:cNvPr id="136" name="Group 135"/>
                <p:cNvGrpSpPr/>
                <p:nvPr/>
              </p:nvGrpSpPr>
              <p:grpSpPr>
                <a:xfrm>
                  <a:off x="645926" y="946436"/>
                  <a:ext cx="1260314" cy="1352550"/>
                  <a:chOff x="352408" y="976526"/>
                  <a:chExt cx="1260314" cy="1352550"/>
                </a:xfrm>
              </p:grpSpPr>
              <p:pic>
                <p:nvPicPr>
                  <p:cNvPr id="142" name="Picture 4" descr="octahedral formula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r="60306"/>
                  <a:stretch/>
                </p:blipFill>
                <p:spPr bwMode="auto">
                  <a:xfrm>
                    <a:off x="352408" y="976526"/>
                    <a:ext cx="990600" cy="1352550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grpSp>
                <p:nvGrpSpPr>
                  <p:cNvPr id="143" name="Group 142"/>
                  <p:cNvGrpSpPr/>
                  <p:nvPr/>
                </p:nvGrpSpPr>
                <p:grpSpPr>
                  <a:xfrm>
                    <a:off x="669865" y="1421287"/>
                    <a:ext cx="942857" cy="414075"/>
                    <a:chOff x="669865" y="1351359"/>
                    <a:chExt cx="942857" cy="455482"/>
                  </a:xfrm>
                </p:grpSpPr>
                <p:sp>
                  <p:nvSpPr>
                    <p:cNvPr id="144" name="TextBox 143"/>
                    <p:cNvSpPr txBox="1"/>
                    <p:nvPr/>
                  </p:nvSpPr>
                  <p:spPr>
                    <a:xfrm>
                      <a:off x="669865" y="1468286"/>
                      <a:ext cx="341760" cy="33855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sz="1400" dirty="0" smtClean="0"/>
                        <a:t>Ni</a:t>
                      </a:r>
                      <a:endParaRPr lang="en-US" sz="1400" dirty="0"/>
                    </a:p>
                  </p:txBody>
                </p:sp>
                <p:sp>
                  <p:nvSpPr>
                    <p:cNvPr id="145" name="TextBox 144"/>
                    <p:cNvSpPr txBox="1"/>
                    <p:nvPr/>
                  </p:nvSpPr>
                  <p:spPr>
                    <a:xfrm>
                      <a:off x="1139516" y="1351359"/>
                      <a:ext cx="473206" cy="33855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sz="1400" dirty="0" smtClean="0"/>
                        <a:t>NH</a:t>
                      </a:r>
                      <a:r>
                        <a:rPr lang="en-US" sz="1400" baseline="-25000" dirty="0" smtClean="0"/>
                        <a:t>2</a:t>
                      </a:r>
                      <a:endParaRPr lang="en-US" sz="1400" dirty="0"/>
                    </a:p>
                  </p:txBody>
                </p:sp>
              </p:grpSp>
            </p:grpSp>
            <p:sp>
              <p:nvSpPr>
                <p:cNvPr id="137" name="TextBox 136"/>
                <p:cNvSpPr txBox="1"/>
                <p:nvPr/>
              </p:nvSpPr>
              <p:spPr>
                <a:xfrm>
                  <a:off x="1487519" y="1697035"/>
                  <a:ext cx="473206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dirty="0" smtClean="0"/>
                    <a:t>NH</a:t>
                  </a:r>
                  <a:r>
                    <a:rPr lang="en-US" sz="1400" baseline="-25000" dirty="0" smtClean="0"/>
                    <a:t>2</a:t>
                  </a:r>
                  <a:endParaRPr lang="en-US" sz="1400" dirty="0"/>
                </a:p>
              </p:txBody>
            </p:sp>
            <p:sp>
              <p:nvSpPr>
                <p:cNvPr id="138" name="TextBox 137"/>
                <p:cNvSpPr txBox="1"/>
                <p:nvPr/>
              </p:nvSpPr>
              <p:spPr>
                <a:xfrm>
                  <a:off x="1011221" y="2026057"/>
                  <a:ext cx="73059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dirty="0" smtClean="0"/>
                    <a:t>NH</a:t>
                  </a:r>
                  <a:r>
                    <a:rPr lang="en-US" sz="1400" baseline="-25000" dirty="0" smtClean="0"/>
                    <a:t>2</a:t>
                  </a:r>
                  <a:endParaRPr lang="en-US" sz="1400" dirty="0"/>
                </a:p>
              </p:txBody>
            </p:sp>
            <p:sp>
              <p:nvSpPr>
                <p:cNvPr id="139" name="TextBox 138"/>
                <p:cNvSpPr txBox="1"/>
                <p:nvPr/>
              </p:nvSpPr>
              <p:spPr>
                <a:xfrm>
                  <a:off x="334754" y="1697035"/>
                  <a:ext cx="73059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dirty="0" smtClean="0"/>
                    <a:t>H</a:t>
                  </a:r>
                  <a:r>
                    <a:rPr lang="en-US" sz="1400" baseline="-25000" dirty="0" smtClean="0"/>
                    <a:t>2</a:t>
                  </a:r>
                  <a:r>
                    <a:rPr lang="en-US" sz="1400" dirty="0" smtClean="0"/>
                    <a:t>N</a:t>
                  </a:r>
                  <a:endParaRPr lang="en-US" sz="1400" dirty="0"/>
                </a:p>
              </p:txBody>
            </p:sp>
            <p:sp>
              <p:nvSpPr>
                <p:cNvPr id="140" name="TextBox 139"/>
                <p:cNvSpPr txBox="1"/>
                <p:nvPr/>
              </p:nvSpPr>
              <p:spPr>
                <a:xfrm>
                  <a:off x="386785" y="1307068"/>
                  <a:ext cx="73059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dirty="0" smtClean="0"/>
                    <a:t>H</a:t>
                  </a:r>
                  <a:r>
                    <a:rPr lang="en-US" sz="1400" baseline="-25000" dirty="0" smtClean="0"/>
                    <a:t>2</a:t>
                  </a:r>
                  <a:r>
                    <a:rPr lang="en-US" sz="1400" dirty="0" smtClean="0"/>
                    <a:t>N</a:t>
                  </a:r>
                  <a:endParaRPr lang="en-US" sz="1400" dirty="0"/>
                </a:p>
              </p:txBody>
            </p:sp>
            <p:sp>
              <p:nvSpPr>
                <p:cNvPr id="141" name="TextBox 140"/>
                <p:cNvSpPr txBox="1"/>
                <p:nvPr/>
              </p:nvSpPr>
              <p:spPr>
                <a:xfrm>
                  <a:off x="775739" y="1067344"/>
                  <a:ext cx="73059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dirty="0" smtClean="0"/>
                    <a:t>H</a:t>
                  </a:r>
                  <a:r>
                    <a:rPr lang="en-US" sz="1400" baseline="-25000" dirty="0" smtClean="0"/>
                    <a:t>2</a:t>
                  </a:r>
                  <a:r>
                    <a:rPr lang="en-US" sz="1400" dirty="0" smtClean="0"/>
                    <a:t>N</a:t>
                  </a:r>
                  <a:endParaRPr lang="en-US" sz="1400" dirty="0"/>
                </a:p>
              </p:txBody>
            </p:sp>
          </p:grpSp>
          <p:grpSp>
            <p:nvGrpSpPr>
              <p:cNvPr id="133" name="Group 132"/>
              <p:cNvGrpSpPr/>
              <p:nvPr/>
            </p:nvGrpSpPr>
            <p:grpSpPr>
              <a:xfrm>
                <a:off x="1816017" y="946606"/>
                <a:ext cx="494887" cy="1644194"/>
                <a:chOff x="1928164" y="946606"/>
                <a:chExt cx="494887" cy="1644194"/>
              </a:xfrm>
            </p:grpSpPr>
            <p:sp>
              <p:nvSpPr>
                <p:cNvPr id="134" name="Right Bracket 133"/>
                <p:cNvSpPr/>
                <p:nvPr/>
              </p:nvSpPr>
              <p:spPr>
                <a:xfrm>
                  <a:off x="1928164" y="1011584"/>
                  <a:ext cx="183027" cy="1579216"/>
                </a:xfrm>
                <a:prstGeom prst="rightBracket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  <p:sp>
              <p:nvSpPr>
                <p:cNvPr id="135" name="TextBox 134"/>
                <p:cNvSpPr txBox="1"/>
                <p:nvPr/>
              </p:nvSpPr>
              <p:spPr>
                <a:xfrm>
                  <a:off x="2057245" y="946606"/>
                  <a:ext cx="365806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dirty="0" smtClean="0"/>
                    <a:t>2+</a:t>
                  </a:r>
                  <a:endParaRPr lang="en-US" sz="1400" dirty="0"/>
                </a:p>
              </p:txBody>
            </p:sp>
          </p:grpSp>
        </p:grpSp>
        <p:grpSp>
          <p:nvGrpSpPr>
            <p:cNvPr id="1035" name="Group 1034"/>
            <p:cNvGrpSpPr/>
            <p:nvPr/>
          </p:nvGrpSpPr>
          <p:grpSpPr>
            <a:xfrm>
              <a:off x="148453" y="5475356"/>
              <a:ext cx="2068700" cy="1481558"/>
              <a:chOff x="148453" y="3073052"/>
              <a:chExt cx="2068700" cy="1481558"/>
            </a:xfrm>
          </p:grpSpPr>
          <p:sp>
            <p:nvSpPr>
              <p:cNvPr id="1032" name="TextBox 1031"/>
              <p:cNvSpPr txBox="1"/>
              <p:nvPr/>
            </p:nvSpPr>
            <p:spPr>
              <a:xfrm>
                <a:off x="148453" y="4223941"/>
                <a:ext cx="1236236" cy="3306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/>
                  <a:t>[Ni(en)</a:t>
                </a:r>
                <a:r>
                  <a:rPr lang="en-US" sz="1000" baseline="-25000" dirty="0" smtClean="0"/>
                  <a:t>3</a:t>
                </a:r>
                <a:r>
                  <a:rPr lang="en-US" sz="1000" dirty="0" smtClean="0"/>
                  <a:t>]</a:t>
                </a:r>
                <a:r>
                  <a:rPr lang="en-US" sz="1000" baseline="30000" dirty="0" smtClean="0"/>
                  <a:t>2+</a:t>
                </a:r>
              </a:p>
              <a:p>
                <a:r>
                  <a:rPr lang="en-US" sz="1000" dirty="0" smtClean="0"/>
                  <a:t>en = NH</a:t>
                </a:r>
                <a:r>
                  <a:rPr lang="en-US" sz="1000" baseline="-25000" dirty="0" smtClean="0"/>
                  <a:t>2</a:t>
                </a:r>
                <a:r>
                  <a:rPr lang="en-US" sz="1000" dirty="0" smtClean="0"/>
                  <a:t>CH</a:t>
                </a:r>
                <a:r>
                  <a:rPr lang="en-US" sz="1000" baseline="-25000" dirty="0" smtClean="0"/>
                  <a:t>2</a:t>
                </a:r>
                <a:r>
                  <a:rPr lang="en-US" sz="1000" dirty="0" smtClean="0"/>
                  <a:t>CH</a:t>
                </a:r>
                <a:r>
                  <a:rPr lang="en-US" sz="1000" baseline="-25000" dirty="0" smtClean="0"/>
                  <a:t>2</a:t>
                </a:r>
                <a:r>
                  <a:rPr lang="en-US" sz="1000" dirty="0" smtClean="0"/>
                  <a:t>NH</a:t>
                </a:r>
                <a:r>
                  <a:rPr lang="en-US" sz="1000" baseline="-25000" dirty="0" smtClean="0"/>
                  <a:t>2</a:t>
                </a:r>
                <a:endParaRPr lang="en-US" sz="1000" baseline="-25000" dirty="0"/>
              </a:p>
            </p:txBody>
          </p:sp>
          <p:grpSp>
            <p:nvGrpSpPr>
              <p:cNvPr id="1034" name="Group 1033"/>
              <p:cNvGrpSpPr/>
              <p:nvPr/>
            </p:nvGrpSpPr>
            <p:grpSpPr>
              <a:xfrm>
                <a:off x="418865" y="3073052"/>
                <a:ext cx="1798288" cy="1305688"/>
                <a:chOff x="418865" y="3073052"/>
                <a:chExt cx="1798288" cy="1305688"/>
              </a:xfrm>
            </p:grpSpPr>
            <p:sp>
              <p:nvSpPr>
                <p:cNvPr id="58" name="Freeform 57"/>
                <p:cNvSpPr/>
                <p:nvPr/>
              </p:nvSpPr>
              <p:spPr>
                <a:xfrm>
                  <a:off x="1106905" y="3245991"/>
                  <a:ext cx="508351" cy="400081"/>
                </a:xfrm>
                <a:custGeom>
                  <a:avLst/>
                  <a:gdLst>
                    <a:gd name="connsiteX0" fmla="*/ 0 w 508351"/>
                    <a:gd name="connsiteY0" fmla="*/ 63196 h 400080"/>
                    <a:gd name="connsiteX1" fmla="*/ 336884 w 508351"/>
                    <a:gd name="connsiteY1" fmla="*/ 3038 h 400080"/>
                    <a:gd name="connsiteX2" fmla="*/ 505327 w 508351"/>
                    <a:gd name="connsiteY2" fmla="*/ 147417 h 400080"/>
                    <a:gd name="connsiteX3" fmla="*/ 445169 w 508351"/>
                    <a:gd name="connsiteY3" fmla="*/ 351953 h 400080"/>
                    <a:gd name="connsiteX4" fmla="*/ 445169 w 508351"/>
                    <a:gd name="connsiteY4" fmla="*/ 400080 h 4000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08351" h="400080">
                      <a:moveTo>
                        <a:pt x="0" y="63196"/>
                      </a:moveTo>
                      <a:cubicBezTo>
                        <a:pt x="126331" y="26098"/>
                        <a:pt x="252663" y="-10999"/>
                        <a:pt x="336884" y="3038"/>
                      </a:cubicBezTo>
                      <a:cubicBezTo>
                        <a:pt x="421105" y="17075"/>
                        <a:pt x="487280" y="89265"/>
                        <a:pt x="505327" y="147417"/>
                      </a:cubicBezTo>
                      <a:cubicBezTo>
                        <a:pt x="523374" y="205569"/>
                        <a:pt x="455195" y="309843"/>
                        <a:pt x="445169" y="351953"/>
                      </a:cubicBezTo>
                      <a:cubicBezTo>
                        <a:pt x="435143" y="394063"/>
                        <a:pt x="440156" y="397071"/>
                        <a:pt x="445169" y="400080"/>
                      </a:cubicBezTo>
                    </a:path>
                  </a:pathLst>
                </a:cu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6" name="Freeform 145"/>
                <p:cNvSpPr/>
                <p:nvPr/>
              </p:nvSpPr>
              <p:spPr>
                <a:xfrm rot="5906165">
                  <a:off x="1138068" y="3924525"/>
                  <a:ext cx="508351" cy="400080"/>
                </a:xfrm>
                <a:custGeom>
                  <a:avLst/>
                  <a:gdLst>
                    <a:gd name="connsiteX0" fmla="*/ 0 w 508351"/>
                    <a:gd name="connsiteY0" fmla="*/ 63196 h 400080"/>
                    <a:gd name="connsiteX1" fmla="*/ 336884 w 508351"/>
                    <a:gd name="connsiteY1" fmla="*/ 3038 h 400080"/>
                    <a:gd name="connsiteX2" fmla="*/ 505327 w 508351"/>
                    <a:gd name="connsiteY2" fmla="*/ 147417 h 400080"/>
                    <a:gd name="connsiteX3" fmla="*/ 445169 w 508351"/>
                    <a:gd name="connsiteY3" fmla="*/ 351953 h 400080"/>
                    <a:gd name="connsiteX4" fmla="*/ 445169 w 508351"/>
                    <a:gd name="connsiteY4" fmla="*/ 400080 h 4000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08351" h="400080">
                      <a:moveTo>
                        <a:pt x="0" y="63196"/>
                      </a:moveTo>
                      <a:cubicBezTo>
                        <a:pt x="126331" y="26098"/>
                        <a:pt x="252663" y="-10999"/>
                        <a:pt x="336884" y="3038"/>
                      </a:cubicBezTo>
                      <a:cubicBezTo>
                        <a:pt x="421105" y="17075"/>
                        <a:pt x="487280" y="89265"/>
                        <a:pt x="505327" y="147417"/>
                      </a:cubicBezTo>
                      <a:cubicBezTo>
                        <a:pt x="523374" y="205569"/>
                        <a:pt x="455195" y="309843"/>
                        <a:pt x="445169" y="351953"/>
                      </a:cubicBezTo>
                      <a:cubicBezTo>
                        <a:pt x="435143" y="394063"/>
                        <a:pt x="440156" y="397071"/>
                        <a:pt x="445169" y="400080"/>
                      </a:cubicBezTo>
                    </a:path>
                  </a:pathLst>
                </a:cu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7" name="Freeform 146"/>
                <p:cNvSpPr/>
                <p:nvPr/>
              </p:nvSpPr>
              <p:spPr>
                <a:xfrm rot="14113503">
                  <a:off x="361248" y="3552595"/>
                  <a:ext cx="478944" cy="363709"/>
                </a:xfrm>
                <a:custGeom>
                  <a:avLst/>
                  <a:gdLst>
                    <a:gd name="connsiteX0" fmla="*/ 0 w 508351"/>
                    <a:gd name="connsiteY0" fmla="*/ 63196 h 400080"/>
                    <a:gd name="connsiteX1" fmla="*/ 336884 w 508351"/>
                    <a:gd name="connsiteY1" fmla="*/ 3038 h 400080"/>
                    <a:gd name="connsiteX2" fmla="*/ 505327 w 508351"/>
                    <a:gd name="connsiteY2" fmla="*/ 147417 h 400080"/>
                    <a:gd name="connsiteX3" fmla="*/ 445169 w 508351"/>
                    <a:gd name="connsiteY3" fmla="*/ 351953 h 400080"/>
                    <a:gd name="connsiteX4" fmla="*/ 445169 w 508351"/>
                    <a:gd name="connsiteY4" fmla="*/ 400080 h 4000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08351" h="400080">
                      <a:moveTo>
                        <a:pt x="0" y="63196"/>
                      </a:moveTo>
                      <a:cubicBezTo>
                        <a:pt x="126331" y="26098"/>
                        <a:pt x="252663" y="-10999"/>
                        <a:pt x="336884" y="3038"/>
                      </a:cubicBezTo>
                      <a:cubicBezTo>
                        <a:pt x="421105" y="17075"/>
                        <a:pt x="487280" y="89265"/>
                        <a:pt x="505327" y="147417"/>
                      </a:cubicBezTo>
                      <a:cubicBezTo>
                        <a:pt x="523374" y="205569"/>
                        <a:pt x="455195" y="309843"/>
                        <a:pt x="445169" y="351953"/>
                      </a:cubicBezTo>
                      <a:cubicBezTo>
                        <a:pt x="435143" y="394063"/>
                        <a:pt x="440156" y="397071"/>
                        <a:pt x="445169" y="400080"/>
                      </a:cubicBezTo>
                    </a:path>
                  </a:pathLst>
                </a:cu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33" name="TextBox 1032"/>
                <p:cNvSpPr txBox="1"/>
                <p:nvPr/>
              </p:nvSpPr>
              <p:spPr>
                <a:xfrm>
                  <a:off x="1347941" y="3073052"/>
                  <a:ext cx="869212" cy="34168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dirty="0" smtClean="0"/>
                    <a:t>CH</a:t>
                  </a:r>
                  <a:r>
                    <a:rPr lang="en-US" sz="1400" baseline="-25000" dirty="0" smtClean="0"/>
                    <a:t>2</a:t>
                  </a:r>
                  <a:endParaRPr lang="en-US" sz="1400" dirty="0"/>
                </a:p>
              </p:txBody>
            </p:sp>
            <p:sp>
              <p:nvSpPr>
                <p:cNvPr id="158" name="TextBox 157"/>
                <p:cNvSpPr txBox="1"/>
                <p:nvPr/>
              </p:nvSpPr>
              <p:spPr>
                <a:xfrm>
                  <a:off x="1521856" y="3246021"/>
                  <a:ext cx="695297" cy="34168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dirty="0" smtClean="0"/>
                    <a:t>CH</a:t>
                  </a:r>
                  <a:r>
                    <a:rPr lang="en-US" sz="1400" baseline="-25000" dirty="0" smtClean="0"/>
                    <a:t>2</a:t>
                  </a:r>
                  <a:endParaRPr lang="en-US" sz="1400" dirty="0"/>
                </a:p>
              </p:txBody>
            </p:sp>
          </p:grpSp>
        </p:grpSp>
      </p:grpSp>
      <p:sp>
        <p:nvSpPr>
          <p:cNvPr id="162" name="TextBox 161"/>
          <p:cNvSpPr txBox="1"/>
          <p:nvPr/>
        </p:nvSpPr>
        <p:spPr>
          <a:xfrm>
            <a:off x="2284582" y="839450"/>
            <a:ext cx="443422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Observed color:  ____________________	</a:t>
            </a:r>
            <a:r>
              <a:rPr lang="en-US" sz="1100" dirty="0" err="1" smtClean="0"/>
              <a:t>Appx</a:t>
            </a:r>
            <a:r>
              <a:rPr lang="en-US" sz="1100" dirty="0" smtClean="0"/>
              <a:t> </a:t>
            </a:r>
            <a:r>
              <a:rPr lang="en-US" sz="1100" dirty="0" smtClean="0">
                <a:sym typeface="Symbol"/>
              </a:rPr>
              <a:t> (nm): __________</a:t>
            </a:r>
            <a:endParaRPr lang="en-US" sz="1100" dirty="0" smtClean="0"/>
          </a:p>
          <a:p>
            <a:endParaRPr lang="en-US" sz="1100" dirty="0"/>
          </a:p>
          <a:p>
            <a:r>
              <a:rPr lang="en-US" sz="1100" dirty="0" smtClean="0"/>
              <a:t>Absorbed color: _____________________   	</a:t>
            </a:r>
            <a:r>
              <a:rPr lang="en-US" sz="1100" dirty="0" err="1" smtClean="0"/>
              <a:t>Appx</a:t>
            </a:r>
            <a:r>
              <a:rPr lang="en-US" sz="1100" dirty="0" smtClean="0"/>
              <a:t> </a:t>
            </a:r>
            <a:r>
              <a:rPr lang="en-US" sz="1100" dirty="0">
                <a:sym typeface="Symbol"/>
              </a:rPr>
              <a:t> (nm): </a:t>
            </a:r>
            <a:r>
              <a:rPr lang="en-US" sz="1100" dirty="0" smtClean="0">
                <a:sym typeface="Symbol"/>
              </a:rPr>
              <a:t>__________</a:t>
            </a:r>
          </a:p>
          <a:p>
            <a:endParaRPr lang="en-US" sz="1100" dirty="0">
              <a:sym typeface="Symbol"/>
            </a:endParaRPr>
          </a:p>
          <a:p>
            <a:r>
              <a:rPr lang="en-US" sz="1100" dirty="0" smtClean="0">
                <a:sym typeface="Symbol"/>
              </a:rPr>
              <a:t>Energy of absorbed color:  _______________  	Chiral?    Yes     No</a:t>
            </a:r>
          </a:p>
          <a:p>
            <a:endParaRPr lang="en-US" sz="1100" dirty="0">
              <a:sym typeface="Symbol"/>
            </a:endParaRPr>
          </a:p>
          <a:p>
            <a:r>
              <a:rPr lang="en-US" sz="1100" dirty="0" smtClean="0">
                <a:sym typeface="Symbol"/>
              </a:rPr>
              <a:t>Energy per mole photons: _______________</a:t>
            </a:r>
            <a:endParaRPr lang="en-US" sz="1100" dirty="0"/>
          </a:p>
          <a:p>
            <a:endParaRPr lang="en-US" sz="1100" dirty="0"/>
          </a:p>
        </p:txBody>
      </p:sp>
      <p:sp>
        <p:nvSpPr>
          <p:cNvPr id="163" name="TextBox 162"/>
          <p:cNvSpPr txBox="1"/>
          <p:nvPr/>
        </p:nvSpPr>
        <p:spPr>
          <a:xfrm>
            <a:off x="2286000" y="2286000"/>
            <a:ext cx="443422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Observed color:  </a:t>
            </a:r>
            <a:r>
              <a:rPr lang="en-US" sz="1100" dirty="0"/>
              <a:t> ____________________	</a:t>
            </a:r>
            <a:r>
              <a:rPr lang="en-US" sz="1100" dirty="0" err="1"/>
              <a:t>Appx</a:t>
            </a:r>
            <a:r>
              <a:rPr lang="en-US" sz="1100" dirty="0"/>
              <a:t> </a:t>
            </a:r>
            <a:r>
              <a:rPr lang="en-US" sz="1100" dirty="0" smtClean="0">
                <a:sym typeface="Symbol"/>
              </a:rPr>
              <a:t> (nm): __________</a:t>
            </a:r>
            <a:endParaRPr lang="en-US" sz="1100" dirty="0" smtClean="0"/>
          </a:p>
          <a:p>
            <a:endParaRPr lang="en-US" sz="1100" dirty="0"/>
          </a:p>
          <a:p>
            <a:r>
              <a:rPr lang="en-US" sz="1100" dirty="0" smtClean="0"/>
              <a:t>Absorbed color: _____________________   	</a:t>
            </a:r>
            <a:r>
              <a:rPr lang="en-US" sz="1100" dirty="0" err="1" smtClean="0"/>
              <a:t>Appx</a:t>
            </a:r>
            <a:r>
              <a:rPr lang="en-US" sz="1100" dirty="0" smtClean="0"/>
              <a:t> </a:t>
            </a:r>
            <a:r>
              <a:rPr lang="en-US" sz="1100" dirty="0">
                <a:sym typeface="Symbol"/>
              </a:rPr>
              <a:t> (nm): </a:t>
            </a:r>
            <a:r>
              <a:rPr lang="en-US" sz="1100" dirty="0" smtClean="0">
                <a:sym typeface="Symbol"/>
              </a:rPr>
              <a:t>__________</a:t>
            </a:r>
          </a:p>
          <a:p>
            <a:endParaRPr lang="en-US" sz="1100" dirty="0">
              <a:sym typeface="Symbol"/>
            </a:endParaRPr>
          </a:p>
          <a:p>
            <a:r>
              <a:rPr lang="en-US" sz="1100" dirty="0" smtClean="0">
                <a:sym typeface="Symbol"/>
              </a:rPr>
              <a:t>Energy of absorbed color:  _______________ 	Chiral?</a:t>
            </a:r>
            <a:r>
              <a:rPr lang="en-US" sz="1100" dirty="0">
                <a:sym typeface="Symbol"/>
              </a:rPr>
              <a:t> </a:t>
            </a:r>
            <a:r>
              <a:rPr lang="en-US" sz="1100" dirty="0" smtClean="0">
                <a:sym typeface="Symbol"/>
              </a:rPr>
              <a:t>   Yes     </a:t>
            </a:r>
            <a:r>
              <a:rPr lang="en-US" sz="1100" dirty="0">
                <a:sym typeface="Symbol"/>
              </a:rPr>
              <a:t>No</a:t>
            </a:r>
            <a:endParaRPr lang="en-US" sz="1100" dirty="0" smtClean="0">
              <a:sym typeface="Symbol"/>
            </a:endParaRPr>
          </a:p>
          <a:p>
            <a:endParaRPr lang="en-US" sz="1100" dirty="0">
              <a:sym typeface="Symbol"/>
            </a:endParaRPr>
          </a:p>
          <a:p>
            <a:r>
              <a:rPr lang="en-US" sz="1100" dirty="0" smtClean="0">
                <a:sym typeface="Symbol"/>
              </a:rPr>
              <a:t>Energy per mole photons: _______________</a:t>
            </a:r>
            <a:endParaRPr lang="en-US" sz="1100" dirty="0"/>
          </a:p>
          <a:p>
            <a:endParaRPr lang="en-US" sz="1100" dirty="0"/>
          </a:p>
        </p:txBody>
      </p:sp>
      <p:sp>
        <p:nvSpPr>
          <p:cNvPr id="164" name="TextBox 163"/>
          <p:cNvSpPr txBox="1"/>
          <p:nvPr/>
        </p:nvSpPr>
        <p:spPr>
          <a:xfrm>
            <a:off x="2286000" y="3935790"/>
            <a:ext cx="443422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Observed color:   </a:t>
            </a:r>
            <a:r>
              <a:rPr lang="en-US" sz="1100" dirty="0"/>
              <a:t> ____________________	</a:t>
            </a:r>
            <a:r>
              <a:rPr lang="en-US" sz="1100" dirty="0" err="1"/>
              <a:t>Appx</a:t>
            </a:r>
            <a:r>
              <a:rPr lang="en-US" sz="1100" dirty="0"/>
              <a:t> </a:t>
            </a:r>
            <a:r>
              <a:rPr lang="en-US" sz="1100" dirty="0" smtClean="0">
                <a:sym typeface="Symbol"/>
              </a:rPr>
              <a:t> (nm): __________</a:t>
            </a:r>
            <a:endParaRPr lang="en-US" sz="1100" dirty="0" smtClean="0"/>
          </a:p>
          <a:p>
            <a:endParaRPr lang="en-US" sz="1100" dirty="0"/>
          </a:p>
          <a:p>
            <a:r>
              <a:rPr lang="en-US" sz="1100" dirty="0" smtClean="0"/>
              <a:t>Absorbed color: _____________________   	</a:t>
            </a:r>
            <a:r>
              <a:rPr lang="en-US" sz="1100" dirty="0" err="1" smtClean="0"/>
              <a:t>Appx</a:t>
            </a:r>
            <a:r>
              <a:rPr lang="en-US" sz="1100" dirty="0" smtClean="0"/>
              <a:t> </a:t>
            </a:r>
            <a:r>
              <a:rPr lang="en-US" sz="1100" dirty="0">
                <a:sym typeface="Symbol"/>
              </a:rPr>
              <a:t> (nm): </a:t>
            </a:r>
            <a:r>
              <a:rPr lang="en-US" sz="1100" dirty="0" smtClean="0">
                <a:sym typeface="Symbol"/>
              </a:rPr>
              <a:t>__________</a:t>
            </a:r>
          </a:p>
          <a:p>
            <a:endParaRPr lang="en-US" sz="1100" dirty="0">
              <a:sym typeface="Symbol"/>
            </a:endParaRPr>
          </a:p>
          <a:p>
            <a:r>
              <a:rPr lang="en-US" sz="1100" dirty="0" smtClean="0">
                <a:sym typeface="Symbol"/>
              </a:rPr>
              <a:t>Energy of absorbed color:  _______________ 	Chiral?</a:t>
            </a:r>
            <a:r>
              <a:rPr lang="en-US" sz="1100" dirty="0">
                <a:sym typeface="Symbol"/>
              </a:rPr>
              <a:t> </a:t>
            </a:r>
            <a:r>
              <a:rPr lang="en-US" sz="1100" dirty="0" smtClean="0">
                <a:sym typeface="Symbol"/>
              </a:rPr>
              <a:t>   Yes     </a:t>
            </a:r>
            <a:r>
              <a:rPr lang="en-US" sz="1100" dirty="0">
                <a:sym typeface="Symbol"/>
              </a:rPr>
              <a:t>No</a:t>
            </a:r>
            <a:endParaRPr lang="en-US" sz="1100" dirty="0" smtClean="0">
              <a:sym typeface="Symbol"/>
            </a:endParaRPr>
          </a:p>
          <a:p>
            <a:endParaRPr lang="en-US" sz="1100" dirty="0">
              <a:sym typeface="Symbol"/>
            </a:endParaRPr>
          </a:p>
          <a:p>
            <a:r>
              <a:rPr lang="en-US" sz="1100" dirty="0" smtClean="0">
                <a:sym typeface="Symbol"/>
              </a:rPr>
              <a:t>Energy per mole photons: _______________</a:t>
            </a:r>
            <a:endParaRPr lang="en-US" sz="1100" dirty="0"/>
          </a:p>
          <a:p>
            <a:endParaRPr lang="en-US" sz="1100" dirty="0"/>
          </a:p>
        </p:txBody>
      </p:sp>
      <p:sp>
        <p:nvSpPr>
          <p:cNvPr id="175" name="Rectangle 174"/>
          <p:cNvSpPr/>
          <p:nvPr/>
        </p:nvSpPr>
        <p:spPr>
          <a:xfrm>
            <a:off x="152400" y="5495925"/>
            <a:ext cx="6578925" cy="29949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TextBox 175"/>
          <p:cNvSpPr txBox="1"/>
          <p:nvPr/>
        </p:nvSpPr>
        <p:spPr>
          <a:xfrm>
            <a:off x="178125" y="6128905"/>
            <a:ext cx="29460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Ni</a:t>
            </a:r>
            <a:r>
              <a:rPr lang="en-US" sz="1200" baseline="30000" dirty="0" smtClean="0"/>
              <a:t>2+</a:t>
            </a:r>
            <a:r>
              <a:rPr lang="en-US" sz="1200" dirty="0" smtClean="0"/>
              <a:t> electron configuration:  </a:t>
            </a:r>
            <a:r>
              <a:rPr lang="en-US" sz="1200" u="sng" dirty="0" smtClean="0"/>
              <a:t>[</a:t>
            </a:r>
            <a:r>
              <a:rPr lang="en-US" sz="1200" u="sng" dirty="0" err="1" smtClean="0"/>
              <a:t>Ar</a:t>
            </a:r>
            <a:r>
              <a:rPr lang="en-US" sz="1200" u="sng" dirty="0" smtClean="0"/>
              <a:t>]__________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205071" y="5514755"/>
            <a:ext cx="370806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Ni(H</a:t>
            </a:r>
            <a:r>
              <a:rPr lang="en-US" sz="1100" baseline="-25000" dirty="0"/>
              <a:t>2</a:t>
            </a:r>
            <a:r>
              <a:rPr lang="en-US" sz="1100" dirty="0"/>
              <a:t>O)</a:t>
            </a:r>
            <a:r>
              <a:rPr lang="en-US" sz="1100" baseline="-25000" dirty="0"/>
              <a:t>6</a:t>
            </a:r>
            <a:r>
              <a:rPr lang="en-US" sz="1100" baseline="30000" dirty="0"/>
              <a:t>2+</a:t>
            </a:r>
            <a:r>
              <a:rPr lang="en-US" sz="1100" dirty="0"/>
              <a:t> + 6 NH</a:t>
            </a:r>
            <a:r>
              <a:rPr lang="en-US" sz="1100" baseline="-25000" dirty="0"/>
              <a:t>3</a:t>
            </a:r>
            <a:r>
              <a:rPr lang="en-US" sz="1100" dirty="0"/>
              <a:t> </a:t>
            </a:r>
            <a:r>
              <a:rPr lang="en-US" sz="1100" dirty="0" smtClean="0"/>
              <a:t>           </a:t>
            </a:r>
            <a:r>
              <a:rPr lang="en-US" sz="1100" b="1" dirty="0" smtClean="0"/>
              <a:t>Ni(NH</a:t>
            </a:r>
            <a:r>
              <a:rPr lang="en-US" sz="1100" b="1" baseline="-25000" dirty="0" smtClean="0"/>
              <a:t>3</a:t>
            </a:r>
            <a:r>
              <a:rPr lang="en-US" sz="1100" b="1" dirty="0" smtClean="0"/>
              <a:t>)</a:t>
            </a:r>
            <a:r>
              <a:rPr lang="en-US" sz="1100" b="1" baseline="-25000" dirty="0" smtClean="0"/>
              <a:t>6</a:t>
            </a:r>
            <a:r>
              <a:rPr lang="en-US" sz="1100" b="1" baseline="30000" dirty="0" smtClean="0"/>
              <a:t>2</a:t>
            </a:r>
            <a:r>
              <a:rPr lang="en-US" sz="1100" b="1" baseline="30000" dirty="0"/>
              <a:t>+</a:t>
            </a:r>
            <a:r>
              <a:rPr lang="en-US" sz="1100" dirty="0"/>
              <a:t> + 6 H</a:t>
            </a:r>
            <a:r>
              <a:rPr lang="en-US" sz="1100" baseline="-25000" dirty="0"/>
              <a:t>2</a:t>
            </a:r>
            <a:r>
              <a:rPr lang="en-US" sz="1100" dirty="0"/>
              <a:t>O	K = 5.8 x 10</a:t>
            </a:r>
            <a:r>
              <a:rPr lang="en-US" sz="1100" baseline="30000" dirty="0"/>
              <a:t>8</a:t>
            </a:r>
          </a:p>
          <a:p>
            <a:r>
              <a:rPr lang="en-US" sz="1100" dirty="0"/>
              <a:t>Ni(H</a:t>
            </a:r>
            <a:r>
              <a:rPr lang="en-US" sz="1100" baseline="-25000" dirty="0"/>
              <a:t>2</a:t>
            </a:r>
            <a:r>
              <a:rPr lang="en-US" sz="1100" dirty="0"/>
              <a:t>O)</a:t>
            </a:r>
            <a:r>
              <a:rPr lang="en-US" sz="1100" baseline="-25000" dirty="0"/>
              <a:t>6</a:t>
            </a:r>
            <a:r>
              <a:rPr lang="en-US" sz="1100" baseline="30000" dirty="0"/>
              <a:t>2+</a:t>
            </a:r>
            <a:r>
              <a:rPr lang="en-US" sz="1100" dirty="0"/>
              <a:t> + 3 (en) </a:t>
            </a:r>
            <a:r>
              <a:rPr lang="en-US" sz="1100" dirty="0" smtClean="0"/>
              <a:t>           </a:t>
            </a:r>
            <a:r>
              <a:rPr lang="en-US" sz="1100" b="1" dirty="0" smtClean="0"/>
              <a:t>Ni(en)</a:t>
            </a:r>
            <a:r>
              <a:rPr lang="en-US" sz="1100" b="1" baseline="-25000" dirty="0" smtClean="0"/>
              <a:t>3</a:t>
            </a:r>
            <a:r>
              <a:rPr lang="en-US" sz="1100" b="1" baseline="30000" dirty="0" smtClean="0"/>
              <a:t>2</a:t>
            </a:r>
            <a:r>
              <a:rPr lang="en-US" sz="1100" b="1" baseline="30000" dirty="0"/>
              <a:t>+</a:t>
            </a:r>
            <a:r>
              <a:rPr lang="en-US" sz="1100" dirty="0"/>
              <a:t> + 6 H</a:t>
            </a:r>
            <a:r>
              <a:rPr lang="en-US" sz="1100" baseline="-25000" dirty="0"/>
              <a:t>2</a:t>
            </a:r>
            <a:r>
              <a:rPr lang="en-US" sz="1100" dirty="0"/>
              <a:t>O	K = 1.1 x 10</a:t>
            </a:r>
            <a:r>
              <a:rPr lang="en-US" sz="1100" baseline="30000" dirty="0"/>
              <a:t>18</a:t>
            </a:r>
          </a:p>
          <a:p>
            <a:r>
              <a:rPr lang="en-US" sz="1100" dirty="0"/>
              <a:t>Ni(H</a:t>
            </a:r>
            <a:r>
              <a:rPr lang="en-US" sz="1100" baseline="-25000" dirty="0"/>
              <a:t>2</a:t>
            </a:r>
            <a:r>
              <a:rPr lang="en-US" sz="1100" dirty="0"/>
              <a:t>O)</a:t>
            </a:r>
            <a:r>
              <a:rPr lang="en-US" sz="1100" baseline="-25000" dirty="0"/>
              <a:t>6</a:t>
            </a:r>
            <a:r>
              <a:rPr lang="en-US" sz="1100" baseline="30000" dirty="0"/>
              <a:t>2+</a:t>
            </a:r>
            <a:r>
              <a:rPr lang="en-US" sz="1100" dirty="0"/>
              <a:t> + (EDTA)</a:t>
            </a:r>
            <a:r>
              <a:rPr lang="en-US" sz="1100" baseline="30000" dirty="0"/>
              <a:t>4-</a:t>
            </a:r>
            <a:r>
              <a:rPr lang="en-US" sz="1100" dirty="0"/>
              <a:t> </a:t>
            </a:r>
            <a:r>
              <a:rPr lang="en-US" sz="1100" dirty="0" smtClean="0"/>
              <a:t>       </a:t>
            </a:r>
            <a:r>
              <a:rPr lang="en-US" sz="1100" b="1" dirty="0" smtClean="0"/>
              <a:t>Ni(EDTA)</a:t>
            </a:r>
            <a:r>
              <a:rPr lang="en-US" sz="1100" b="1" baseline="30000" dirty="0" smtClean="0"/>
              <a:t>2-</a:t>
            </a:r>
            <a:r>
              <a:rPr lang="en-US" sz="1100" dirty="0" smtClean="0"/>
              <a:t> </a:t>
            </a:r>
            <a:r>
              <a:rPr lang="en-US" sz="1100" dirty="0"/>
              <a:t>+ 6 H</a:t>
            </a:r>
            <a:r>
              <a:rPr lang="en-US" sz="1100" baseline="-25000" dirty="0"/>
              <a:t>2</a:t>
            </a:r>
            <a:r>
              <a:rPr lang="en-US" sz="1100" dirty="0"/>
              <a:t>O	K = 4.2 x 10</a:t>
            </a:r>
            <a:r>
              <a:rPr lang="en-US" sz="1100" baseline="30000" dirty="0"/>
              <a:t>18</a:t>
            </a:r>
          </a:p>
          <a:p>
            <a:endParaRPr lang="en-US" sz="1100" dirty="0"/>
          </a:p>
        </p:txBody>
      </p:sp>
      <p:grpSp>
        <p:nvGrpSpPr>
          <p:cNvPr id="6" name="Group 5"/>
          <p:cNvGrpSpPr/>
          <p:nvPr/>
        </p:nvGrpSpPr>
        <p:grpSpPr>
          <a:xfrm>
            <a:off x="119062" y="6386079"/>
            <a:ext cx="3952875" cy="2002099"/>
            <a:chOff x="119062" y="6386079"/>
            <a:chExt cx="3952875" cy="2002099"/>
          </a:xfrm>
        </p:grpSpPr>
        <p:sp>
          <p:nvSpPr>
            <p:cNvPr id="178" name="TextBox 177"/>
            <p:cNvSpPr txBox="1"/>
            <p:nvPr/>
          </p:nvSpPr>
          <p:spPr>
            <a:xfrm>
              <a:off x="119062" y="6386079"/>
              <a:ext cx="3952875" cy="6309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b="1" dirty="0" smtClean="0"/>
                <a:t>Rank ligands from weakest to strongest field:</a:t>
              </a:r>
            </a:p>
            <a:p>
              <a:endParaRPr lang="en-US" sz="1050" b="1" dirty="0" smtClean="0"/>
            </a:p>
            <a:p>
              <a:r>
                <a:rPr lang="en-US" sz="1400" dirty="0" smtClean="0"/>
                <a:t>__________&lt;__________&lt;__________&lt;________</a:t>
              </a:r>
              <a:endParaRPr lang="en-US" sz="1400" dirty="0"/>
            </a:p>
          </p:txBody>
        </p:sp>
        <p:sp>
          <p:nvSpPr>
            <p:cNvPr id="180" name="Rectangle 179"/>
            <p:cNvSpPr/>
            <p:nvPr/>
          </p:nvSpPr>
          <p:spPr>
            <a:xfrm>
              <a:off x="1187303" y="6995468"/>
              <a:ext cx="903889" cy="13927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Rectangle 180"/>
            <p:cNvSpPr/>
            <p:nvPr/>
          </p:nvSpPr>
          <p:spPr>
            <a:xfrm>
              <a:off x="2152656" y="6995468"/>
              <a:ext cx="903889" cy="13927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Rectangle 181"/>
            <p:cNvSpPr/>
            <p:nvPr/>
          </p:nvSpPr>
          <p:spPr>
            <a:xfrm>
              <a:off x="3124200" y="6995468"/>
              <a:ext cx="819150" cy="13927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228067" y="6993408"/>
              <a:ext cx="954916" cy="1392710"/>
              <a:chOff x="228067" y="6993408"/>
              <a:chExt cx="954916" cy="1392710"/>
            </a:xfrm>
          </p:grpSpPr>
          <p:sp>
            <p:nvSpPr>
              <p:cNvPr id="1040" name="Rectangle 1039"/>
              <p:cNvSpPr/>
              <p:nvPr/>
            </p:nvSpPr>
            <p:spPr>
              <a:xfrm>
                <a:off x="228067" y="6993408"/>
                <a:ext cx="903889" cy="139271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9" name="TextBox 178"/>
              <p:cNvSpPr txBox="1"/>
              <p:nvPr/>
            </p:nvSpPr>
            <p:spPr>
              <a:xfrm>
                <a:off x="304363" y="7696200"/>
                <a:ext cx="82147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/>
                  <a:t>__ __</a:t>
                </a:r>
              </a:p>
              <a:p>
                <a:pPr algn="ctr"/>
                <a:r>
                  <a:rPr lang="en-US" sz="1400" dirty="0" smtClean="0"/>
                  <a:t>__ __ __</a:t>
                </a:r>
                <a:endParaRPr lang="en-US" sz="1400" dirty="0"/>
              </a:p>
            </p:txBody>
          </p:sp>
          <p:sp>
            <p:nvSpPr>
              <p:cNvPr id="183" name="TextBox 182"/>
              <p:cNvSpPr txBox="1"/>
              <p:nvPr/>
            </p:nvSpPr>
            <p:spPr>
              <a:xfrm>
                <a:off x="248042" y="6993408"/>
                <a:ext cx="93494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/>
                  <a:t>Crystal Field Splitting:</a:t>
                </a:r>
                <a:endParaRPr lang="en-US" sz="1000" dirty="0"/>
              </a:p>
            </p:txBody>
          </p:sp>
        </p:grpSp>
      </p:grpSp>
      <p:sp>
        <p:nvSpPr>
          <p:cNvPr id="1043" name="Rounded Rectangle 1042"/>
          <p:cNvSpPr/>
          <p:nvPr/>
        </p:nvSpPr>
        <p:spPr>
          <a:xfrm>
            <a:off x="3943349" y="5495925"/>
            <a:ext cx="2768925" cy="2994967"/>
          </a:xfrm>
          <a:prstGeom prst="roundRect">
            <a:avLst>
              <a:gd name="adj" fmla="val 432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4" name="TextBox 1043"/>
          <p:cNvSpPr txBox="1"/>
          <p:nvPr/>
        </p:nvSpPr>
        <p:spPr>
          <a:xfrm>
            <a:off x="3943349" y="5546879"/>
            <a:ext cx="2768925" cy="28392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1. Considering the K values, which complexes have -∆G values when formed from Ni(H</a:t>
            </a:r>
            <a:r>
              <a:rPr lang="en-US" sz="1050" baseline="-25000" dirty="0" smtClean="0"/>
              <a:t>2</a:t>
            </a:r>
            <a:r>
              <a:rPr lang="en-US" sz="1050" dirty="0" smtClean="0"/>
              <a:t>O)</a:t>
            </a:r>
            <a:r>
              <a:rPr lang="en-US" sz="1050" baseline="-25000" dirty="0" smtClean="0"/>
              <a:t>6</a:t>
            </a:r>
            <a:r>
              <a:rPr lang="en-US" sz="1050" baseline="30000" dirty="0" smtClean="0"/>
              <a:t>2+</a:t>
            </a:r>
            <a:r>
              <a:rPr lang="en-US" sz="1050" dirty="0" smtClean="0"/>
              <a:t>?</a:t>
            </a:r>
          </a:p>
          <a:p>
            <a:endParaRPr lang="en-US" sz="1050" dirty="0" smtClean="0"/>
          </a:p>
          <a:p>
            <a:endParaRPr lang="en-US" sz="1050" dirty="0" smtClean="0"/>
          </a:p>
          <a:p>
            <a:r>
              <a:rPr lang="en-US" sz="1050" dirty="0"/>
              <a:t>2</a:t>
            </a:r>
            <a:r>
              <a:rPr lang="en-US" sz="1050" dirty="0" smtClean="0"/>
              <a:t>. Do you think </a:t>
            </a:r>
          </a:p>
          <a:p>
            <a:r>
              <a:rPr lang="en-US" sz="1050" b="1" dirty="0" smtClean="0"/>
              <a:t>Ni(EDTA)</a:t>
            </a:r>
            <a:r>
              <a:rPr lang="en-US" sz="1050" b="1" baseline="30000" dirty="0" smtClean="0"/>
              <a:t>2-</a:t>
            </a:r>
            <a:r>
              <a:rPr lang="en-US" sz="1050" b="1" dirty="0" smtClean="0"/>
              <a:t> + </a:t>
            </a:r>
            <a:r>
              <a:rPr lang="en-US" sz="1050" b="1" dirty="0"/>
              <a:t>6 </a:t>
            </a:r>
            <a:r>
              <a:rPr lang="en-US" sz="1050" b="1" dirty="0" smtClean="0"/>
              <a:t>NH</a:t>
            </a:r>
            <a:r>
              <a:rPr lang="en-US" sz="1050" b="1" baseline="-25000" dirty="0" smtClean="0"/>
              <a:t>3</a:t>
            </a:r>
            <a:r>
              <a:rPr lang="en-US" sz="1050" b="1" dirty="0" smtClean="0"/>
              <a:t> </a:t>
            </a:r>
            <a:r>
              <a:rPr lang="en-US" sz="1050" b="1" dirty="0"/>
              <a:t> </a:t>
            </a:r>
            <a:r>
              <a:rPr lang="en-US" sz="1050" b="1" dirty="0" smtClean="0"/>
              <a:t>       </a:t>
            </a:r>
            <a:r>
              <a:rPr lang="en-US" sz="1050" b="1" dirty="0"/>
              <a:t>Ni(NH</a:t>
            </a:r>
            <a:r>
              <a:rPr lang="en-US" sz="1050" b="1" baseline="-25000" dirty="0"/>
              <a:t>3</a:t>
            </a:r>
            <a:r>
              <a:rPr lang="en-US" sz="1050" b="1" dirty="0"/>
              <a:t>)</a:t>
            </a:r>
            <a:r>
              <a:rPr lang="en-US" sz="1050" b="1" baseline="-25000" dirty="0"/>
              <a:t>6</a:t>
            </a:r>
            <a:r>
              <a:rPr lang="en-US" sz="1050" b="1" baseline="30000" dirty="0"/>
              <a:t>2+</a:t>
            </a:r>
            <a:r>
              <a:rPr lang="en-US" sz="1050" b="1" dirty="0"/>
              <a:t> </a:t>
            </a:r>
            <a:r>
              <a:rPr lang="en-US" sz="1050" b="1" dirty="0" smtClean="0"/>
              <a:t>+ </a:t>
            </a:r>
            <a:r>
              <a:rPr lang="en-US" sz="1050" b="1" dirty="0"/>
              <a:t>(EDTA)</a:t>
            </a:r>
            <a:r>
              <a:rPr lang="en-US" sz="1050" b="1" baseline="30000" dirty="0"/>
              <a:t>4-</a:t>
            </a:r>
            <a:r>
              <a:rPr lang="en-US" sz="1050" b="1" dirty="0"/>
              <a:t> </a:t>
            </a:r>
            <a:endParaRPr lang="en-US" sz="1050" b="1" dirty="0" smtClean="0"/>
          </a:p>
          <a:p>
            <a:r>
              <a:rPr lang="en-US" sz="1050" dirty="0" smtClean="0"/>
              <a:t>favors products or reactants? Why?</a:t>
            </a:r>
          </a:p>
          <a:p>
            <a:endParaRPr lang="en-US" sz="1050" dirty="0" smtClean="0"/>
          </a:p>
          <a:p>
            <a:endParaRPr lang="en-US" sz="1050" dirty="0"/>
          </a:p>
          <a:p>
            <a:r>
              <a:rPr lang="en-US" sz="1050" dirty="0" smtClean="0"/>
              <a:t>3. For the reactions given, which of the 3 products have a strong </a:t>
            </a:r>
            <a:r>
              <a:rPr lang="en-US" sz="1050" i="1" dirty="0" smtClean="0"/>
              <a:t>entropic</a:t>
            </a:r>
            <a:r>
              <a:rPr lang="en-US" sz="1050" dirty="0" smtClean="0"/>
              <a:t> component to their </a:t>
            </a:r>
            <a:r>
              <a:rPr lang="en-US" sz="1050" dirty="0"/>
              <a:t> -∆G </a:t>
            </a:r>
            <a:r>
              <a:rPr lang="en-US" sz="1050" dirty="0" smtClean="0"/>
              <a:t>values?</a:t>
            </a:r>
          </a:p>
          <a:p>
            <a:endParaRPr lang="en-US" sz="1050" dirty="0" smtClean="0"/>
          </a:p>
          <a:p>
            <a:endParaRPr lang="en-US" sz="1050" dirty="0"/>
          </a:p>
          <a:p>
            <a:r>
              <a:rPr lang="en-US" sz="1050" dirty="0" smtClean="0"/>
              <a:t>4. Which of the 3 products likely have a stronger </a:t>
            </a:r>
            <a:r>
              <a:rPr lang="en-US" sz="1050" i="1" dirty="0" err="1" smtClean="0"/>
              <a:t>enthalpic</a:t>
            </a:r>
            <a:r>
              <a:rPr lang="en-US" sz="1050" dirty="0" smtClean="0"/>
              <a:t> component to their </a:t>
            </a:r>
            <a:r>
              <a:rPr lang="en-US" sz="1050" dirty="0"/>
              <a:t>-∆G values?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173939" y="1940670"/>
            <a:ext cx="8130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[Ni(NH</a:t>
            </a:r>
            <a:r>
              <a:rPr lang="en-US" sz="1000" baseline="-25000" dirty="0" smtClean="0"/>
              <a:t>3</a:t>
            </a:r>
            <a:r>
              <a:rPr lang="en-US" sz="1000" dirty="0" smtClean="0"/>
              <a:t>)</a:t>
            </a:r>
            <a:r>
              <a:rPr lang="en-US" sz="1000" baseline="-25000" dirty="0" smtClean="0"/>
              <a:t>3</a:t>
            </a:r>
            <a:r>
              <a:rPr lang="en-US" sz="1000" dirty="0" smtClean="0"/>
              <a:t>]</a:t>
            </a:r>
            <a:r>
              <a:rPr lang="en-US" sz="1000" baseline="30000" dirty="0" smtClean="0"/>
              <a:t>2+</a:t>
            </a:r>
            <a:endParaRPr lang="en-US" sz="1000" baseline="30000" dirty="0"/>
          </a:p>
        </p:txBody>
      </p:sp>
      <p:sp>
        <p:nvSpPr>
          <p:cNvPr id="10" name="TextBox 9"/>
          <p:cNvSpPr txBox="1"/>
          <p:nvPr/>
        </p:nvSpPr>
        <p:spPr>
          <a:xfrm>
            <a:off x="76200" y="8534400"/>
            <a:ext cx="66575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Created by Sarah K. St. Angelo, Dickinson College, stangels@dickinson.edu and posted on </a:t>
            </a:r>
            <a:r>
              <a:rPr lang="en-US" sz="1000" dirty="0" err="1"/>
              <a:t>VIPEr</a:t>
            </a:r>
            <a:r>
              <a:rPr lang="en-US" sz="1000" dirty="0"/>
              <a:t> </a:t>
            </a:r>
            <a:r>
              <a:rPr lang="en-US" sz="1000" dirty="0" smtClean="0"/>
              <a:t>(</a:t>
            </a:r>
            <a:r>
              <a:rPr lang="en-US" sz="1000" u="sng" dirty="0" smtClean="0">
                <a:hlinkClick r:id="rId3"/>
              </a:rPr>
              <a:t>www.ionicviper.org</a:t>
            </a:r>
            <a:r>
              <a:rPr lang="en-US" sz="1000" dirty="0"/>
              <a:t>) on </a:t>
            </a:r>
            <a:r>
              <a:rPr lang="en-US" sz="1000" dirty="0" smtClean="0"/>
              <a:t>April 29, 2014, </a:t>
            </a:r>
            <a:r>
              <a:rPr lang="en-US" sz="1000" dirty="0"/>
              <a:t>Copyright Sarah K. St. Angelo, </a:t>
            </a:r>
            <a:r>
              <a:rPr lang="en-US" sz="1000" dirty="0" smtClean="0"/>
              <a:t>2014. </a:t>
            </a:r>
            <a:r>
              <a:rPr lang="en-US" sz="1000" dirty="0"/>
              <a:t>This work is licensed under the Creative Commons Attribution Non-commercial Share Alike License. To view a copy of this license visit </a:t>
            </a:r>
            <a:r>
              <a:rPr lang="en-US" sz="1000" dirty="0">
                <a:hlinkClick r:id="rId4"/>
              </a:rPr>
              <a:t>http://creativecommons.org/about/license</a:t>
            </a:r>
            <a:r>
              <a:rPr lang="en-US" sz="1000" dirty="0" smtClean="0">
                <a:hlinkClick r:id="rId4"/>
              </a:rPr>
              <a:t>/</a:t>
            </a:r>
            <a:r>
              <a:rPr lang="en-US" sz="1000" dirty="0" smtClean="0"/>
              <a:t>.</a:t>
            </a:r>
            <a:endParaRPr lang="en-US" sz="1000" dirty="0"/>
          </a:p>
          <a:p>
            <a:endParaRPr lang="en-US" sz="1000" dirty="0"/>
          </a:p>
        </p:txBody>
      </p:sp>
      <p:grpSp>
        <p:nvGrpSpPr>
          <p:cNvPr id="15" name="Group 14"/>
          <p:cNvGrpSpPr/>
          <p:nvPr/>
        </p:nvGrpSpPr>
        <p:grpSpPr>
          <a:xfrm>
            <a:off x="1411015" y="5619494"/>
            <a:ext cx="248159" cy="58162"/>
            <a:chOff x="-1143000" y="6120311"/>
            <a:chExt cx="248159" cy="51889"/>
          </a:xfrm>
        </p:grpSpPr>
        <p:cxnSp>
          <p:nvCxnSpPr>
            <p:cNvPr id="12" name="Straight Arrow Connector 11"/>
            <p:cNvCxnSpPr/>
            <p:nvPr/>
          </p:nvCxnSpPr>
          <p:spPr>
            <a:xfrm>
              <a:off x="-1123441" y="6120311"/>
              <a:ext cx="2286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/>
            <p:nvPr/>
          </p:nvCxnSpPr>
          <p:spPr>
            <a:xfrm flipH="1">
              <a:off x="-1143000" y="6172200"/>
              <a:ext cx="2286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5" name="Group 84"/>
          <p:cNvGrpSpPr/>
          <p:nvPr/>
        </p:nvGrpSpPr>
        <p:grpSpPr>
          <a:xfrm>
            <a:off x="1413952" y="5800472"/>
            <a:ext cx="248159" cy="58162"/>
            <a:chOff x="-1143000" y="6120311"/>
            <a:chExt cx="248159" cy="51889"/>
          </a:xfrm>
        </p:grpSpPr>
        <p:cxnSp>
          <p:nvCxnSpPr>
            <p:cNvPr id="86" name="Straight Arrow Connector 85"/>
            <p:cNvCxnSpPr/>
            <p:nvPr/>
          </p:nvCxnSpPr>
          <p:spPr>
            <a:xfrm>
              <a:off x="-1123441" y="6120311"/>
              <a:ext cx="2286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/>
            <p:nvPr/>
          </p:nvCxnSpPr>
          <p:spPr>
            <a:xfrm flipH="1">
              <a:off x="-1143000" y="6172200"/>
              <a:ext cx="2286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8" name="Group 87"/>
          <p:cNvGrpSpPr/>
          <p:nvPr/>
        </p:nvGrpSpPr>
        <p:grpSpPr>
          <a:xfrm>
            <a:off x="1466860" y="5966401"/>
            <a:ext cx="248159" cy="58162"/>
            <a:chOff x="-1143000" y="6120311"/>
            <a:chExt cx="248159" cy="51889"/>
          </a:xfrm>
        </p:grpSpPr>
        <p:cxnSp>
          <p:nvCxnSpPr>
            <p:cNvPr id="89" name="Straight Arrow Connector 88"/>
            <p:cNvCxnSpPr/>
            <p:nvPr/>
          </p:nvCxnSpPr>
          <p:spPr>
            <a:xfrm>
              <a:off x="-1123441" y="6120311"/>
              <a:ext cx="2286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/>
            <p:cNvCxnSpPr/>
            <p:nvPr/>
          </p:nvCxnSpPr>
          <p:spPr>
            <a:xfrm flipH="1">
              <a:off x="-1143000" y="6172200"/>
              <a:ext cx="2286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1" name="Group 90"/>
          <p:cNvGrpSpPr/>
          <p:nvPr/>
        </p:nvGrpSpPr>
        <p:grpSpPr>
          <a:xfrm>
            <a:off x="5051779" y="6448770"/>
            <a:ext cx="248159" cy="58162"/>
            <a:chOff x="-1143000" y="6120311"/>
            <a:chExt cx="248159" cy="51889"/>
          </a:xfrm>
        </p:grpSpPr>
        <p:cxnSp>
          <p:nvCxnSpPr>
            <p:cNvPr id="92" name="Straight Arrow Connector 91"/>
            <p:cNvCxnSpPr/>
            <p:nvPr/>
          </p:nvCxnSpPr>
          <p:spPr>
            <a:xfrm>
              <a:off x="-1123441" y="6120311"/>
              <a:ext cx="2286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/>
            <p:cNvCxnSpPr/>
            <p:nvPr/>
          </p:nvCxnSpPr>
          <p:spPr>
            <a:xfrm flipH="1">
              <a:off x="-1143000" y="6172200"/>
              <a:ext cx="2286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" name="Straight Arrow Connector 16"/>
          <p:cNvCxnSpPr/>
          <p:nvPr/>
        </p:nvCxnSpPr>
        <p:spPr>
          <a:xfrm flipV="1">
            <a:off x="357185" y="7315200"/>
            <a:ext cx="0" cy="9906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 rot="16200000">
            <a:off x="39738" y="7647704"/>
            <a:ext cx="50687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Energy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40599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1528</TotalTime>
  <Words>283</Words>
  <Application>Microsoft Office PowerPoint</Application>
  <PresentationFormat>On-screen Show (4:3)</PresentationFormat>
  <Paragraphs>76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Symbol</vt:lpstr>
      <vt:lpstr>Office Theme</vt:lpstr>
      <vt:lpstr>PowerPoint Presentation</vt:lpstr>
    </vt:vector>
  </TitlesOfParts>
  <Company>Dickinson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SKS</dc:creator>
  <cp:lastModifiedBy>St Angelo, Sarah</cp:lastModifiedBy>
  <cp:revision>24</cp:revision>
  <cp:lastPrinted>2014-04-21T13:08:09Z</cp:lastPrinted>
  <dcterms:created xsi:type="dcterms:W3CDTF">2014-04-15T22:02:25Z</dcterms:created>
  <dcterms:modified xsi:type="dcterms:W3CDTF">2014-07-15T19:31:03Z</dcterms:modified>
</cp:coreProperties>
</file>