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BCB5D36-0112-9DD6-A347-4A03D0AA8520}" name="Fernandez, Anthony" initials="FA" userId="S::fernandeza@merrimack.edu::ec91438d-032b-46a0-9d13-925ad60b2691" providerId="AD"/>
  <p188:author id="{B1CBEC67-C239-4D6F-24C1-749C91B6DA08}" name="Tracky Huang" initials="TH" userId="S::zh265@cornell.edu::9cda11d1-cf5c-48fe-b065-03fcf1f9773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4"/>
    <p:restoredTop sz="77143" autoAdjust="0"/>
  </p:normalViewPr>
  <p:slideViewPr>
    <p:cSldViewPr>
      <p:cViewPr varScale="1">
        <p:scale>
          <a:sx n="97" d="100"/>
          <a:sy n="97" d="100"/>
        </p:scale>
        <p:origin x="300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8E0E39-9B9D-4859-A885-F2DCE8443B74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663CF-872F-42AA-82BC-8A56DFF68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007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3CF-872F-42AA-82BC-8A56DFF681A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1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Ru(bpy) powder picture source (Ben Mills): Benjah-bmm27, Public domain, via Wikimedia Commons, https://</a:t>
            </a:r>
            <a:r>
              <a:rPr lang="en-US" dirty="0" err="1"/>
              <a:t>commons.wikimedia.org</a:t>
            </a:r>
            <a:r>
              <a:rPr lang="en-US" dirty="0"/>
              <a:t>/wiki/</a:t>
            </a:r>
            <a:r>
              <a:rPr lang="en-US" dirty="0" err="1"/>
              <a:t>File:Tris</a:t>
            </a:r>
            <a:r>
              <a:rPr lang="en-US" dirty="0"/>
              <a:t>(bipyridine)ruthenium(II)-chloride-</a:t>
            </a:r>
            <a:r>
              <a:rPr lang="en-US" dirty="0" err="1"/>
              <a:t>powder.jpg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MLCT transitions have high molar absorptivity because they are allowed by selection rules (both spin and symmetry selection rules), unlike d-d transitions which are not often not allowed. D-d transitions in octahedral complexes are symmetry forbidden (singly forbidden) because of the t</a:t>
            </a:r>
            <a:r>
              <a:rPr lang="en-US" baseline="-25000" dirty="0"/>
              <a:t>2g</a:t>
            </a:r>
            <a:r>
              <a:rPr lang="en-US" dirty="0"/>
              <a:t> to </a:t>
            </a:r>
            <a:r>
              <a:rPr lang="en-US" dirty="0" err="1"/>
              <a:t>e</a:t>
            </a:r>
            <a:r>
              <a:rPr lang="en-US" baseline="-25000" dirty="0" err="1"/>
              <a:t>g</a:t>
            </a:r>
            <a:r>
              <a:rPr lang="en-US" dirty="0"/>
              <a:t> transition. When the electron is promoted from the t</a:t>
            </a:r>
            <a:r>
              <a:rPr lang="en-US" baseline="-25000" dirty="0"/>
              <a:t>2g</a:t>
            </a:r>
            <a:r>
              <a:rPr lang="en-US" dirty="0"/>
              <a:t> to the ligand-based p* orbital, the symmetry restriction is  removed.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3CF-872F-42AA-82BC-8A56DFF681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67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-The multiplicity of electronic states can be calculated via the formula 2S+1, where S is the total spin.</a:t>
            </a:r>
          </a:p>
          <a:p>
            <a:r>
              <a:rPr lang="en-US" dirty="0"/>
              <a:t>-The state on the left is a singlet state because the two unpaired electrons have the opposite spin. Therefore S=0, multiplicity=1.</a:t>
            </a:r>
          </a:p>
          <a:p>
            <a:r>
              <a:rPr lang="en-US" dirty="0"/>
              <a:t>-The state on the right is a triplet state because the two unpaired electrons have the same spin. Therefore S=1, multiplicity=3.</a:t>
            </a:r>
          </a:p>
          <a:p>
            <a:r>
              <a:rPr lang="en-US" dirty="0"/>
              <a:t>-In general, the higher the multiplicity, the lower the energy of the state. Therefore, E(3MLCT)&lt;E(1MLCT) in the Jablonski diagram.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3CF-872F-42AA-82BC-8A56DFF681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260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3CF-872F-42AA-82BC-8A56DFF681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68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Ligand field (3LF) states refer to electronic states resulting from an electronic transition within the ligand field (</a:t>
            </a:r>
            <a:r>
              <a:rPr lang="en-US" dirty="0" err="1"/>
              <a:t>ie</a:t>
            </a:r>
            <a:r>
              <a:rPr lang="en-US" dirty="0"/>
              <a:t>. transition from t2g to </a:t>
            </a:r>
            <a:r>
              <a:rPr lang="en-US" dirty="0" err="1"/>
              <a:t>eg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3CF-872F-42AA-82BC-8A56DFF681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58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mechanism of photoactivation is based on what have been discussed in the previous two slides:</a:t>
            </a:r>
          </a:p>
          <a:p>
            <a:r>
              <a:rPr lang="en-US" dirty="0"/>
              <a:t>1. CO is produced from the </a:t>
            </a:r>
            <a:r>
              <a:rPr lang="en-US" dirty="0" err="1"/>
              <a:t>photosubstitution</a:t>
            </a:r>
            <a:r>
              <a:rPr lang="en-US" dirty="0"/>
              <a:t> of the axial carbonyl ligand.</a:t>
            </a:r>
          </a:p>
          <a:p>
            <a:r>
              <a:rPr lang="en-US" dirty="0"/>
              <a:t>2. Singlet oxygen is produced from excitation of the nearby oxygen by the 3(MLCT) state of the metal complex.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2663CF-872F-42AA-82BC-8A56DFF681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0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93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55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2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6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0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4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6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0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3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0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D6B1E-BE70-45E9-A849-1A08F9107BD1}" type="datetimeFigureOut">
              <a:rPr lang="en-US" smtClean="0"/>
              <a:t>3/15/22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AA317-E77D-4C4B-B77D-F5765E123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43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zh265@cornell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://creativecommons.org/about/license/" TargetMode="External"/><Relationship Id="rId4" Type="http://schemas.openxmlformats.org/officeDocument/2006/relationships/hyperlink" Target="http://www.ionicviper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 Slides about:</a:t>
            </a:r>
            <a:br>
              <a:rPr lang="en-US" dirty="0"/>
            </a:br>
            <a:r>
              <a:rPr lang="en-US" dirty="0" err="1"/>
              <a:t>Photophysics</a:t>
            </a:r>
            <a:r>
              <a:rPr lang="en-US" dirty="0"/>
              <a:t> and photochemistry of MLCT excited states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5362396"/>
            <a:ext cx="82295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Created by </a:t>
            </a:r>
            <a:r>
              <a:rPr lang="en-US" dirty="0" err="1"/>
              <a:t>Tracky</a:t>
            </a:r>
            <a:r>
              <a:rPr lang="en-US" dirty="0"/>
              <a:t> Huang, Cornell University, </a:t>
            </a:r>
            <a:r>
              <a:rPr lang="en-US" dirty="0">
                <a:hlinkClick r:id="rId3"/>
              </a:rPr>
              <a:t>zh265@cornell.edu</a:t>
            </a:r>
            <a:r>
              <a:rPr lang="en-US" dirty="0"/>
              <a:t> and posted on </a:t>
            </a:r>
            <a:r>
              <a:rPr lang="en-US" dirty="0" err="1"/>
              <a:t>VIPEr</a:t>
            </a:r>
            <a:r>
              <a:rPr lang="en-US" dirty="0"/>
              <a:t> </a:t>
            </a:r>
            <a:r>
              <a:rPr lang="en-US" dirty="0">
                <a:hlinkClick r:id="rId4"/>
              </a:rPr>
              <a:t>(www.ionicviper.org)</a:t>
            </a:r>
            <a:r>
              <a:rPr lang="en-US" dirty="0"/>
              <a:t> on March 15, 2022, Copyright </a:t>
            </a:r>
            <a:r>
              <a:rPr lang="en-US" dirty="0" err="1"/>
              <a:t>Tracky</a:t>
            </a:r>
            <a:r>
              <a:rPr lang="en-US" dirty="0"/>
              <a:t> Huang, 2022. This work is licensed under the Creative Commons Attribution-</a:t>
            </a:r>
            <a:r>
              <a:rPr lang="en-US" dirty="0" err="1"/>
              <a:t>NonCommercial</a:t>
            </a:r>
            <a:r>
              <a:rPr lang="en-US" dirty="0"/>
              <a:t>-Share Alike License. To view a copy of this license visit </a:t>
            </a:r>
            <a:r>
              <a:rPr lang="en-US" u="sng" dirty="0">
                <a:hlinkClick r:id="rId5"/>
              </a:rPr>
              <a:t>http://creativecommons.org/about/license/</a:t>
            </a:r>
            <a:endParaRPr lang="en-US" dirty="0"/>
          </a:p>
        </p:txBody>
      </p:sp>
      <p:pic>
        <p:nvPicPr>
          <p:cNvPr id="7170" name="Picture 2" descr="Creative Commons Licen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799" y="656272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671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Intro to MLCT Transitions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509B783-9AE5-C944-9C4D-BE6456987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394"/>
            <a:ext cx="8610600" cy="1676400"/>
          </a:xfrm>
        </p:spPr>
        <p:txBody>
          <a:bodyPr>
            <a:normAutofit/>
          </a:bodyPr>
          <a:lstStyle/>
          <a:p>
            <a:pPr algn="just"/>
            <a:r>
              <a:rPr lang="en-US" sz="1600" b="1" dirty="0"/>
              <a:t>Metal-to-ligand charge-transfer </a:t>
            </a:r>
            <a:r>
              <a:rPr lang="en-US" sz="1600" dirty="0"/>
              <a:t>(MLCT) transitions occur when the metal is easy to oxidize and the ligands have low-lying acceptor orbitals.</a:t>
            </a:r>
          </a:p>
          <a:p>
            <a:pPr algn="just"/>
            <a:r>
              <a:rPr lang="en-US" sz="1600" dirty="0"/>
              <a:t>Such transitions are commonly observed in metal complexes bearing aromatic diimine ligands which have low-energy </a:t>
            </a:r>
            <a:r>
              <a:rPr lang="el-GR" sz="1600" dirty="0"/>
              <a:t>π*</a:t>
            </a:r>
            <a:r>
              <a:rPr lang="en-US" sz="1600" dirty="0"/>
              <a:t> orbitals.</a:t>
            </a:r>
          </a:p>
          <a:p>
            <a:pPr algn="just"/>
            <a:r>
              <a:rPr lang="en-US" sz="1600" dirty="0"/>
              <a:t>MLCT transitions often cause compounds to have intense color due to the high molar absorptivity of the transition.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4" name="Picture 2" descr="Creative Commons Lic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582001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picture containing red, image&#10;&#10;Description automatically generated">
            <a:extLst>
              <a:ext uri="{FF2B5EF4-FFF2-40B4-BE49-F238E27FC236}">
                <a16:creationId xmlns:a16="http://schemas.microsoft.com/office/drawing/2014/main" id="{36180AE3-1C9B-E540-AF91-6F3B860956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97" y="5056468"/>
            <a:ext cx="2254794" cy="15176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B5C4EB5-BE06-1343-BFBE-7D241FFB56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3400" y="3913101"/>
            <a:ext cx="3540518" cy="13316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9C3015-08B1-CF48-926D-BEC7131A62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3370" y="3118765"/>
            <a:ext cx="179144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10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Emissive </a:t>
            </a:r>
            <a:r>
              <a:rPr lang="en-US" sz="3000" baseline="30000" dirty="0"/>
              <a:t>3</a:t>
            </a:r>
            <a:r>
              <a:rPr lang="en-US" sz="3000" dirty="0"/>
              <a:t>MLCT state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509B783-9AE5-C944-9C4D-BE6456987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1"/>
            <a:ext cx="8610600" cy="1265614"/>
          </a:xfrm>
        </p:spPr>
        <p:txBody>
          <a:bodyPr>
            <a:normAutofit/>
          </a:bodyPr>
          <a:lstStyle/>
          <a:p>
            <a:pPr algn="just"/>
            <a:r>
              <a:rPr lang="en-US" sz="1600" dirty="0"/>
              <a:t>The transition from </a:t>
            </a:r>
            <a:r>
              <a:rPr lang="en-US" sz="1600" baseline="30000" dirty="0"/>
              <a:t>1</a:t>
            </a:r>
            <a:r>
              <a:rPr lang="en-US" sz="1600" dirty="0"/>
              <a:t>MLCT to </a:t>
            </a:r>
            <a:r>
              <a:rPr lang="en-US" sz="1600" baseline="30000" dirty="0"/>
              <a:t>3</a:t>
            </a:r>
            <a:r>
              <a:rPr lang="en-US" sz="1600" dirty="0"/>
              <a:t>MLCT state can occur via </a:t>
            </a:r>
            <a:r>
              <a:rPr lang="en-US" sz="1600" b="1" dirty="0"/>
              <a:t>intersystem crossing</a:t>
            </a:r>
            <a:r>
              <a:rPr lang="en-US" sz="1600" dirty="0"/>
              <a:t>.</a:t>
            </a:r>
          </a:p>
          <a:p>
            <a:pPr algn="just"/>
            <a:r>
              <a:rPr lang="en-US" sz="1600" dirty="0"/>
              <a:t>The resulting </a:t>
            </a:r>
            <a:r>
              <a:rPr lang="en-US" sz="1600" baseline="30000" dirty="0"/>
              <a:t>3</a:t>
            </a:r>
            <a:r>
              <a:rPr lang="en-US" sz="1600" dirty="0"/>
              <a:t>MLCT state can decay back to the ground state, releasing energy in the form of light. Such process is termed as </a:t>
            </a:r>
            <a:r>
              <a:rPr lang="en-US" sz="1600" b="1" dirty="0"/>
              <a:t>phosphorescence</a:t>
            </a:r>
            <a:r>
              <a:rPr lang="en-US" sz="1600" dirty="0"/>
              <a:t>.</a:t>
            </a:r>
          </a:p>
          <a:p>
            <a:pPr algn="just"/>
            <a:r>
              <a:rPr lang="en-US" sz="1600" dirty="0"/>
              <a:t>The transitions between different electronic states can be illustrated by </a:t>
            </a:r>
            <a:r>
              <a:rPr lang="en-US" sz="1600" b="1" dirty="0"/>
              <a:t>Jablonski diagram</a:t>
            </a:r>
            <a:r>
              <a:rPr lang="en-US" sz="16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4" name="Picture 2" descr="Creative Commons Lic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582001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B33C020-73F8-BE4E-A0CB-DE3C784BF8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3733799"/>
            <a:ext cx="3572293" cy="12962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4964BCB-D523-794B-92A0-21D8A2AEE4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54800" y="3403600"/>
            <a:ext cx="1828800" cy="19517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05003D-4AB4-0741-A054-0C687B4C7C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0599" y="3541272"/>
            <a:ext cx="179144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26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Generation of </a:t>
            </a:r>
            <a:r>
              <a:rPr lang="en-US" sz="3000" baseline="30000"/>
              <a:t>1</a:t>
            </a:r>
            <a:r>
              <a:rPr lang="en-US" sz="3000"/>
              <a:t>O</a:t>
            </a:r>
            <a:r>
              <a:rPr lang="en-US" sz="3000" baseline="-25000"/>
              <a:t>2  </a:t>
            </a:r>
            <a:r>
              <a:rPr lang="en-US" sz="3000"/>
              <a:t>via </a:t>
            </a:r>
            <a:r>
              <a:rPr lang="en-US" sz="3000" baseline="30000"/>
              <a:t>3</a:t>
            </a:r>
            <a:r>
              <a:rPr lang="en-US" sz="3000"/>
              <a:t>MLCT states</a:t>
            </a:r>
            <a:endParaRPr lang="en-US" sz="3000" dirty="0"/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509B783-9AE5-C944-9C4D-BE6456987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1"/>
            <a:ext cx="8610600" cy="1265614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1600" baseline="30000"/>
              <a:t>3</a:t>
            </a:r>
            <a:r>
              <a:rPr lang="en-US" sz="1600"/>
              <a:t>MLCT excited states have the same multiplicity as the ground states of molecular oxygen and can often excite </a:t>
            </a:r>
            <a:r>
              <a:rPr lang="en-US" sz="1600" baseline="30000"/>
              <a:t>3</a:t>
            </a:r>
            <a:r>
              <a:rPr lang="en-US" sz="1600"/>
              <a:t>O</a:t>
            </a:r>
            <a:r>
              <a:rPr lang="en-US" sz="1600" baseline="-25000"/>
              <a:t>2</a:t>
            </a:r>
            <a:r>
              <a:rPr lang="en-US" sz="1600"/>
              <a:t>  to form </a:t>
            </a:r>
            <a:r>
              <a:rPr lang="en-US" sz="1600" baseline="30000"/>
              <a:t>1</a:t>
            </a:r>
            <a:r>
              <a:rPr lang="en-US" sz="1600"/>
              <a:t>O</a:t>
            </a:r>
            <a:r>
              <a:rPr lang="en-US" sz="1600" baseline="-25000"/>
              <a:t>2 </a:t>
            </a:r>
            <a:r>
              <a:rPr lang="en-US" sz="1600"/>
              <a:t>via energy transfer.</a:t>
            </a:r>
          </a:p>
          <a:p>
            <a:pPr algn="just"/>
            <a:r>
              <a:rPr lang="en-US" sz="1600" baseline="30000"/>
              <a:t>1</a:t>
            </a:r>
            <a:r>
              <a:rPr lang="en-US" sz="1600"/>
              <a:t>O</a:t>
            </a:r>
            <a:r>
              <a:rPr lang="en-US" sz="1600" baseline="-25000"/>
              <a:t>2 </a:t>
            </a:r>
            <a:r>
              <a:rPr lang="en-US" sz="1600"/>
              <a:t> is highly reactive and can cause damage or destruction of living tissue.</a:t>
            </a:r>
          </a:p>
          <a:p>
            <a:pPr algn="just"/>
            <a:r>
              <a:rPr lang="en-US" sz="1600"/>
              <a:t>The therapy involving the use of photosensitizer to generate </a:t>
            </a:r>
            <a:r>
              <a:rPr lang="en-US" sz="1600" baseline="30000"/>
              <a:t>1</a:t>
            </a:r>
            <a:r>
              <a:rPr lang="en-US" sz="1600"/>
              <a:t>O</a:t>
            </a:r>
            <a:r>
              <a:rPr lang="en-US" sz="1600" baseline="-25000"/>
              <a:t>2  </a:t>
            </a:r>
            <a:r>
              <a:rPr lang="en-US" sz="1600"/>
              <a:t>is called </a:t>
            </a:r>
            <a:r>
              <a:rPr lang="en-US" sz="1600" b="1"/>
              <a:t>photodynamic therapy </a:t>
            </a:r>
            <a:r>
              <a:rPr lang="en-US" sz="1600"/>
              <a:t>(PDT).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6253798"/>
            <a:ext cx="2133600" cy="365125"/>
          </a:xfrm>
        </p:spPr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4" name="Picture 2" descr="Creative Commons Lic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582001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EF8B9E-1436-2D41-888B-DB79CDFE7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2100" y="2786698"/>
            <a:ext cx="6019800" cy="347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86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err="1"/>
              <a:t>Photosubstitution</a:t>
            </a:r>
            <a:r>
              <a:rPr lang="en-US" sz="3000" dirty="0"/>
              <a:t> via </a:t>
            </a:r>
            <a:r>
              <a:rPr lang="en-US" sz="3000" baseline="30000" dirty="0"/>
              <a:t>3</a:t>
            </a:r>
            <a:r>
              <a:rPr lang="en-US" sz="3000" dirty="0"/>
              <a:t>MLCT states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509B783-9AE5-C944-9C4D-BE6456987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1"/>
            <a:ext cx="8610600" cy="1265614"/>
          </a:xfrm>
        </p:spPr>
        <p:txBody>
          <a:bodyPr>
            <a:normAutofit/>
          </a:bodyPr>
          <a:lstStyle/>
          <a:p>
            <a:pPr algn="just"/>
            <a:r>
              <a:rPr lang="en-US" sz="1600" baseline="30000" dirty="0"/>
              <a:t>3</a:t>
            </a:r>
            <a:r>
              <a:rPr lang="en-US" sz="1600" dirty="0"/>
              <a:t>MLCT</a:t>
            </a:r>
            <a:r>
              <a:rPr lang="en-US" sz="1600" baseline="30000" dirty="0"/>
              <a:t> </a:t>
            </a:r>
            <a:r>
              <a:rPr lang="en-US" sz="1600" dirty="0"/>
              <a:t> can act as an intermediary state for accessing higher ligand field (</a:t>
            </a:r>
            <a:r>
              <a:rPr lang="en-US" sz="1600" baseline="30000" dirty="0"/>
              <a:t>3</a:t>
            </a:r>
            <a:r>
              <a:rPr lang="en-US" sz="1600" dirty="0"/>
              <a:t>LF) states, which can lead to </a:t>
            </a:r>
            <a:r>
              <a:rPr lang="en-US" sz="1600" dirty="0" err="1"/>
              <a:t>photosubstitution</a:t>
            </a:r>
            <a:r>
              <a:rPr lang="en-US" sz="1600" dirty="0"/>
              <a:t>.</a:t>
            </a:r>
          </a:p>
          <a:p>
            <a:pPr algn="just"/>
            <a:r>
              <a:rPr lang="en-US" sz="1600" dirty="0"/>
              <a:t>An example from Wilson group is the class of Re(CO)</a:t>
            </a:r>
            <a:r>
              <a:rPr lang="en-US" sz="1600" baseline="-25000" dirty="0"/>
              <a:t>3</a:t>
            </a:r>
            <a:r>
              <a:rPr lang="en-US" sz="1600" dirty="0"/>
              <a:t>(NN)(PR</a:t>
            </a:r>
            <a:r>
              <a:rPr lang="en-US" sz="1600" baseline="-25000" dirty="0"/>
              <a:t>3</a:t>
            </a:r>
            <a:r>
              <a:rPr lang="en-US" sz="1600" dirty="0"/>
              <a:t>) compounds, where the axial CO ligand can be substituted by a solvent molecule upon irradiation.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4" name="Picture 2" descr="Creative Commons Lic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582001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23E23C-39F4-174F-B2DF-7815EDD83D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83" y="2895600"/>
            <a:ext cx="3551642" cy="18410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4504CB-F7D2-6146-899B-7CF6BD79CF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4776" y="3048000"/>
            <a:ext cx="3455115" cy="147243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16CBF0A-94A4-1D49-8E20-9E1B20987117}"/>
              </a:ext>
            </a:extLst>
          </p:cNvPr>
          <p:cNvSpPr/>
          <p:nvPr/>
        </p:nvSpPr>
        <p:spPr>
          <a:xfrm>
            <a:off x="0" y="6202642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400" marR="0" indent="-406400" algn="just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1. K. Koike, N. </a:t>
            </a:r>
            <a:r>
              <a:rPr lang="en-US" sz="1000" dirty="0" err="1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Okoshi</a:t>
            </a: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H. Hori, K. Takeuchi, O. </a:t>
            </a:r>
            <a:r>
              <a:rPr lang="en-US" sz="1000" dirty="0" err="1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Ishitani</a:t>
            </a: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H. Tsubaki, I. P. Clark, M. W. George, F. P. A. Johnson and J. J. Turner, </a:t>
            </a:r>
            <a:r>
              <a:rPr lang="en-US" sz="1000" i="1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J. Am. Chem. Soc.</a:t>
            </a: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2002, </a:t>
            </a:r>
            <a:r>
              <a:rPr lang="en-US" sz="1000" b="1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124</a:t>
            </a: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11448–11455.</a:t>
            </a:r>
            <a:endParaRPr lang="en-US" sz="1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406400" marR="0" indent="-406400" algn="just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2. S. C. Marker, S. N. MacMillan, W. R. Zipfel, Z. Li, P. C. Ford and J. J. Wilson, </a:t>
            </a:r>
            <a:r>
              <a:rPr lang="en-US" sz="1000" i="1" dirty="0" err="1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Inorg</a:t>
            </a:r>
            <a:r>
              <a:rPr lang="en-US" sz="1000" i="1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. Chem.</a:t>
            </a: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2018, </a:t>
            </a:r>
            <a:r>
              <a:rPr lang="en-US" sz="1000" b="1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57</a:t>
            </a: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1311–1331.</a:t>
            </a:r>
            <a:endParaRPr lang="en-US" sz="1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E34F4B-5D11-D344-8601-1F410A92B3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1800" y="4764637"/>
            <a:ext cx="37338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61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An example of therapeutic application</a:t>
            </a:r>
          </a:p>
        </p:txBody>
      </p: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509B783-9AE5-C944-9C4D-BE6456987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1"/>
            <a:ext cx="8610600" cy="1265614"/>
          </a:xfrm>
        </p:spPr>
        <p:txBody>
          <a:bodyPr>
            <a:normAutofit/>
          </a:bodyPr>
          <a:lstStyle/>
          <a:p>
            <a:pPr algn="just"/>
            <a:r>
              <a:rPr lang="en-US" sz="1600" dirty="0"/>
              <a:t>Wilson lab has developed a class of phosphorescent Re(CO)</a:t>
            </a:r>
            <a:r>
              <a:rPr lang="en-US" sz="1600" baseline="-25000" dirty="0"/>
              <a:t>3</a:t>
            </a:r>
            <a:r>
              <a:rPr lang="en-US" sz="1600" dirty="0"/>
              <a:t>(NN)(PR</a:t>
            </a:r>
            <a:r>
              <a:rPr lang="en-US" sz="1600" baseline="-25000" dirty="0"/>
              <a:t>3</a:t>
            </a:r>
            <a:r>
              <a:rPr lang="en-US" sz="1600" dirty="0"/>
              <a:t>) compounds which are non-toxic in the dark.</a:t>
            </a:r>
          </a:p>
          <a:p>
            <a:pPr algn="just"/>
            <a:r>
              <a:rPr lang="en-US" sz="1600" dirty="0"/>
              <a:t>Upon irradiation, Re(CO)</a:t>
            </a:r>
            <a:r>
              <a:rPr lang="en-US" sz="1600" baseline="-25000" dirty="0"/>
              <a:t>3</a:t>
            </a:r>
            <a:r>
              <a:rPr lang="en-US" sz="1600" dirty="0"/>
              <a:t>(NN)(PR</a:t>
            </a:r>
            <a:r>
              <a:rPr lang="en-US" sz="1600" baseline="-25000" dirty="0"/>
              <a:t>3</a:t>
            </a:r>
            <a:r>
              <a:rPr lang="en-US" sz="1600" dirty="0"/>
              <a:t>) compounds are emissive and can release cytotoxic </a:t>
            </a:r>
            <a:r>
              <a:rPr lang="en-US" sz="1600" baseline="30000" dirty="0"/>
              <a:t>1</a:t>
            </a:r>
            <a:r>
              <a:rPr lang="en-US" sz="1600" dirty="0"/>
              <a:t>O</a:t>
            </a:r>
            <a:r>
              <a:rPr lang="en-US" sz="1600" baseline="-25000" dirty="0"/>
              <a:t>2 </a:t>
            </a:r>
            <a:r>
              <a:rPr lang="en-US" sz="1600" dirty="0"/>
              <a:t>and CO mediated by  </a:t>
            </a:r>
            <a:r>
              <a:rPr lang="en-US" sz="1600" baseline="30000" dirty="0"/>
              <a:t>3</a:t>
            </a:r>
            <a:r>
              <a:rPr lang="en-US" sz="1600" dirty="0"/>
              <a:t>MLCT state, causing cancer cell death.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4" name="Picture 2" descr="Creative Commons Lic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582001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FEABB04-F08F-0342-AFA5-768F828AE05B}"/>
              </a:ext>
            </a:extLst>
          </p:cNvPr>
          <p:cNvSpPr/>
          <p:nvPr/>
        </p:nvSpPr>
        <p:spPr>
          <a:xfrm>
            <a:off x="0" y="6356350"/>
            <a:ext cx="8915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400" marR="0" indent="-406400" algn="just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S. C. Marker, S. N. MacMillan, W. R. Zipfel, Z. Li, P. C. Ford and J. J. Wilson, </a:t>
            </a:r>
            <a:r>
              <a:rPr lang="en-US" sz="1000" i="1" dirty="0" err="1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Inorg</a:t>
            </a:r>
            <a:r>
              <a:rPr lang="en-US" sz="1000" i="1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. Chem.</a:t>
            </a: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2018, </a:t>
            </a:r>
            <a:r>
              <a:rPr lang="en-US" sz="1000" b="1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57</a:t>
            </a:r>
            <a:r>
              <a:rPr lang="en-US" sz="1000" dirty="0"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1311–1331.</a:t>
            </a:r>
            <a:endParaRPr lang="en-US" sz="1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D9A257-5890-8048-8670-CECE43D8F0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8600" y="3047127"/>
            <a:ext cx="6146800" cy="24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97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6434</TotalTime>
  <Words>868</Words>
  <Application>Microsoft Macintosh PowerPoint</Application>
  <PresentationFormat>On-screen Show (4:3)</PresentationFormat>
  <Paragraphs>45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5 Slides about: Photophysics and photochemistry of MLCT excited states</vt:lpstr>
      <vt:lpstr>Intro to MLCT Transitions</vt:lpstr>
      <vt:lpstr>Emissive 3MLCT state</vt:lpstr>
      <vt:lpstr>Generation of 1O2  via 3MLCT states</vt:lpstr>
      <vt:lpstr>Photosubstitution via 3MLCT states</vt:lpstr>
      <vt:lpstr>An example of therapeutic application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Fernandez, Anthony</cp:lastModifiedBy>
  <cp:revision>73</cp:revision>
  <dcterms:created xsi:type="dcterms:W3CDTF">2014-07-13T16:44:06Z</dcterms:created>
  <dcterms:modified xsi:type="dcterms:W3CDTF">2022-03-15T15:28:17Z</dcterms:modified>
</cp:coreProperties>
</file>