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718" r:id="rId2"/>
    <p:sldId id="717" r:id="rId3"/>
    <p:sldId id="71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7DE"/>
    <a:srgbClr val="EAD71D"/>
    <a:srgbClr val="C1C100"/>
    <a:srgbClr val="1A60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920" y="-1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24BBC-BE02-4340-AE49-1E102EFB4B03}" type="datetimeFigureOut">
              <a:rPr lang="en-US" smtClean="0"/>
              <a:t>5/18/17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EC6BF-F526-454B-B077-764075532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9536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A5D7C-F438-CF47-A889-9FE315FF999B}" type="datetimeFigureOut">
              <a:rPr lang="en-US" smtClean="0"/>
              <a:t>5/18/17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BA583-9E1A-BA41-896B-F861C78C5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06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11CAE-91CC-9D41-A77A-E42B502ADC21}" type="datetime1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1DD-BFF9-7E40-A6E3-11420C467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7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D36A-2D7F-FD47-BA55-9EE5EB995600}" type="datetime1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1DD-BFF9-7E40-A6E3-11420C467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6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2195D-D24D-994F-975D-4C0997125386}" type="datetime1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1DD-BFF9-7E40-A6E3-11420C467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1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D28C-D34E-C54C-9E7F-A2147C22D374}" type="datetime1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1DD-BFF9-7E40-A6E3-11420C467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6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776F6-02CE-1040-AA6D-7BD904ADFE6A}" type="datetime1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1DD-BFF9-7E40-A6E3-11420C467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6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A11F4-2208-0441-836F-A17AFE3EA0F2}" type="datetime1">
              <a:rPr lang="en-US" smtClean="0"/>
              <a:t>5/18/17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1DD-BFF9-7E40-A6E3-11420C467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D241-8FAC-3D42-B7DE-03EE01EB1E94}" type="datetime1">
              <a:rPr lang="en-US" smtClean="0"/>
              <a:t>5/18/17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1DD-BFF9-7E40-A6E3-11420C467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1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49FA-34BB-004E-8D26-7ABACD5BAB2C}" type="datetime1">
              <a:rPr lang="en-US" smtClean="0"/>
              <a:t>5/18/17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1DD-BFF9-7E40-A6E3-11420C467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1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83A3-B63E-154A-9D3E-EFE72999451B}" type="datetime1">
              <a:rPr lang="en-US" smtClean="0"/>
              <a:t>5/18/17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1DD-BFF9-7E40-A6E3-11420C467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64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8768-ECE8-6E4D-BB8F-EC06DCBBCCED}" type="datetime1">
              <a:rPr lang="en-US" smtClean="0"/>
              <a:t>5/18/17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1DD-BFF9-7E40-A6E3-11420C467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17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A2331-B379-2045-874F-D48D5492C041}" type="datetime1">
              <a:rPr lang="en-US" smtClean="0"/>
              <a:t>5/18/17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91DD-BFF9-7E40-A6E3-11420C467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88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6238-010C-2A40-9B2E-59BC4FF05237}" type="datetime1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191DD-BFF9-7E40-A6E3-11420C467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41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stieber@cpp.edu" TargetMode="External"/><Relationship Id="rId4" Type="http://schemas.openxmlformats.org/officeDocument/2006/relationships/hyperlink" Target="http://creativecommons.org/about/license/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estieber@cpp.edu" TargetMode="External"/><Relationship Id="rId4" Type="http://schemas.openxmlformats.org/officeDocument/2006/relationships/hyperlink" Target="http://creativecommons.org/about/license/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estieber@cpp.edu" TargetMode="External"/><Relationship Id="rId4" Type="http://schemas.openxmlformats.org/officeDocument/2006/relationships/hyperlink" Target="http://creativecommons.org/about/license/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14493"/>
          </a:xfrm>
          <a:prstGeom prst="rect">
            <a:avLst/>
          </a:prstGeom>
          <a:solidFill>
            <a:srgbClr val="1A602D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1" y="4618"/>
            <a:ext cx="8347522" cy="609875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FFFFFF"/>
                </a:solidFill>
              </a:rPr>
              <a:t>Peer Review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409" y="637494"/>
            <a:ext cx="8781543" cy="6220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How does peer review typically work?</a:t>
            </a:r>
          </a:p>
          <a:p>
            <a:r>
              <a:rPr lang="en-US" sz="2400" dirty="0" smtClean="0"/>
              <a:t>You submit a paper for publication to a specific editor at a journal</a:t>
            </a:r>
          </a:p>
          <a:p>
            <a:pPr lvl="1"/>
            <a:r>
              <a:rPr lang="en-US" sz="2000" dirty="0" smtClean="0"/>
              <a:t>You include a list of potential reviewers that have expertise in the area</a:t>
            </a:r>
          </a:p>
          <a:p>
            <a:r>
              <a:rPr lang="en-US" sz="2400" dirty="0" smtClean="0"/>
              <a:t>The editor decides if the paper is worth sending out for review</a:t>
            </a:r>
          </a:p>
          <a:p>
            <a:pPr lvl="1"/>
            <a:r>
              <a:rPr lang="en-US" sz="2000" dirty="0" smtClean="0"/>
              <a:t>The paper may get rejected at this point</a:t>
            </a:r>
          </a:p>
          <a:p>
            <a:r>
              <a:rPr lang="en-US" sz="2400" dirty="0" smtClean="0"/>
              <a:t>The editor sends the paper to three scientists for peer review</a:t>
            </a:r>
          </a:p>
          <a:p>
            <a:pPr lvl="1"/>
            <a:r>
              <a:rPr lang="en-US" sz="2000" dirty="0" smtClean="0"/>
              <a:t>Typically, they know your name. If they do not, it’s a double-blind process</a:t>
            </a:r>
          </a:p>
          <a:p>
            <a:pPr lvl="1"/>
            <a:r>
              <a:rPr lang="en-US" sz="2000" dirty="0" smtClean="0"/>
              <a:t>The reviewers stay anonymous</a:t>
            </a:r>
          </a:p>
          <a:p>
            <a:r>
              <a:rPr lang="en-US" sz="2400" dirty="0" smtClean="0"/>
              <a:t>Reviewers write a full response</a:t>
            </a:r>
          </a:p>
          <a:p>
            <a:pPr lvl="1"/>
            <a:r>
              <a:rPr lang="en-US" sz="2000" dirty="0" smtClean="0"/>
              <a:t>Included is a recommendation for publication (or not)</a:t>
            </a:r>
          </a:p>
          <a:p>
            <a:r>
              <a:rPr lang="en-US" sz="2400" dirty="0" smtClean="0"/>
              <a:t>The editor makes a decision</a:t>
            </a:r>
          </a:p>
          <a:p>
            <a:pPr lvl="1"/>
            <a:r>
              <a:rPr lang="en-US" sz="2000" dirty="0" smtClean="0"/>
              <a:t>Oftentimes, this is to make minor revisions before publication</a:t>
            </a:r>
          </a:p>
          <a:p>
            <a:r>
              <a:rPr lang="en-US" sz="2400" dirty="0" smtClean="0"/>
              <a:t>You make changes and write a response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18"/>
            <a:ext cx="604431" cy="60443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23309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Created by S. Chantal E. Stieber (California State Polytechnic University, Pomona – </a:t>
            </a:r>
            <a:r>
              <a:rPr lang="en-US" sz="1200" u="sng" dirty="0">
                <a:hlinkClick r:id="rId3"/>
              </a:rPr>
              <a:t>sestieber@cpp.edu</a:t>
            </a:r>
            <a:r>
              <a:rPr lang="en-US" sz="1200" dirty="0"/>
              <a:t>) and posted on </a:t>
            </a:r>
            <a:r>
              <a:rPr lang="en-US" sz="1200" dirty="0" err="1"/>
              <a:t>VIPEr</a:t>
            </a:r>
            <a:r>
              <a:rPr lang="en-US" sz="1200" dirty="0"/>
              <a:t> on March 3, 2017.  Copyright S. Chantal E. Stieber, 2017.  This work is licensed under the Creative Commons Attribution Non-commercial Share Alike License. To view a copy of this license visit </a:t>
            </a:r>
            <a:r>
              <a:rPr lang="en-US" sz="1200" u="sng" dirty="0">
                <a:hlinkClick r:id="rId4"/>
              </a:rPr>
              <a:t>http://creativecommons.org/about/license/</a:t>
            </a:r>
            <a:r>
              <a:rPr lang="en-US" sz="1200" dirty="0"/>
              <a:t>.	</a:t>
            </a:r>
          </a:p>
        </p:txBody>
      </p:sp>
    </p:spTree>
    <p:extLst>
      <p:ext uri="{BB962C8B-B14F-4D97-AF65-F5344CB8AC3E}">
        <p14:creationId xmlns:p14="http://schemas.microsoft.com/office/powerpoint/2010/main" val="426528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14493"/>
          </a:xfrm>
          <a:prstGeom prst="rect">
            <a:avLst/>
          </a:prstGeom>
          <a:solidFill>
            <a:srgbClr val="1A602D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1" y="4618"/>
            <a:ext cx="8347522" cy="609875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FFFFFF"/>
                </a:solidFill>
              </a:rPr>
              <a:t>Peer Review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409" y="637494"/>
            <a:ext cx="8781543" cy="58987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18"/>
            <a:ext cx="604431" cy="60443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5744549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Nicholas, K. A.; Gordon, W. </a:t>
            </a:r>
            <a:r>
              <a:rPr lang="en-US" sz="1200" i="1" dirty="0"/>
              <a:t>Eos, Trans. Amer. </a:t>
            </a:r>
            <a:r>
              <a:rPr lang="en-US" sz="1200" i="1" dirty="0" err="1"/>
              <a:t>Geophys</a:t>
            </a:r>
            <a:r>
              <a:rPr lang="en-US" sz="1200" i="1" dirty="0"/>
              <a:t>. Union.</a:t>
            </a:r>
            <a:r>
              <a:rPr lang="en-US" sz="1200" dirty="0"/>
              <a:t> </a:t>
            </a:r>
            <a:r>
              <a:rPr lang="en-US" sz="1200" b="1" dirty="0"/>
              <a:t>2011</a:t>
            </a:r>
            <a:r>
              <a:rPr lang="en-US" sz="1200" dirty="0"/>
              <a:t>, </a:t>
            </a:r>
            <a:r>
              <a:rPr lang="en-US" sz="1200" i="1" dirty="0"/>
              <a:t>92</a:t>
            </a:r>
            <a:r>
              <a:rPr lang="en-US" sz="1200" dirty="0"/>
              <a:t>, 233.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75467" y="3386667"/>
            <a:ext cx="431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Insert figure 1 from Nicholas paper here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623309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Created by S. Chantal E. Stieber (California State Polytechnic University, Pomona – </a:t>
            </a:r>
            <a:r>
              <a:rPr lang="en-US" sz="1200" u="sng" dirty="0">
                <a:hlinkClick r:id="rId3"/>
              </a:rPr>
              <a:t>sestieber@cpp.edu</a:t>
            </a:r>
            <a:r>
              <a:rPr lang="en-US" sz="1200" dirty="0"/>
              <a:t>) and posted on </a:t>
            </a:r>
            <a:r>
              <a:rPr lang="en-US" sz="1200" dirty="0" err="1"/>
              <a:t>VIPEr</a:t>
            </a:r>
            <a:r>
              <a:rPr lang="en-US" sz="1200" dirty="0"/>
              <a:t> on March 3, 2017.  Copyright S. Chantal E. Stieber, 2017.  This work is licensed under the Creative Commons Attribution Non-commercial Share Alike License. To view a copy of this license visit </a:t>
            </a:r>
            <a:r>
              <a:rPr lang="en-US" sz="1200" u="sng" dirty="0">
                <a:hlinkClick r:id="rId4"/>
              </a:rPr>
              <a:t>http://creativecommons.org/about/license/</a:t>
            </a:r>
            <a:r>
              <a:rPr lang="en-US" sz="1200" dirty="0"/>
              <a:t>.	</a:t>
            </a:r>
          </a:p>
        </p:txBody>
      </p:sp>
    </p:spTree>
    <p:extLst>
      <p:ext uri="{BB962C8B-B14F-4D97-AF65-F5344CB8AC3E}">
        <p14:creationId xmlns:p14="http://schemas.microsoft.com/office/powerpoint/2010/main" val="108619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14493"/>
          </a:xfrm>
          <a:prstGeom prst="rect">
            <a:avLst/>
          </a:prstGeom>
          <a:solidFill>
            <a:srgbClr val="1A602D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1" y="4618"/>
            <a:ext cx="8347522" cy="609875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rgbClr val="FFFFFF"/>
                </a:solidFill>
              </a:rPr>
              <a:t>Peer Review Activity and Homework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409" y="637494"/>
            <a:ext cx="8781543" cy="6220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In class exercise</a:t>
            </a:r>
          </a:p>
          <a:p>
            <a:r>
              <a:rPr lang="en-US" sz="2400" dirty="0" smtClean="0"/>
              <a:t>The paper provided is a copy of a manuscript that was submitted</a:t>
            </a:r>
          </a:p>
          <a:p>
            <a:r>
              <a:rPr lang="en-US" sz="2400" dirty="0" smtClean="0"/>
              <a:t>Read through the paper</a:t>
            </a:r>
          </a:p>
          <a:p>
            <a:r>
              <a:rPr lang="en-US" sz="2400" dirty="0" smtClean="0"/>
              <a:t>Read through the reviewer responses</a:t>
            </a:r>
          </a:p>
          <a:p>
            <a:endParaRPr lang="en-US" sz="2400" dirty="0"/>
          </a:p>
          <a:p>
            <a:r>
              <a:rPr lang="en-US" sz="2400" dirty="0" smtClean="0"/>
              <a:t>Answer the questions on the handout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Following completion of the exercise:</a:t>
            </a:r>
          </a:p>
          <a:p>
            <a:r>
              <a:rPr lang="en-US" sz="2400" dirty="0" smtClean="0"/>
              <a:t>You will receive a copy of a colleague’s paper for review</a:t>
            </a:r>
          </a:p>
          <a:p>
            <a:r>
              <a:rPr lang="en-US" sz="2400" dirty="0" smtClean="0"/>
              <a:t>Keep this confidential</a:t>
            </a:r>
          </a:p>
          <a:p>
            <a:r>
              <a:rPr lang="en-US" sz="2400" dirty="0" smtClean="0"/>
              <a:t>Answer questions on worksheet</a:t>
            </a:r>
          </a:p>
          <a:p>
            <a:r>
              <a:rPr lang="en-US" sz="2400" dirty="0" smtClean="0"/>
              <a:t>Your formal peer review is due on blackboard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18"/>
            <a:ext cx="604431" cy="60443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623309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Created by S. Chantal E. Stieber (California State Polytechnic University, Pomona – </a:t>
            </a:r>
            <a:r>
              <a:rPr lang="en-US" sz="1200" u="sng" dirty="0">
                <a:hlinkClick r:id="rId3"/>
              </a:rPr>
              <a:t>sestieber@cpp.edu</a:t>
            </a:r>
            <a:r>
              <a:rPr lang="en-US" sz="1200" dirty="0"/>
              <a:t>) and posted on </a:t>
            </a:r>
            <a:r>
              <a:rPr lang="en-US" sz="1200" dirty="0" err="1"/>
              <a:t>VIPEr</a:t>
            </a:r>
            <a:r>
              <a:rPr lang="en-US" sz="1200" dirty="0"/>
              <a:t> on March 3, 2017.  Copyright S. Chantal E. Stieber, 2017.  This work is licensed under the Creative Commons Attribution Non-commercial Share Alike License. To view a copy of this license visit </a:t>
            </a:r>
            <a:r>
              <a:rPr lang="en-US" sz="1200" u="sng" dirty="0">
                <a:hlinkClick r:id="rId4"/>
              </a:rPr>
              <a:t>http://creativecommons.org/about/license/</a:t>
            </a:r>
            <a:r>
              <a:rPr lang="en-US" sz="1200" dirty="0"/>
              <a:t>.	</a:t>
            </a:r>
          </a:p>
        </p:txBody>
      </p:sp>
    </p:spTree>
    <p:extLst>
      <p:ext uri="{BB962C8B-B14F-4D97-AF65-F5344CB8AC3E}">
        <p14:creationId xmlns:p14="http://schemas.microsoft.com/office/powerpoint/2010/main" val="2960593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19063</TotalTime>
  <Words>453</Words>
  <Application>Microsoft Macintosh PowerPoint</Application>
  <PresentationFormat>On-screen Show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Peer Review</vt:lpstr>
      <vt:lpstr>Peer Review</vt:lpstr>
      <vt:lpstr>Peer Review Activity and Homework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Sabine Chantal E. Stieber</dc:creator>
  <cp:lastModifiedBy>Sabine Chantal E. Stieber</cp:lastModifiedBy>
  <cp:revision>306</cp:revision>
  <dcterms:created xsi:type="dcterms:W3CDTF">2015-12-15T22:06:20Z</dcterms:created>
  <dcterms:modified xsi:type="dcterms:W3CDTF">2017-05-18T15:14:29Z</dcterms:modified>
</cp:coreProperties>
</file>