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64" r:id="rId4"/>
    <p:sldId id="259" r:id="rId5"/>
    <p:sldId id="262" r:id="rId6"/>
    <p:sldId id="261" r:id="rId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A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2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0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5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3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7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4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0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7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3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7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2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8DC7-A937-4107-86FE-E9349B1F0F64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056EC-BC5C-4F82-B87D-D5626978F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0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hyperlink" Target="http://www.ionicviper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Handouts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Refer to the instructor’s version of the “Inorganic Spectroscopy</a:t>
            </a:r>
            <a:r>
              <a:rPr lang="en-US" smtClean="0"/>
              <a:t>” presentation for </a:t>
            </a:r>
            <a:r>
              <a:rPr lang="en-US" dirty="0" smtClean="0"/>
              <a:t>facilitator notes regarding the use of these slides.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Created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by Alycia M. Palmer, The Ohio State University (palmer.475@osu.edu) and posted on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VIPEr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hlinkClick r:id="rId2"/>
              </a:rPr>
              <a:t>www.ionicviper.org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) on April 25, 2014.  Copyright Alycia M. Palmer 2014.  This work is licensed under the Creative Commons Attribution Non-commercial Share Alike License. To view a copy of this license visit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http://creativecommons.org/about/license/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8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PhET</a:t>
            </a:r>
            <a:r>
              <a:rPr lang="en-US" dirty="0" smtClean="0"/>
              <a:t> </a:t>
            </a:r>
            <a:r>
              <a:rPr lang="en-US" dirty="0" err="1" smtClean="0"/>
              <a:t>sim</a:t>
            </a:r>
            <a:r>
              <a:rPr lang="en-US" dirty="0" smtClean="0"/>
              <a:t> conclusions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928405"/>
              </p:ext>
            </p:extLst>
          </p:nvPr>
        </p:nvGraphicFramePr>
        <p:xfrm>
          <a:off x="1980485" y="1518154"/>
          <a:ext cx="8128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Microwave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Infrared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Ultraviolet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Effect on molecule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rule to activity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79714" y="4493623"/>
            <a:ext cx="9392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do these generalizations change for molecules with metals?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407385"/>
              </p:ext>
            </p:extLst>
          </p:nvPr>
        </p:nvGraphicFramePr>
        <p:xfrm>
          <a:off x="3709853" y="3818951"/>
          <a:ext cx="1212005" cy="204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CS ChemDraw Drawing" r:id="rId3" imgW="903222" imgH="151973" progId="ChemDraw.Document.6.0">
                  <p:embed/>
                </p:oleObj>
              </mc:Choice>
              <mc:Fallback>
                <p:oleObj name="CS ChemDraw Drawing" r:id="rId3" imgW="903222" imgH="15197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9853" y="3818951"/>
                        <a:ext cx="1212005" cy="204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423174"/>
              </p:ext>
            </p:extLst>
          </p:nvPr>
        </p:nvGraphicFramePr>
        <p:xfrm>
          <a:off x="5409443" y="3824181"/>
          <a:ext cx="1212005" cy="204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CS ChemDraw Drawing" r:id="rId5" imgW="903222" imgH="151973" progId="ChemDraw.Document.6.0">
                  <p:embed/>
                </p:oleObj>
              </mc:Choice>
              <mc:Fallback>
                <p:oleObj name="CS ChemDraw Drawing" r:id="rId5" imgW="903222" imgH="15197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9443" y="3824181"/>
                        <a:ext cx="1212005" cy="204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5836550" y="4099189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✓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46997" y="4081414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X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1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Spectrum</a:t>
            </a:r>
            <a:endParaRPr lang="en-US" dirty="0"/>
          </a:p>
        </p:txBody>
      </p:sp>
      <p:pic>
        <p:nvPicPr>
          <p:cNvPr id="2050" name="Picture 2" descr="http://imagine.gsfc.nasa.gov/Images/science/EM_spectrum_compare_level1_l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69"/>
          <a:stretch/>
        </p:blipFill>
        <p:spPr bwMode="auto">
          <a:xfrm>
            <a:off x="814972" y="5563675"/>
            <a:ext cx="10599315" cy="128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98790" y="5721776"/>
            <a:ext cx="12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Short wavelength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51118" y="5721775"/>
            <a:ext cx="129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Long wavelength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42819" y="2990223"/>
            <a:ext cx="10986365" cy="997241"/>
            <a:chOff x="591587" y="1783215"/>
            <a:chExt cx="10986365" cy="997241"/>
          </a:xfrm>
        </p:grpSpPr>
        <p:sp>
          <p:nvSpPr>
            <p:cNvPr id="4" name="TextBox 3"/>
            <p:cNvSpPr txBox="1"/>
            <p:nvPr/>
          </p:nvSpPr>
          <p:spPr>
            <a:xfrm>
              <a:off x="10650673" y="1783215"/>
              <a:ext cx="9272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Low energy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1587" y="1783216"/>
              <a:ext cx="9272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High energy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741714" y="2100943"/>
              <a:ext cx="878477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26229" y="1894114"/>
              <a:ext cx="0" cy="4027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953001" y="1894114"/>
              <a:ext cx="0" cy="4027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725887" y="1894114"/>
              <a:ext cx="0" cy="4027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921831" y="1894114"/>
              <a:ext cx="0" cy="4027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837716" y="1894114"/>
              <a:ext cx="0" cy="4027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9013373" y="1894114"/>
              <a:ext cx="0" cy="40277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5921831" y="2100943"/>
              <a:ext cx="367014" cy="3701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>
              <a:off x="5335381" y="2122711"/>
              <a:ext cx="367014" cy="3701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5288935" y="2486815"/>
              <a:ext cx="1072244" cy="293641"/>
            </a:xfrm>
            <a:prstGeom prst="rect">
              <a:avLst/>
            </a:prstGeom>
            <a:gradFill flip="none" rotWithShape="1">
              <a:gsLst>
                <a:gs pos="39000">
                  <a:srgbClr val="00B050"/>
                </a:gs>
                <a:gs pos="21000">
                  <a:schemeClr val="accent5">
                    <a:lumMod val="75000"/>
                  </a:schemeClr>
                </a:gs>
                <a:gs pos="2000">
                  <a:srgbClr val="7030A0"/>
                </a:gs>
                <a:gs pos="0">
                  <a:srgbClr val="F7FAFD"/>
                </a:gs>
                <a:gs pos="57000">
                  <a:srgbClr val="FFFF00"/>
                </a:gs>
                <a:gs pos="75000">
                  <a:srgbClr val="FFC000"/>
                </a:gs>
                <a:gs pos="100000">
                  <a:srgbClr val="FF000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5008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of transitions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102964" y="1798820"/>
            <a:ext cx="0" cy="34327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097974" y="5231568"/>
            <a:ext cx="50566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6 </a:t>
            </a:r>
            <a:endParaRPr lang="en-US" dirty="0"/>
          </a:p>
        </p:txBody>
      </p:sp>
      <p:pic>
        <p:nvPicPr>
          <p:cNvPr id="4" name="Picture 3" descr="linkage_isomers.emf"/>
          <p:cNvPicPr/>
          <p:nvPr/>
        </p:nvPicPr>
        <p:blipFill rotWithShape="1">
          <a:blip r:embed="rId3"/>
          <a:srcRect r="76896" b="17800"/>
          <a:stretch/>
        </p:blipFill>
        <p:spPr>
          <a:xfrm>
            <a:off x="5391319" y="2390372"/>
            <a:ext cx="2100705" cy="1962688"/>
          </a:xfrm>
          <a:prstGeom prst="rect">
            <a:avLst/>
          </a:prstGeom>
        </p:spPr>
      </p:pic>
      <p:pic>
        <p:nvPicPr>
          <p:cNvPr id="5" name="Picture 4" descr="linkage_isomers.emf"/>
          <p:cNvPicPr/>
          <p:nvPr/>
        </p:nvPicPr>
        <p:blipFill rotWithShape="1">
          <a:blip r:embed="rId3"/>
          <a:srcRect l="62181" b="17800"/>
          <a:stretch/>
        </p:blipFill>
        <p:spPr>
          <a:xfrm>
            <a:off x="7405356" y="2390372"/>
            <a:ext cx="3438659" cy="19626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19616" y="4391337"/>
            <a:ext cx="117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itrite ion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999883"/>
              </p:ext>
            </p:extLst>
          </p:nvPr>
        </p:nvGraphicFramePr>
        <p:xfrm>
          <a:off x="1404318" y="2847813"/>
          <a:ext cx="2174887" cy="117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S ChemDraw Drawing" r:id="rId4" imgW="1518957" imgH="818169" progId="ChemDraw.Document.6.0">
                  <p:embed/>
                </p:oleObj>
              </mc:Choice>
              <mc:Fallback>
                <p:oleObj name="CS ChemDraw Drawing" r:id="rId4" imgW="1518957" imgH="81816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4318" y="2847813"/>
                        <a:ext cx="2174887" cy="1170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97309" y="4391337"/>
            <a:ext cx="892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nitrito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19608" y="4391337"/>
            <a:ext cx="78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nitro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570" y="1928707"/>
            <a:ext cx="3918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# vibrational modes _____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3476" y="5214051"/>
            <a:ext cx="6163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general, the vibrational energy is _________ for the ligand compared to the free 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8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f/ff/Color_of_various_Ni%28II%29_complexes_in_aqueous_solution.jpg/400px-Color_of_various_Ni%28II%29_complexes_in_aqueous_solu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724" y="724124"/>
            <a:ext cx="5948086" cy="193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35455" y="2730320"/>
            <a:ext cx="1300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Ni(NH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6</a:t>
            </a:r>
            <a:r>
              <a:rPr lang="en-US" dirty="0" smtClean="0"/>
              <a:t>]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01501" y="2730320"/>
            <a:ext cx="1300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Ni(en)</a:t>
            </a:r>
            <a:r>
              <a:rPr lang="en-US" baseline="-25000" dirty="0" smtClean="0"/>
              <a:t>3</a:t>
            </a:r>
            <a:r>
              <a:rPr lang="en-US" dirty="0" smtClean="0"/>
              <a:t>]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670579" y="2730320"/>
            <a:ext cx="1300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NiCl</a:t>
            </a:r>
            <a:r>
              <a:rPr lang="en-US" baseline="-25000" dirty="0" smtClean="0"/>
              <a:t>4</a:t>
            </a:r>
            <a:r>
              <a:rPr lang="en-US" dirty="0" smtClean="0"/>
              <a:t>]</a:t>
            </a:r>
            <a:r>
              <a:rPr lang="en-US" baseline="30000" dirty="0" smtClean="0"/>
              <a:t>2-</a:t>
            </a:r>
            <a:endParaRPr lang="en-US" baseline="30000" dirty="0"/>
          </a:p>
        </p:txBody>
      </p:sp>
      <p:sp>
        <p:nvSpPr>
          <p:cNvPr id="9" name="TextBox 8"/>
          <p:cNvSpPr txBox="1"/>
          <p:nvPr/>
        </p:nvSpPr>
        <p:spPr>
          <a:xfrm>
            <a:off x="10007835" y="2730320"/>
            <a:ext cx="1300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Ni(H</a:t>
            </a:r>
            <a:r>
              <a:rPr lang="en-US" baseline="-25000" dirty="0" smtClean="0"/>
              <a:t>2</a:t>
            </a:r>
            <a:r>
              <a:rPr lang="en-US" dirty="0" smtClean="0"/>
              <a:t>O)</a:t>
            </a:r>
            <a:r>
              <a:rPr lang="en-US" baseline="-25000" dirty="0" smtClean="0"/>
              <a:t>6</a:t>
            </a:r>
            <a:r>
              <a:rPr lang="en-US" dirty="0" smtClean="0"/>
              <a:t>]</a:t>
            </a:r>
            <a:r>
              <a:rPr lang="en-US" baseline="30000" dirty="0" smtClean="0"/>
              <a:t>2+</a:t>
            </a:r>
            <a:endParaRPr lang="en-US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987383" y="3606085"/>
            <a:ext cx="9955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These ligands are colorless on their own, but each Ni</a:t>
            </a:r>
            <a:r>
              <a:rPr lang="en-US" sz="2800" baseline="30000" dirty="0" smtClean="0"/>
              <a:t>2+</a:t>
            </a:r>
            <a:r>
              <a:rPr lang="en-US" sz="2800" dirty="0" smtClean="0"/>
              <a:t> (d</a:t>
            </a:r>
            <a:r>
              <a:rPr lang="en-US" sz="2800" baseline="30000" dirty="0" smtClean="0"/>
              <a:t>8</a:t>
            </a:r>
            <a:r>
              <a:rPr lang="en-US" sz="2800" dirty="0" smtClean="0"/>
              <a:t>) complex  is colored.</a:t>
            </a:r>
          </a:p>
          <a:p>
            <a:endParaRPr lang="en-US" sz="2800" dirty="0"/>
          </a:p>
          <a:p>
            <a:r>
              <a:rPr lang="en-US" sz="2800" dirty="0" smtClean="0"/>
              <a:t>Why?????</a:t>
            </a:r>
          </a:p>
          <a:p>
            <a:endParaRPr lang="en-US" sz="28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Ligand Field Theory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3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184</Words>
  <Application>Microsoft Office PowerPoint</Application>
  <PresentationFormat>Widescreen</PresentationFormat>
  <Paragraphs>33</Paragraphs>
  <Slides>6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CS ChemDraw Drawing</vt:lpstr>
      <vt:lpstr>Student Handouts</vt:lpstr>
      <vt:lpstr>PhET sim conclusions</vt:lpstr>
      <vt:lpstr>Electromagnetic Spectrum</vt:lpstr>
      <vt:lpstr>Energy of transitions</vt:lpstr>
      <vt:lpstr>Lab 6 </vt:lpstr>
      <vt:lpstr>Ligand Field Theory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Spectroscopy</dc:title>
  <dc:creator>Alycia</dc:creator>
  <cp:lastModifiedBy>Alycia</cp:lastModifiedBy>
  <cp:revision>29</cp:revision>
  <cp:lastPrinted>2014-03-14T13:46:39Z</cp:lastPrinted>
  <dcterms:created xsi:type="dcterms:W3CDTF">2014-02-09T22:44:50Z</dcterms:created>
  <dcterms:modified xsi:type="dcterms:W3CDTF">2014-04-26T02:27:16Z</dcterms:modified>
</cp:coreProperties>
</file>