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7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>
        <p:scale>
          <a:sx n="73" d="100"/>
          <a:sy n="73" d="100"/>
        </p:scale>
        <p:origin x="-240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hyperlink" Target="http://www.ionicviper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Created by Katherine N. Crowder, University of Mary Washington (ncrowder@umw.edu) and posted on </a:t>
            </a:r>
            <a:r>
              <a:rPr lang="en-US" dirty="0" err="1"/>
              <a:t>VIPEr</a:t>
            </a:r>
            <a:r>
              <a:rPr lang="en-US" dirty="0"/>
              <a:t> (</a:t>
            </a:r>
            <a:r>
              <a:rPr lang="en-US" u="sng" dirty="0">
                <a:hlinkClick r:id="rId2"/>
              </a:rPr>
              <a:t>www.ionicviper.org</a:t>
            </a:r>
            <a:r>
              <a:rPr lang="en-US" dirty="0"/>
              <a:t>) on May 8, 2018. </a:t>
            </a:r>
            <a:r>
              <a:rPr lang="en-US" dirty="0" smtClean="0"/>
              <a:t>Copyright </a:t>
            </a:r>
            <a:r>
              <a:rPr lang="en-US" dirty="0"/>
              <a:t>Katherine N. Crowder 2018. This work is licensed under the Creative Commons Attribution Non-commercial Share Alike License. To view a copy of this license visit </a:t>
            </a:r>
            <a:r>
              <a:rPr lang="en-US" u="sng" dirty="0">
                <a:hlinkClick r:id="rId3"/>
              </a:rPr>
              <a:t>http://creativecommons.org/about/license/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255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6113" y="-517503"/>
            <a:ext cx="9404723" cy="1400530"/>
          </a:xfrm>
        </p:spPr>
        <p:txBody>
          <a:bodyPr/>
          <a:lstStyle/>
          <a:p>
            <a:r>
              <a:rPr lang="en-US" sz="3600" dirty="0" smtClean="0"/>
              <a:t>Abstract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2495" y="376399"/>
            <a:ext cx="11622505" cy="6116525"/>
          </a:xfrm>
        </p:spPr>
        <p:txBody>
          <a:bodyPr>
            <a:noAutofit/>
          </a:bodyPr>
          <a:lstStyle/>
          <a:p>
            <a:r>
              <a:rPr lang="en-US" sz="1800" dirty="0" smtClean="0"/>
              <a:t>What is included?</a:t>
            </a:r>
          </a:p>
          <a:p>
            <a:pPr lvl="1"/>
            <a:r>
              <a:rPr lang="en-US" sz="1800" dirty="0" smtClean="0"/>
              <a:t>Overview of what they did</a:t>
            </a:r>
            <a:r>
              <a:rPr lang="en-US" sz="1800" dirty="0"/>
              <a:t>, </a:t>
            </a:r>
            <a:r>
              <a:rPr lang="en-US" sz="1800" dirty="0" smtClean="0"/>
              <a:t>focused </a:t>
            </a:r>
            <a:r>
              <a:rPr lang="en-US" sz="1800" dirty="0"/>
              <a:t>on results and major </a:t>
            </a:r>
            <a:r>
              <a:rPr lang="en-US" sz="1800" dirty="0" smtClean="0"/>
              <a:t>findings</a:t>
            </a:r>
          </a:p>
          <a:p>
            <a:pPr lvl="1"/>
            <a:r>
              <a:rPr lang="en-US" sz="1800" dirty="0" smtClean="0"/>
              <a:t>Synthesized </a:t>
            </a:r>
            <a:r>
              <a:rPr lang="en-US" sz="1800" dirty="0"/>
              <a:t>compounds are given with long names, abbreviations are </a:t>
            </a:r>
            <a:r>
              <a:rPr lang="en-US" sz="1800" dirty="0" smtClean="0"/>
              <a:t>defined the first time used</a:t>
            </a:r>
            <a:r>
              <a:rPr lang="en-US" sz="1800" b="1" dirty="0" smtClean="0"/>
              <a:t>,</a:t>
            </a:r>
            <a:r>
              <a:rPr lang="en-US" sz="1800" dirty="0" smtClean="0"/>
              <a:t> </a:t>
            </a:r>
            <a:r>
              <a:rPr lang="en-US" sz="1800" dirty="0"/>
              <a:t>acronyms are established; Numerical assignments to complexes (in bold whenever used, </a:t>
            </a:r>
            <a:r>
              <a:rPr lang="en-US" sz="1800" b="1" dirty="0"/>
              <a:t>1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IMPORTANT: Numerical </a:t>
            </a:r>
            <a:r>
              <a:rPr lang="en-US" sz="1800" dirty="0"/>
              <a:t>results, percent </a:t>
            </a:r>
            <a:r>
              <a:rPr lang="en-US" sz="1800" dirty="0" smtClean="0"/>
              <a:t>yields, </a:t>
            </a:r>
            <a:r>
              <a:rPr lang="en-US" sz="1800" dirty="0"/>
              <a:t>spectroscopic values, visual/qualitative observations (colors), </a:t>
            </a:r>
            <a:r>
              <a:rPr lang="en-US" sz="1800" dirty="0" smtClean="0"/>
              <a:t>structures, </a:t>
            </a:r>
            <a:r>
              <a:rPr lang="en-US" sz="1800" u="sng" dirty="0" smtClean="0"/>
              <a:t>brief</a:t>
            </a:r>
            <a:r>
              <a:rPr lang="en-US" sz="1800" dirty="0" smtClean="0"/>
              <a:t> </a:t>
            </a:r>
            <a:r>
              <a:rPr lang="en-US" altLang="en-US" sz="1800" dirty="0" smtClean="0"/>
              <a:t>discussion </a:t>
            </a:r>
            <a:r>
              <a:rPr lang="en-US" altLang="en-US" sz="1800" dirty="0"/>
              <a:t>of why this was </a:t>
            </a:r>
            <a:r>
              <a:rPr lang="en-US" altLang="en-US" sz="1800" dirty="0" smtClean="0"/>
              <a:t>observed (theory) </a:t>
            </a:r>
            <a:endParaRPr lang="en-US" sz="1800" dirty="0"/>
          </a:p>
          <a:p>
            <a:pPr lvl="1"/>
            <a:r>
              <a:rPr lang="en-US" sz="1800" dirty="0" smtClean="0"/>
              <a:t>6-8 sentences, </a:t>
            </a:r>
            <a:r>
              <a:rPr lang="en-US" altLang="en-US" sz="1800" dirty="0"/>
              <a:t>less than 10 for </a:t>
            </a:r>
            <a:r>
              <a:rPr lang="en-US" altLang="en-US" sz="1800" dirty="0" smtClean="0"/>
              <a:t>sure</a:t>
            </a:r>
            <a:r>
              <a:rPr lang="en-US" altLang="en-US" sz="2000" dirty="0" smtClean="0"/>
              <a:t> – most professional abstracts have a word limit</a:t>
            </a:r>
          </a:p>
          <a:p>
            <a:pPr lvl="1"/>
            <a:r>
              <a:rPr lang="en-US" sz="1800" dirty="0" smtClean="0"/>
              <a:t>Figures count </a:t>
            </a:r>
            <a:r>
              <a:rPr lang="en-US" sz="1800" dirty="0"/>
              <a:t>for 75 words</a:t>
            </a:r>
          </a:p>
          <a:p>
            <a:r>
              <a:rPr lang="en-US" sz="1800" dirty="0" smtClean="0"/>
              <a:t>What is NOT included?</a:t>
            </a:r>
          </a:p>
          <a:p>
            <a:pPr lvl="1"/>
            <a:r>
              <a:rPr lang="en-US" sz="1800" dirty="0" smtClean="0"/>
              <a:t>Background info, context</a:t>
            </a:r>
          </a:p>
          <a:p>
            <a:pPr lvl="1"/>
            <a:r>
              <a:rPr lang="en-US" sz="1800" dirty="0" smtClean="0"/>
              <a:t>Procedural details, raw data, error analysis</a:t>
            </a:r>
          </a:p>
          <a:p>
            <a:pPr lvl="1"/>
            <a:r>
              <a:rPr lang="en-US" sz="1800" dirty="0" smtClean="0"/>
              <a:t>Not </a:t>
            </a:r>
            <a:r>
              <a:rPr lang="en-US" sz="1800" dirty="0"/>
              <a:t>all numerical or spectral data – just the important, key </a:t>
            </a:r>
            <a:r>
              <a:rPr lang="en-US" sz="1800" dirty="0" smtClean="0"/>
              <a:t>stuff</a:t>
            </a:r>
          </a:p>
          <a:p>
            <a:pPr lvl="1"/>
            <a:r>
              <a:rPr lang="en-US" sz="1800" dirty="0" smtClean="0"/>
              <a:t>No references</a:t>
            </a:r>
          </a:p>
          <a:p>
            <a:pPr lvl="1"/>
            <a:r>
              <a:rPr lang="en-US" sz="1800" dirty="0" smtClean="0"/>
              <a:t>No references to figures, data tables, etc.</a:t>
            </a:r>
          </a:p>
          <a:p>
            <a:r>
              <a:rPr lang="en-US" sz="1800" dirty="0" smtClean="0"/>
              <a:t>What is the tone, audience, verb tense?</a:t>
            </a:r>
          </a:p>
          <a:p>
            <a:pPr lvl="1"/>
            <a:r>
              <a:rPr lang="en-US" altLang="en-US" sz="1800" dirty="0"/>
              <a:t>Passive, third person, not I, not we, not you</a:t>
            </a:r>
          </a:p>
          <a:p>
            <a:pPr lvl="1"/>
            <a:r>
              <a:rPr lang="en-US" altLang="en-US" sz="1800" dirty="0"/>
              <a:t>Pick a tense, but be consistent</a:t>
            </a:r>
          </a:p>
          <a:p>
            <a:pPr lvl="1"/>
            <a:r>
              <a:rPr lang="en-US" altLang="en-US" sz="1800" dirty="0"/>
              <a:t>Formal, concise, sophisticated, neutral (unbiased), very direct</a:t>
            </a:r>
          </a:p>
          <a:p>
            <a:pPr lvl="1"/>
            <a:r>
              <a:rPr lang="en-US" altLang="en-US" sz="1800" dirty="0"/>
              <a:t>Upper level audience, not dumbed down 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7783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66" y="-488277"/>
            <a:ext cx="11634651" cy="1400530"/>
          </a:xfrm>
        </p:spPr>
        <p:txBody>
          <a:bodyPr/>
          <a:lstStyle/>
          <a:p>
            <a:r>
              <a:rPr lang="en-US" sz="2800" dirty="0" smtClean="0"/>
              <a:t>Experimental Section – for inorganic lab reports only</a:t>
            </a:r>
            <a:endParaRPr lang="en-US" sz="2800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121921" y="383909"/>
            <a:ext cx="11885482" cy="6357103"/>
          </a:xfrm>
        </p:spPr>
        <p:txBody>
          <a:bodyPr>
            <a:noAutofit/>
          </a:bodyPr>
          <a:lstStyle/>
          <a:p>
            <a:r>
              <a:rPr lang="en-US" sz="2000" dirty="0" smtClean="0"/>
              <a:t>What is included?</a:t>
            </a:r>
          </a:p>
          <a:p>
            <a:pPr lvl="1"/>
            <a:r>
              <a:rPr lang="en-US" sz="2000" dirty="0" smtClean="0"/>
              <a:t>Procedure – step by step, reagents given with grams and </a:t>
            </a:r>
            <a:r>
              <a:rPr lang="en-US" sz="2000" dirty="0" err="1" smtClean="0"/>
              <a:t>mmol</a:t>
            </a:r>
            <a:r>
              <a:rPr lang="en-US" sz="2000" dirty="0" smtClean="0"/>
              <a:t> or concentrations, very thorough</a:t>
            </a:r>
            <a:r>
              <a:rPr lang="en-US" sz="2000" dirty="0"/>
              <a:t>, </a:t>
            </a:r>
            <a:r>
              <a:rPr lang="en-US" sz="2000" dirty="0" smtClean="0"/>
              <a:t>everything </a:t>
            </a:r>
            <a:r>
              <a:rPr lang="en-US" sz="2000" dirty="0"/>
              <a:t>you would need to know to re-create the results  - general procedure, </a:t>
            </a:r>
            <a:r>
              <a:rPr lang="en-US" sz="2000" dirty="0" smtClean="0"/>
              <a:t>reaction </a:t>
            </a:r>
            <a:r>
              <a:rPr lang="en-US" sz="2000" dirty="0"/>
              <a:t>conditions (temp, time, atmosphere, stirring, etc</a:t>
            </a:r>
            <a:r>
              <a:rPr lang="en-US" sz="2000" dirty="0" smtClean="0"/>
              <a:t>.), purification</a:t>
            </a:r>
          </a:p>
          <a:p>
            <a:pPr lvl="1"/>
            <a:r>
              <a:rPr lang="en-US" sz="2000" dirty="0" smtClean="0"/>
              <a:t>Qualitative observations – color, texture</a:t>
            </a:r>
          </a:p>
          <a:p>
            <a:pPr lvl="1"/>
            <a:r>
              <a:rPr lang="en-US" sz="2000" dirty="0" smtClean="0"/>
              <a:t>Percent yield</a:t>
            </a:r>
          </a:p>
          <a:p>
            <a:pPr lvl="1"/>
            <a:r>
              <a:rPr lang="en-US" sz="2000" dirty="0" smtClean="0"/>
              <a:t>Spectral data – IR, NMR, UV/Vis – spectroscopic characterizations – chemical </a:t>
            </a:r>
            <a:r>
              <a:rPr lang="en-US" sz="2000" dirty="0"/>
              <a:t>shifts, splitting, integration, </a:t>
            </a:r>
            <a:r>
              <a:rPr lang="en-US" sz="2000" dirty="0" smtClean="0"/>
              <a:t>attribution </a:t>
            </a:r>
            <a:r>
              <a:rPr lang="en-US" sz="2000" dirty="0"/>
              <a:t>to component responsible; lambda max; wavenumbers</a:t>
            </a:r>
          </a:p>
          <a:p>
            <a:pPr lvl="1"/>
            <a:r>
              <a:rPr lang="en-US" sz="2000" dirty="0" smtClean="0"/>
              <a:t>Include references for specialized techniques</a:t>
            </a:r>
          </a:p>
          <a:p>
            <a:r>
              <a:rPr lang="en-US" sz="2000" dirty="0" smtClean="0"/>
              <a:t>What is NOT included?</a:t>
            </a:r>
          </a:p>
          <a:p>
            <a:pPr lvl="1"/>
            <a:r>
              <a:rPr lang="en-US" sz="2000" dirty="0" smtClean="0"/>
              <a:t>Specifics on glassware – unless specialized</a:t>
            </a:r>
          </a:p>
          <a:p>
            <a:pPr lvl="1"/>
            <a:r>
              <a:rPr lang="en-US" sz="2000" dirty="0" smtClean="0"/>
              <a:t>No analysis of results, discussion of error, etc.</a:t>
            </a:r>
          </a:p>
          <a:p>
            <a:pPr lvl="1"/>
            <a:r>
              <a:rPr lang="en-US" sz="2000" dirty="0"/>
              <a:t>No explanation of common techniques (ex: </a:t>
            </a:r>
            <a:r>
              <a:rPr lang="en-US" sz="2000" dirty="0" smtClean="0"/>
              <a:t>refluxing)</a:t>
            </a:r>
          </a:p>
          <a:p>
            <a:r>
              <a:rPr lang="en-US" sz="2000" dirty="0" smtClean="0"/>
              <a:t>What is the format?</a:t>
            </a:r>
          </a:p>
          <a:p>
            <a:pPr lvl="1"/>
            <a:r>
              <a:rPr lang="en-US" sz="2000" dirty="0" smtClean="0"/>
              <a:t>Paragraphs for each synthesis – heading with compound name</a:t>
            </a:r>
          </a:p>
          <a:p>
            <a:pPr lvl="1"/>
            <a:r>
              <a:rPr lang="en-US" sz="2000" dirty="0" smtClean="0"/>
              <a:t>General information paragraph – info on instrumentation (brand and model number) and parameters of analyses done (number of scans, resolution, wavenumber or wavelength range, etc.), suppliers of chemicals and purity/grade, basics of the experiment, computer software, etc.</a:t>
            </a:r>
          </a:p>
        </p:txBody>
      </p:sp>
    </p:spTree>
    <p:extLst>
      <p:ext uri="{BB962C8B-B14F-4D97-AF65-F5344CB8AC3E}">
        <p14:creationId xmlns:p14="http://schemas.microsoft.com/office/powerpoint/2010/main" val="357862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127</TotalTime>
  <Words>442</Words>
  <Application>Microsoft Office PowerPoint</Application>
  <PresentationFormat>Custom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PowerPoint Presentation</vt:lpstr>
      <vt:lpstr>Abstract</vt:lpstr>
      <vt:lpstr>Experimental Section – for inorganic lab reports only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</dc:title>
  <dc:creator>Administrator</dc:creator>
  <cp:lastModifiedBy>doit</cp:lastModifiedBy>
  <cp:revision>14</cp:revision>
  <dcterms:created xsi:type="dcterms:W3CDTF">2017-01-19T19:36:30Z</dcterms:created>
  <dcterms:modified xsi:type="dcterms:W3CDTF">2018-05-08T17:24:12Z</dcterms:modified>
</cp:coreProperties>
</file>