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
  </p:notesMasterIdLst>
  <p:sldIdLst>
    <p:sldId id="256" r:id="rId2"/>
    <p:sldId id="257" r:id="rId3"/>
    <p:sldId id="262" r:id="rId4"/>
    <p:sldId id="258" r:id="rId5"/>
    <p:sldId id="259" r:id="rId6"/>
    <p:sldId id="261" r:id="rId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47" autoAdjust="0"/>
    <p:restoredTop sz="86957" autoAdjust="0"/>
  </p:normalViewPr>
  <p:slideViewPr>
    <p:cSldViewPr>
      <p:cViewPr varScale="1">
        <p:scale>
          <a:sx n="75" d="100"/>
          <a:sy n="75" d="100"/>
        </p:scale>
        <p:origin x="-1734"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731FB37-2EAE-4FB0-8041-CAE8AD59E1DC}" type="datetimeFigureOut">
              <a:rPr lang="en-US" smtClean="0"/>
              <a:pPr/>
              <a:t>7/1/2013</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47A9789-A2FD-47F6-AF05-20914DA915A0}"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Overall</a:t>
            </a:r>
            <a:r>
              <a:rPr lang="en-US" sz="1200" kern="1200" baseline="0" dirty="0" smtClean="0">
                <a:solidFill>
                  <a:schemeClr val="tx1"/>
                </a:solidFill>
                <a:latin typeface="+mn-lt"/>
                <a:ea typeface="+mn-ea"/>
                <a:cs typeface="+mn-cs"/>
              </a:rPr>
              <a:t> basic idea of </a:t>
            </a:r>
            <a:r>
              <a:rPr lang="en-US" sz="1200" kern="1200" baseline="0" dirty="0" smtClean="0">
                <a:solidFill>
                  <a:schemeClr val="tx1"/>
                </a:solidFill>
                <a:latin typeface="+mn-lt"/>
                <a:ea typeface="+mn-ea"/>
                <a:cs typeface="+mn-cs"/>
              </a:rPr>
              <a:t>synchrotron </a:t>
            </a:r>
            <a:r>
              <a:rPr lang="en-US" sz="1200" kern="1200" baseline="0" dirty="0" smtClean="0">
                <a:solidFill>
                  <a:schemeClr val="tx1"/>
                </a:solidFill>
                <a:latin typeface="+mn-lt"/>
                <a:ea typeface="+mn-ea"/>
                <a:cs typeface="+mn-cs"/>
              </a:rPr>
              <a:t>radiation:</a:t>
            </a:r>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High voltage electricity passes through cathode which is a tungsten-oxide disk which heats the disk.  The disk continues to heat until electrons are emitted (about 1000 </a:t>
            </a:r>
            <a:r>
              <a:rPr lang="en-US" sz="1200" kern="1200" baseline="30000" dirty="0" smtClean="0">
                <a:solidFill>
                  <a:schemeClr val="tx1"/>
                </a:solidFill>
                <a:latin typeface="+mn-lt"/>
                <a:ea typeface="+mn-ea"/>
                <a:cs typeface="+mn-cs"/>
              </a:rPr>
              <a:t>o</a:t>
            </a:r>
            <a:r>
              <a:rPr lang="en-US" sz="1200" kern="1200" dirty="0" smtClean="0">
                <a:solidFill>
                  <a:schemeClr val="tx1"/>
                </a:solidFill>
                <a:latin typeface="+mn-lt"/>
                <a:ea typeface="+mn-ea"/>
                <a:cs typeface="+mn-cs"/>
              </a:rPr>
              <a:t>C for tungsten-oxide cathode).  Once the electrons are emitted, they are attracted towards a neighboring screen which is pulsing positive charge and pulls the electrons away from the disk and begins their acceleration.</a:t>
            </a:r>
          </a:p>
          <a:p>
            <a:r>
              <a:rPr lang="en-US" sz="1200" kern="1200" dirty="0" smtClean="0">
                <a:solidFill>
                  <a:schemeClr val="tx1"/>
                </a:solidFill>
                <a:latin typeface="+mn-lt"/>
                <a:ea typeface="+mn-ea"/>
                <a:cs typeface="+mn-cs"/>
              </a:rPr>
              <a:t>As a side note:  The electricity used in the electron gun is 200,000 volts (Think of a car battery’s 12 V).  Also, this technique is comparable to that which happened in a TV picture tube.</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Synchrotron </a:t>
            </a:r>
            <a:r>
              <a:rPr lang="en-US" sz="1200" kern="1200" dirty="0" smtClean="0">
                <a:solidFill>
                  <a:schemeClr val="tx1"/>
                </a:solidFill>
                <a:latin typeface="+mn-lt"/>
                <a:ea typeface="+mn-ea"/>
                <a:cs typeface="+mn-cs"/>
              </a:rPr>
              <a:t>accelerates particles (protons, neutrons, or electrons) in a circular motion by the use of magnets and radio frequency.  Magnet turns on and off to guide the electrons through the ring.  As the particles move they continuously emit a spectrum of light with many wavelengths and strengths.  </a:t>
            </a:r>
            <a:endParaRPr lang="en-US" dirty="0"/>
          </a:p>
        </p:txBody>
      </p:sp>
      <p:sp>
        <p:nvSpPr>
          <p:cNvPr id="4" name="Slide Number Placeholder 3"/>
          <p:cNvSpPr>
            <a:spLocks noGrp="1"/>
          </p:cNvSpPr>
          <p:nvPr>
            <p:ph type="sldNum" sz="quarter" idx="10"/>
          </p:nvPr>
        </p:nvSpPr>
        <p:spPr/>
        <p:txBody>
          <a:bodyPr/>
          <a:lstStyle/>
          <a:p>
            <a:fld id="{747A9789-A2FD-47F6-AF05-20914DA915A0}" type="slidenum">
              <a:rPr lang="en-US" smtClean="0"/>
              <a:pPr/>
              <a:t>2</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Particles are generated in the electron gun, then are accelerated</a:t>
            </a:r>
            <a:r>
              <a:rPr lang="en-US" sz="1200" kern="1200" baseline="0" dirty="0" smtClean="0">
                <a:solidFill>
                  <a:schemeClr val="tx1"/>
                </a:solidFill>
                <a:latin typeface="+mn-lt"/>
                <a:ea typeface="+mn-ea"/>
                <a:cs typeface="+mn-cs"/>
              </a:rPr>
              <a:t> in the booster </a:t>
            </a:r>
            <a:r>
              <a:rPr lang="en-US" sz="1200" kern="1200" baseline="0" dirty="0" smtClean="0">
                <a:solidFill>
                  <a:schemeClr val="tx1"/>
                </a:solidFill>
                <a:latin typeface="+mn-lt"/>
                <a:ea typeface="+mn-ea"/>
                <a:cs typeface="+mn-cs"/>
              </a:rPr>
              <a:t>synchrotron </a:t>
            </a:r>
            <a:r>
              <a:rPr lang="en-US" sz="1200" kern="1200" baseline="0" dirty="0" smtClean="0">
                <a:solidFill>
                  <a:schemeClr val="tx1"/>
                </a:solidFill>
                <a:latin typeface="+mn-lt"/>
                <a:ea typeface="+mn-ea"/>
                <a:cs typeface="+mn-cs"/>
              </a:rPr>
              <a:t>(This is what was explained on the previous slide). </a:t>
            </a:r>
            <a:r>
              <a:rPr lang="en-US" sz="1200" kern="1200" dirty="0" smtClean="0">
                <a:solidFill>
                  <a:schemeClr val="tx1"/>
                </a:solidFill>
                <a:latin typeface="+mn-lt"/>
                <a:ea typeface="+mn-ea"/>
                <a:cs typeface="+mn-cs"/>
              </a:rPr>
              <a:t>Once the particles have sufficient energy, they are transferred to a storage ring where they can be stored up to about twelve hours.  The particles are directed from the storage ring to the individual beamlines.  Once at the beamline, the particle wavelength and strength can be manipulated by optical instruments to produce the type necessary for the instrument at that beamline, as well as the particular experiment being conducted on that beamline.</a:t>
            </a:r>
          </a:p>
          <a:p>
            <a:endParaRPr lang="en-US" dirty="0"/>
          </a:p>
        </p:txBody>
      </p:sp>
      <p:sp>
        <p:nvSpPr>
          <p:cNvPr id="4" name="Slide Number Placeholder 3"/>
          <p:cNvSpPr>
            <a:spLocks noGrp="1"/>
          </p:cNvSpPr>
          <p:nvPr>
            <p:ph type="sldNum" sz="quarter" idx="10"/>
          </p:nvPr>
        </p:nvSpPr>
        <p:spPr/>
        <p:txBody>
          <a:bodyPr/>
          <a:lstStyle/>
          <a:p>
            <a:fld id="{747A9789-A2FD-47F6-AF05-20914DA915A0}" type="slidenum">
              <a:rPr lang="en-US" smtClean="0"/>
              <a:pPr/>
              <a:t>3</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There are many,</a:t>
            </a:r>
            <a:r>
              <a:rPr lang="en-US" baseline="0" dirty="0" smtClean="0"/>
              <a:t> many techniques that are used at </a:t>
            </a:r>
            <a:r>
              <a:rPr lang="en-US" baseline="0" dirty="0" smtClean="0"/>
              <a:t>synchrotron </a:t>
            </a:r>
            <a:r>
              <a:rPr lang="en-US" baseline="0" dirty="0" smtClean="0"/>
              <a:t>facilities.  The above list is the over arching types of measurement at Argonne National Lab in Illinois.  There are numerous techniques under each subheading.  For instance, under soft x-ray spectroscopy, specific techniques include: </a:t>
            </a:r>
            <a:r>
              <a:rPr lang="en-US" sz="1200" kern="1200" dirty="0" smtClean="0">
                <a:solidFill>
                  <a:schemeClr val="tx1"/>
                </a:solidFill>
                <a:latin typeface="+mn-lt"/>
                <a:ea typeface="+mn-ea"/>
                <a:cs typeface="+mn-cs"/>
              </a:rPr>
              <a:t>Magnetic circular dichroism, x-ray magnetic linear dichroism, x-ray photoemission spectroscopy.  All the techniques</a:t>
            </a:r>
            <a:r>
              <a:rPr lang="en-US" sz="1200" kern="1200" baseline="0" dirty="0" smtClean="0">
                <a:solidFill>
                  <a:schemeClr val="tx1"/>
                </a:solidFill>
                <a:latin typeface="+mn-lt"/>
                <a:ea typeface="+mn-ea"/>
                <a:cs typeface="+mn-cs"/>
              </a:rPr>
              <a:t> available at Argonne National Lab can be found at the website listed on the slide and it may be interesting to bring the website up to show your class.</a:t>
            </a:r>
            <a:endParaRPr lang="en-US"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747A9789-A2FD-47F6-AF05-20914DA915A0}" type="slidenum">
              <a:rPr lang="en-US" smtClean="0"/>
              <a:pPr/>
              <a:t>4</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All of</a:t>
            </a:r>
            <a:r>
              <a:rPr lang="en-US" baseline="0" dirty="0" smtClean="0"/>
              <a:t> the advantages lead to the idea that you can detect nanoscale materials.  For instance, small nanoparticles cannot be detected on a XRD that you may have at your home university, but you could use a higher energy source at a </a:t>
            </a:r>
            <a:r>
              <a:rPr lang="en-US" baseline="0" dirty="0" smtClean="0"/>
              <a:t>synchrotron </a:t>
            </a:r>
            <a:r>
              <a:rPr lang="en-US" baseline="0" dirty="0" smtClean="0"/>
              <a:t>facility to retrieve data using x-ray diffraction that will allow you track the nanoparticles with that technique.</a:t>
            </a:r>
            <a:endParaRPr lang="en-US" dirty="0" smtClean="0"/>
          </a:p>
          <a:p>
            <a:endParaRPr lang="en-US" dirty="0" smtClean="0"/>
          </a:p>
          <a:p>
            <a:r>
              <a:rPr lang="en-US" dirty="0" smtClean="0"/>
              <a:t>At Argonne National Lab, they have tricycles that available</a:t>
            </a:r>
            <a:r>
              <a:rPr lang="en-US" baseline="0" dirty="0" smtClean="0"/>
              <a:t> for the </a:t>
            </a:r>
            <a:r>
              <a:rPr lang="en-US" baseline="0" dirty="0" smtClean="0"/>
              <a:t>pedestrians </a:t>
            </a:r>
            <a:r>
              <a:rPr lang="en-US" baseline="0" dirty="0" smtClean="0"/>
              <a:t>to get around the beamline!</a:t>
            </a:r>
          </a:p>
          <a:p>
            <a:endParaRPr lang="en-US" baseline="0" dirty="0" smtClean="0"/>
          </a:p>
          <a:p>
            <a:r>
              <a:rPr lang="en-US" baseline="0" dirty="0" smtClean="0"/>
              <a:t>While the instability of the beamline has greatly been reduced, it still goes down at times.  When it goes down, it eat away many hours of your proposal time.</a:t>
            </a:r>
            <a:endParaRPr lang="en-US" dirty="0"/>
          </a:p>
        </p:txBody>
      </p:sp>
      <p:sp>
        <p:nvSpPr>
          <p:cNvPr id="4" name="Slide Number Placeholder 3"/>
          <p:cNvSpPr>
            <a:spLocks noGrp="1"/>
          </p:cNvSpPr>
          <p:nvPr>
            <p:ph type="sldNum" sz="quarter" idx="10"/>
          </p:nvPr>
        </p:nvSpPr>
        <p:spPr/>
        <p:txBody>
          <a:bodyPr/>
          <a:lstStyle/>
          <a:p>
            <a:fld id="{747A9789-A2FD-47F6-AF05-20914DA915A0}" type="slidenum">
              <a:rPr lang="en-US" smtClean="0"/>
              <a:pPr/>
              <a:t>5</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Synchrotron</a:t>
            </a:r>
            <a:r>
              <a:rPr lang="en-US" baseline="0" dirty="0" smtClean="0"/>
              <a:t> </a:t>
            </a:r>
            <a:r>
              <a:rPr lang="en-US" baseline="0" dirty="0" smtClean="0"/>
              <a:t>radiation </a:t>
            </a:r>
            <a:r>
              <a:rPr lang="en-US" baseline="0" dirty="0" smtClean="0"/>
              <a:t>at:</a:t>
            </a:r>
          </a:p>
          <a:p>
            <a:r>
              <a:rPr lang="en-US" baseline="0" dirty="0" smtClean="0"/>
              <a:t>Advanced light source (ALS) (Lawrence Berkeley National Laboratory)</a:t>
            </a:r>
          </a:p>
          <a:p>
            <a:r>
              <a:rPr lang="en-US" baseline="0" dirty="0" smtClean="0"/>
              <a:t>Stanford Synchrotron Radiation Laboratory (SSRL) and Linac Coherent Light Source (LCLS) (Stanford Linear Accelerator Center</a:t>
            </a:r>
          </a:p>
          <a:p>
            <a:r>
              <a:rPr lang="en-US" baseline="0" dirty="0" smtClean="0"/>
              <a:t>Synchrotron Radiation Center (SRC) (University of Wisconsin)</a:t>
            </a:r>
          </a:p>
          <a:p>
            <a:r>
              <a:rPr lang="en-US" baseline="0" dirty="0" smtClean="0"/>
              <a:t>Advanced Photon Source (APS) (Argonne National Laboratory)</a:t>
            </a:r>
          </a:p>
          <a:p>
            <a:r>
              <a:rPr lang="en-US" baseline="0" dirty="0" smtClean="0"/>
              <a:t>Cornell High-Energy Synchrotron Source (CHESS) (Cornell University)</a:t>
            </a:r>
          </a:p>
          <a:p>
            <a:r>
              <a:rPr lang="en-US" baseline="0" dirty="0" smtClean="0"/>
              <a:t>National Synchrotron Light Source (NSLS) (Brookhaven National Laboratory)</a:t>
            </a:r>
            <a:endParaRPr lang="en-US" baseline="0" dirty="0" smtClean="0"/>
          </a:p>
        </p:txBody>
      </p:sp>
      <p:sp>
        <p:nvSpPr>
          <p:cNvPr id="4" name="Slide Number Placeholder 3"/>
          <p:cNvSpPr>
            <a:spLocks noGrp="1"/>
          </p:cNvSpPr>
          <p:nvPr>
            <p:ph type="sldNum" sz="quarter" idx="10"/>
          </p:nvPr>
        </p:nvSpPr>
        <p:spPr/>
        <p:txBody>
          <a:bodyPr/>
          <a:lstStyle/>
          <a:p>
            <a:fld id="{747A9789-A2FD-47F6-AF05-20914DA915A0}" type="slidenum">
              <a:rPr lang="en-US" smtClean="0"/>
              <a:pPr/>
              <a:t>6</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5F69093-8F93-4CC7-90FB-9B7DFB1838C3}" type="datetimeFigureOut">
              <a:rPr lang="en-US" smtClean="0"/>
              <a:pPr/>
              <a:t>7/1/2013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626C7BA-F9CA-4155-B31D-1222D48E87A2}"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5F69093-8F93-4CC7-90FB-9B7DFB1838C3}" type="datetimeFigureOut">
              <a:rPr lang="en-US" smtClean="0"/>
              <a:pPr/>
              <a:t>7/1/2013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626C7BA-F9CA-4155-B31D-1222D48E87A2}"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5F69093-8F93-4CC7-90FB-9B7DFB1838C3}" type="datetimeFigureOut">
              <a:rPr lang="en-US" smtClean="0"/>
              <a:pPr/>
              <a:t>7/1/2013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626C7BA-F9CA-4155-B31D-1222D48E87A2}"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5F69093-8F93-4CC7-90FB-9B7DFB1838C3}" type="datetimeFigureOut">
              <a:rPr lang="en-US" smtClean="0"/>
              <a:pPr/>
              <a:t>7/1/2013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626C7BA-F9CA-4155-B31D-1222D48E87A2}"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5F69093-8F93-4CC7-90FB-9B7DFB1838C3}" type="datetimeFigureOut">
              <a:rPr lang="en-US" smtClean="0"/>
              <a:pPr/>
              <a:t>7/1/2013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626C7BA-F9CA-4155-B31D-1222D48E87A2}"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5F69093-8F93-4CC7-90FB-9B7DFB1838C3}" type="datetimeFigureOut">
              <a:rPr lang="en-US" smtClean="0"/>
              <a:pPr/>
              <a:t>7/1/2013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626C7BA-F9CA-4155-B31D-1222D48E87A2}"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5F69093-8F93-4CC7-90FB-9B7DFB1838C3}" type="datetimeFigureOut">
              <a:rPr lang="en-US" smtClean="0"/>
              <a:pPr/>
              <a:t>7/1/2013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626C7BA-F9CA-4155-B31D-1222D48E87A2}"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5F69093-8F93-4CC7-90FB-9B7DFB1838C3}" type="datetimeFigureOut">
              <a:rPr lang="en-US" smtClean="0"/>
              <a:pPr/>
              <a:t>7/1/2013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626C7BA-F9CA-4155-B31D-1222D48E87A2}"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F69093-8F93-4CC7-90FB-9B7DFB1838C3}" type="datetimeFigureOut">
              <a:rPr lang="en-US" smtClean="0"/>
              <a:pPr/>
              <a:t>7/1/2013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626C7BA-F9CA-4155-B31D-1222D48E87A2}"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5F69093-8F93-4CC7-90FB-9B7DFB1838C3}" type="datetimeFigureOut">
              <a:rPr lang="en-US" smtClean="0"/>
              <a:pPr/>
              <a:t>7/1/2013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626C7BA-F9CA-4155-B31D-1222D48E87A2}"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5F69093-8F93-4CC7-90FB-9B7DFB1838C3}" type="datetimeFigureOut">
              <a:rPr lang="en-US" smtClean="0"/>
              <a:pPr/>
              <a:t>7/1/2013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626C7BA-F9CA-4155-B31D-1222D48E87A2}"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F69093-8F93-4CC7-90FB-9B7DFB1838C3}" type="datetimeFigureOut">
              <a:rPr lang="en-US" smtClean="0"/>
              <a:pPr/>
              <a:t>7/1/2013</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626C7BA-F9CA-4155-B31D-1222D48E87A2}"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533400"/>
            <a:ext cx="9144000" cy="1295400"/>
          </a:xfrm>
        </p:spPr>
        <p:txBody>
          <a:bodyPr/>
          <a:lstStyle/>
          <a:p>
            <a:r>
              <a:rPr lang="en-US" dirty="0" smtClean="0"/>
              <a:t>Introduction to </a:t>
            </a:r>
            <a:r>
              <a:rPr lang="en-US" dirty="0" smtClean="0"/>
              <a:t>Synchrotron </a:t>
            </a:r>
            <a:r>
              <a:rPr lang="en-US" dirty="0" smtClean="0"/>
              <a:t>Radiation</a:t>
            </a:r>
            <a:endParaRPr lang="en-US" dirty="0"/>
          </a:p>
        </p:txBody>
      </p:sp>
      <p:sp>
        <p:nvSpPr>
          <p:cNvPr id="3" name="Subtitle 2"/>
          <p:cNvSpPr>
            <a:spLocks noGrp="1"/>
          </p:cNvSpPr>
          <p:nvPr>
            <p:ph type="subTitle" idx="1"/>
          </p:nvPr>
        </p:nvSpPr>
        <p:spPr/>
        <p:txBody>
          <a:bodyPr/>
          <a:lstStyle/>
          <a:p>
            <a:endParaRPr lang="en-US" dirty="0"/>
          </a:p>
        </p:txBody>
      </p:sp>
      <p:pic>
        <p:nvPicPr>
          <p:cNvPr id="3074" name="Picture 2" descr="http://serc.carleton.edu/images/NAGTWorkshops/mineralogy/mineral_physics/nsls_aerial.jpg"/>
          <p:cNvPicPr>
            <a:picLocks noChangeAspect="1" noChangeArrowheads="1"/>
          </p:cNvPicPr>
          <p:nvPr/>
        </p:nvPicPr>
        <p:blipFill>
          <a:blip r:embed="rId2" cstate="print"/>
          <a:srcRect/>
          <a:stretch>
            <a:fillRect/>
          </a:stretch>
        </p:blipFill>
        <p:spPr bwMode="auto">
          <a:xfrm>
            <a:off x="193040" y="2362200"/>
            <a:ext cx="8686798" cy="3429000"/>
          </a:xfrm>
          <a:prstGeom prst="rect">
            <a:avLst/>
          </a:prstGeom>
          <a:noFill/>
        </p:spPr>
      </p:pic>
      <p:sp>
        <p:nvSpPr>
          <p:cNvPr id="5" name="Rectangle 4"/>
          <p:cNvSpPr/>
          <p:nvPr/>
        </p:nvSpPr>
        <p:spPr>
          <a:xfrm>
            <a:off x="2286000" y="6581001"/>
            <a:ext cx="6858000" cy="276999"/>
          </a:xfrm>
          <a:prstGeom prst="rect">
            <a:avLst/>
          </a:prstGeom>
        </p:spPr>
        <p:txBody>
          <a:bodyPr wrap="square">
            <a:spAutoFit/>
          </a:bodyPr>
          <a:lstStyle/>
          <a:p>
            <a:r>
              <a:rPr lang="en-US" sz="1200" dirty="0" smtClean="0"/>
              <a:t>http://serc.carleton.edu/NAGTWorkshops/mineralogy/mineral_physics/synchrotron_facilities.html</a:t>
            </a:r>
            <a:endParaRPr lang="en-US" sz="1200" dirty="0"/>
          </a:p>
        </p:txBody>
      </p:sp>
      <p:pic>
        <p:nvPicPr>
          <p:cNvPr id="6" name="Picture 4" descr="Creative Commons Attribution-NonCommercial-ShareAlike 3.0 Unported"/>
          <p:cNvPicPr>
            <a:picLocks noChangeAspect="1" noChangeArrowheads="1"/>
          </p:cNvPicPr>
          <p:nvPr/>
        </p:nvPicPr>
        <p:blipFill>
          <a:blip r:embed="rId3" cstate="print"/>
          <a:srcRect/>
          <a:stretch>
            <a:fillRect/>
          </a:stretch>
        </p:blipFill>
        <p:spPr bwMode="auto">
          <a:xfrm>
            <a:off x="0" y="6477001"/>
            <a:ext cx="1081548" cy="381000"/>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76200"/>
            <a:ext cx="9067800" cy="838200"/>
          </a:xfrm>
        </p:spPr>
        <p:txBody>
          <a:bodyPr>
            <a:normAutofit/>
          </a:bodyPr>
          <a:lstStyle/>
          <a:p>
            <a:r>
              <a:rPr lang="en-US" sz="4000" dirty="0" smtClean="0">
                <a:latin typeface="Arial" pitchFamily="34" charset="0"/>
                <a:cs typeface="Arial" pitchFamily="34" charset="0"/>
              </a:rPr>
              <a:t>Synchrotron </a:t>
            </a:r>
            <a:r>
              <a:rPr lang="en-US" sz="4000" dirty="0" smtClean="0">
                <a:latin typeface="Arial" pitchFamily="34" charset="0"/>
                <a:cs typeface="Arial" pitchFamily="34" charset="0"/>
              </a:rPr>
              <a:t>radiation</a:t>
            </a:r>
            <a:endParaRPr lang="en-US" sz="4000" dirty="0">
              <a:latin typeface="Arial" pitchFamily="34" charset="0"/>
              <a:cs typeface="Arial" pitchFamily="34" charset="0"/>
            </a:endParaRPr>
          </a:p>
        </p:txBody>
      </p:sp>
      <p:sp>
        <p:nvSpPr>
          <p:cNvPr id="3" name="Content Placeholder 2"/>
          <p:cNvSpPr>
            <a:spLocks noGrp="1"/>
          </p:cNvSpPr>
          <p:nvPr>
            <p:ph idx="1"/>
          </p:nvPr>
        </p:nvSpPr>
        <p:spPr>
          <a:xfrm>
            <a:off x="152400" y="1066800"/>
            <a:ext cx="8763000" cy="2590800"/>
          </a:xfrm>
        </p:spPr>
        <p:txBody>
          <a:bodyPr>
            <a:normAutofit fontScale="92500" lnSpcReduction="10000"/>
          </a:bodyPr>
          <a:lstStyle/>
          <a:p>
            <a:r>
              <a:rPr lang="en-US" sz="3000" dirty="0" smtClean="0">
                <a:latin typeface="Arial" pitchFamily="34" charset="0"/>
                <a:cs typeface="Arial" pitchFamily="34" charset="0"/>
              </a:rPr>
              <a:t>Produces high energy particles (protons, neutrons, electrons)</a:t>
            </a:r>
          </a:p>
          <a:p>
            <a:r>
              <a:rPr lang="en-US" sz="3000" dirty="0" smtClean="0">
                <a:latin typeface="Arial" pitchFamily="34" charset="0"/>
                <a:cs typeface="Arial" pitchFamily="34" charset="0"/>
              </a:rPr>
              <a:t>Particles produced in electron gun by a heated tungsten oxide cathode</a:t>
            </a:r>
            <a:endParaRPr lang="en-US" sz="3000" dirty="0" smtClean="0">
              <a:latin typeface="Arial" pitchFamily="34" charset="0"/>
              <a:cs typeface="Arial" pitchFamily="34" charset="0"/>
            </a:endParaRPr>
          </a:p>
          <a:p>
            <a:r>
              <a:rPr lang="en-US" sz="3000" dirty="0" smtClean="0">
                <a:latin typeface="Arial" pitchFamily="34" charset="0"/>
                <a:cs typeface="Arial" pitchFamily="34" charset="0"/>
              </a:rPr>
              <a:t>Magnets </a:t>
            </a:r>
            <a:r>
              <a:rPr lang="en-US" sz="3000" dirty="0" smtClean="0">
                <a:latin typeface="Arial" pitchFamily="34" charset="0"/>
                <a:cs typeface="Arial" pitchFamily="34" charset="0"/>
              </a:rPr>
              <a:t>and radio frequency </a:t>
            </a:r>
            <a:r>
              <a:rPr lang="en-US" sz="3000" dirty="0" smtClean="0">
                <a:latin typeface="Arial" pitchFamily="34" charset="0"/>
                <a:cs typeface="Arial" pitchFamily="34" charset="0"/>
              </a:rPr>
              <a:t>accelerate </a:t>
            </a:r>
            <a:r>
              <a:rPr lang="en-US" sz="3000" dirty="0" smtClean="0">
                <a:latin typeface="Arial" pitchFamily="34" charset="0"/>
                <a:cs typeface="Arial" pitchFamily="34" charset="0"/>
              </a:rPr>
              <a:t>particles in a circular path</a:t>
            </a:r>
          </a:p>
          <a:p>
            <a:endParaRPr lang="en-US" sz="3000" dirty="0" smtClean="0">
              <a:latin typeface="Arial" pitchFamily="34" charset="0"/>
              <a:cs typeface="Arial" pitchFamily="34" charset="0"/>
            </a:endParaRPr>
          </a:p>
          <a:p>
            <a:endParaRPr lang="en-US" sz="3000" dirty="0" smtClean="0">
              <a:latin typeface="Arial" pitchFamily="34" charset="0"/>
              <a:cs typeface="Arial" pitchFamily="34" charset="0"/>
            </a:endParaRPr>
          </a:p>
          <a:p>
            <a:pPr>
              <a:buNone/>
            </a:pPr>
            <a:endParaRPr lang="en-US" sz="3000" dirty="0" smtClean="0">
              <a:latin typeface="Arial" pitchFamily="34" charset="0"/>
              <a:cs typeface="Arial" pitchFamily="34" charset="0"/>
            </a:endParaRPr>
          </a:p>
          <a:p>
            <a:pPr>
              <a:buNone/>
            </a:pPr>
            <a:endParaRPr lang="en-US" sz="3000" dirty="0">
              <a:latin typeface="Arial" pitchFamily="34" charset="0"/>
              <a:cs typeface="Arial" pitchFamily="34" charset="0"/>
            </a:endParaRPr>
          </a:p>
        </p:txBody>
      </p:sp>
      <p:pic>
        <p:nvPicPr>
          <p:cNvPr id="1026" name="Picture 2" descr="Aerial view of APS"/>
          <p:cNvPicPr>
            <a:picLocks noChangeAspect="1" noChangeArrowheads="1"/>
          </p:cNvPicPr>
          <p:nvPr/>
        </p:nvPicPr>
        <p:blipFill>
          <a:blip r:embed="rId3" cstate="print"/>
          <a:srcRect/>
          <a:stretch>
            <a:fillRect/>
          </a:stretch>
        </p:blipFill>
        <p:spPr bwMode="auto">
          <a:xfrm>
            <a:off x="4953000" y="3272789"/>
            <a:ext cx="4000500" cy="3280411"/>
          </a:xfrm>
          <a:prstGeom prst="rect">
            <a:avLst/>
          </a:prstGeom>
          <a:noFill/>
        </p:spPr>
      </p:pic>
      <p:sp>
        <p:nvSpPr>
          <p:cNvPr id="5" name="Rectangle 4"/>
          <p:cNvSpPr/>
          <p:nvPr/>
        </p:nvSpPr>
        <p:spPr>
          <a:xfrm>
            <a:off x="5009085" y="6488668"/>
            <a:ext cx="4134915" cy="369332"/>
          </a:xfrm>
          <a:prstGeom prst="rect">
            <a:avLst/>
          </a:prstGeom>
        </p:spPr>
        <p:txBody>
          <a:bodyPr wrap="none">
            <a:spAutoFit/>
          </a:bodyPr>
          <a:lstStyle/>
          <a:p>
            <a:r>
              <a:rPr lang="en-US" dirty="0" smtClean="0"/>
              <a:t>http://www.aps.anl.gov/About/Welcome/</a:t>
            </a:r>
            <a:endParaRPr lang="en-US" dirty="0"/>
          </a:p>
        </p:txBody>
      </p:sp>
      <p:sp>
        <p:nvSpPr>
          <p:cNvPr id="11" name="Content Placeholder 2"/>
          <p:cNvSpPr txBox="1">
            <a:spLocks/>
          </p:cNvSpPr>
          <p:nvPr/>
        </p:nvSpPr>
        <p:spPr>
          <a:xfrm>
            <a:off x="228600" y="3352800"/>
            <a:ext cx="4572000" cy="312420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30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30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0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0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endParaRPr>
          </a:p>
        </p:txBody>
      </p:sp>
      <p:sp>
        <p:nvSpPr>
          <p:cNvPr id="12" name="Content Placeholder 2"/>
          <p:cNvSpPr txBox="1">
            <a:spLocks/>
          </p:cNvSpPr>
          <p:nvPr/>
        </p:nvSpPr>
        <p:spPr>
          <a:xfrm>
            <a:off x="152400" y="3657600"/>
            <a:ext cx="4876800" cy="220980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Produces</a:t>
            </a:r>
            <a:r>
              <a:rPr kumimoji="0" lang="en-US" sz="2800" b="0" i="0" u="none" strike="noStrike" kern="1200" cap="none" spc="0" normalizeH="0" noProof="0" dirty="0" smtClean="0">
                <a:ln>
                  <a:noFill/>
                </a:ln>
                <a:solidFill>
                  <a:schemeClr val="tx1"/>
                </a:solidFill>
                <a:effectLst/>
                <a:uLnTx/>
                <a:uFillTx/>
                <a:latin typeface="Arial" pitchFamily="34" charset="0"/>
                <a:ea typeface="+mn-ea"/>
                <a:cs typeface="Arial" pitchFamily="34" charset="0"/>
              </a:rPr>
              <a:t> </a:t>
            </a:r>
            <a:r>
              <a:rPr kumimoji="0" lang="en-US" sz="2800" b="0" i="0" u="none" strike="noStrike" kern="1200" cap="none" spc="0" normalizeH="0" noProof="0" dirty="0" smtClean="0">
                <a:ln>
                  <a:noFill/>
                </a:ln>
                <a:solidFill>
                  <a:schemeClr val="tx1"/>
                </a:solidFill>
                <a:effectLst/>
                <a:uLnTx/>
                <a:uFillTx/>
                <a:latin typeface="Arial" pitchFamily="34" charset="0"/>
                <a:ea typeface="+mn-ea"/>
                <a:cs typeface="Arial" pitchFamily="34" charset="0"/>
              </a:rPr>
              <a:t>spectrum with </a:t>
            </a:r>
            <a:r>
              <a:rPr kumimoji="0" lang="en-US" sz="2800" b="0" i="0" u="none" strike="noStrike" kern="1200" cap="none" spc="0" normalizeH="0" noProof="0" dirty="0" smtClean="0">
                <a:ln>
                  <a:noFill/>
                </a:ln>
                <a:solidFill>
                  <a:schemeClr val="tx1"/>
                </a:solidFill>
                <a:effectLst/>
                <a:uLnTx/>
                <a:uFillTx/>
                <a:latin typeface="Arial" pitchFamily="34" charset="0"/>
                <a:ea typeface="+mn-ea"/>
                <a:cs typeface="Arial" pitchFamily="34" charset="0"/>
              </a:rPr>
              <a:t>broad </a:t>
            </a:r>
            <a:r>
              <a:rPr kumimoji="0" lang="en-US" sz="2800" b="0" i="0" u="none" strike="noStrike" kern="1200" cap="none" spc="0" normalizeH="0" noProof="0" dirty="0" smtClean="0">
                <a:ln>
                  <a:noFill/>
                </a:ln>
                <a:solidFill>
                  <a:schemeClr val="tx1"/>
                </a:solidFill>
                <a:effectLst/>
                <a:uLnTx/>
                <a:uFillTx/>
                <a:latin typeface="Arial" pitchFamily="34" charset="0"/>
                <a:ea typeface="+mn-ea"/>
                <a:cs typeface="Arial" pitchFamily="34" charset="0"/>
              </a:rPr>
              <a:t>wavelengths and strengths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8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8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8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8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8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endParaRPr>
          </a:p>
        </p:txBody>
      </p:sp>
      <p:pic>
        <p:nvPicPr>
          <p:cNvPr id="13" name="Picture 4" descr="Creative Commons Attribution-NonCommercial-ShareAlike 3.0 Unported"/>
          <p:cNvPicPr>
            <a:picLocks noChangeAspect="1" noChangeArrowheads="1"/>
          </p:cNvPicPr>
          <p:nvPr/>
        </p:nvPicPr>
        <p:blipFill>
          <a:blip r:embed="rId4" cstate="print"/>
          <a:srcRect/>
          <a:stretch>
            <a:fillRect/>
          </a:stretch>
        </p:blipFill>
        <p:spPr bwMode="auto">
          <a:xfrm>
            <a:off x="0" y="6477001"/>
            <a:ext cx="1081548" cy="381000"/>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dirty="0" smtClean="0">
                <a:latin typeface="Arial" pitchFamily="34" charset="0"/>
                <a:cs typeface="Arial" pitchFamily="34" charset="0"/>
              </a:rPr>
              <a:t>Where do the particles go?</a:t>
            </a:r>
            <a:endParaRPr lang="en-US" dirty="0">
              <a:latin typeface="Arial" pitchFamily="34" charset="0"/>
              <a:cs typeface="Arial" pitchFamily="34" charset="0"/>
            </a:endParaRPr>
          </a:p>
        </p:txBody>
      </p:sp>
      <p:sp>
        <p:nvSpPr>
          <p:cNvPr id="3" name="Content Placeholder 2"/>
          <p:cNvSpPr>
            <a:spLocks noGrp="1"/>
          </p:cNvSpPr>
          <p:nvPr>
            <p:ph idx="1"/>
          </p:nvPr>
        </p:nvSpPr>
        <p:spPr>
          <a:xfrm>
            <a:off x="533400" y="914400"/>
            <a:ext cx="8229600" cy="5715000"/>
          </a:xfrm>
        </p:spPr>
        <p:txBody>
          <a:bodyPr>
            <a:normAutofit fontScale="92500" lnSpcReduction="10000"/>
          </a:bodyPr>
          <a:lstStyle/>
          <a:p>
            <a:pPr>
              <a:buNone/>
            </a:pPr>
            <a:r>
              <a:rPr lang="en-US" dirty="0" smtClean="0">
                <a:latin typeface="Arial" pitchFamily="34" charset="0"/>
                <a:cs typeface="Arial" pitchFamily="34" charset="0"/>
              </a:rPr>
              <a:t>Electron gun</a:t>
            </a:r>
          </a:p>
          <a:p>
            <a:pPr>
              <a:buNone/>
            </a:pPr>
            <a:endParaRPr lang="en-US" dirty="0" smtClean="0">
              <a:latin typeface="Arial" pitchFamily="34" charset="0"/>
              <a:cs typeface="Arial" pitchFamily="34" charset="0"/>
            </a:endParaRPr>
          </a:p>
          <a:p>
            <a:pPr>
              <a:buNone/>
            </a:pPr>
            <a:r>
              <a:rPr lang="en-US" dirty="0" smtClean="0">
                <a:latin typeface="Arial" pitchFamily="34" charset="0"/>
                <a:cs typeface="Arial" pitchFamily="34" charset="0"/>
              </a:rPr>
              <a:t>Booster </a:t>
            </a:r>
            <a:r>
              <a:rPr lang="en-US" dirty="0" smtClean="0">
                <a:latin typeface="Arial" pitchFamily="34" charset="0"/>
                <a:cs typeface="Arial" pitchFamily="34" charset="0"/>
              </a:rPr>
              <a:t>ring</a:t>
            </a:r>
          </a:p>
          <a:p>
            <a:pPr>
              <a:buNone/>
            </a:pPr>
            <a:endParaRPr lang="en-US" dirty="0">
              <a:latin typeface="Arial" pitchFamily="34" charset="0"/>
              <a:cs typeface="Arial" pitchFamily="34" charset="0"/>
            </a:endParaRPr>
          </a:p>
          <a:p>
            <a:pPr>
              <a:buNone/>
            </a:pPr>
            <a:r>
              <a:rPr lang="en-US" dirty="0" smtClean="0">
                <a:latin typeface="Arial" pitchFamily="34" charset="0"/>
                <a:cs typeface="Arial" pitchFamily="34" charset="0"/>
              </a:rPr>
              <a:t>Storage ring</a:t>
            </a:r>
          </a:p>
          <a:p>
            <a:pPr>
              <a:buNone/>
            </a:pPr>
            <a:endParaRPr lang="en-US" dirty="0">
              <a:latin typeface="Arial" pitchFamily="34" charset="0"/>
              <a:cs typeface="Arial" pitchFamily="34" charset="0"/>
            </a:endParaRPr>
          </a:p>
          <a:p>
            <a:pPr>
              <a:buNone/>
            </a:pPr>
            <a:r>
              <a:rPr lang="en-US" dirty="0" smtClean="0">
                <a:latin typeface="Arial" pitchFamily="34" charset="0"/>
                <a:cs typeface="Arial" pitchFamily="34" charset="0"/>
              </a:rPr>
              <a:t>Beamline</a:t>
            </a:r>
          </a:p>
          <a:p>
            <a:pPr>
              <a:buNone/>
            </a:pPr>
            <a:endParaRPr lang="en-US" dirty="0" smtClean="0">
              <a:latin typeface="Arial" pitchFamily="34" charset="0"/>
              <a:cs typeface="Arial" pitchFamily="34" charset="0"/>
            </a:endParaRPr>
          </a:p>
          <a:p>
            <a:pPr>
              <a:buNone/>
            </a:pPr>
            <a:r>
              <a:rPr lang="en-US" dirty="0" smtClean="0">
                <a:latin typeface="Arial" pitchFamily="34" charset="0"/>
                <a:cs typeface="Arial" pitchFamily="34" charset="0"/>
              </a:rPr>
              <a:t>Optics cabin</a:t>
            </a:r>
          </a:p>
          <a:p>
            <a:pPr>
              <a:buNone/>
            </a:pPr>
            <a:endParaRPr lang="en-US" dirty="0" smtClean="0">
              <a:latin typeface="Arial" pitchFamily="34" charset="0"/>
              <a:cs typeface="Arial" pitchFamily="34" charset="0"/>
            </a:endParaRPr>
          </a:p>
          <a:p>
            <a:pPr>
              <a:buNone/>
            </a:pPr>
            <a:r>
              <a:rPr lang="en-US" dirty="0" smtClean="0">
                <a:latin typeface="Arial" pitchFamily="34" charset="0"/>
                <a:cs typeface="Arial" pitchFamily="34" charset="0"/>
              </a:rPr>
              <a:t>Instrument</a:t>
            </a:r>
            <a:endParaRPr lang="en-US" dirty="0">
              <a:latin typeface="Arial" pitchFamily="34" charset="0"/>
              <a:cs typeface="Arial" pitchFamily="34" charset="0"/>
            </a:endParaRPr>
          </a:p>
        </p:txBody>
      </p:sp>
      <p:cxnSp>
        <p:nvCxnSpPr>
          <p:cNvPr id="6" name="Straight Arrow Connector 5"/>
          <p:cNvCxnSpPr/>
          <p:nvPr/>
        </p:nvCxnSpPr>
        <p:spPr>
          <a:xfrm>
            <a:off x="1524000" y="1371600"/>
            <a:ext cx="0" cy="609600"/>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a:off x="1524000" y="2438400"/>
            <a:ext cx="0" cy="609600"/>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1524000" y="3429000"/>
            <a:ext cx="0" cy="609600"/>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1524000" y="4419600"/>
            <a:ext cx="0" cy="609600"/>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22531" name="Picture 3" descr="C:\Users\megan\Downloads\synchrotron%20schematic[1].jpg"/>
          <p:cNvPicPr>
            <a:picLocks noChangeAspect="1" noChangeArrowheads="1"/>
          </p:cNvPicPr>
          <p:nvPr/>
        </p:nvPicPr>
        <p:blipFill>
          <a:blip r:embed="rId3" cstate="print"/>
          <a:srcRect/>
          <a:stretch>
            <a:fillRect/>
          </a:stretch>
        </p:blipFill>
        <p:spPr bwMode="auto">
          <a:xfrm>
            <a:off x="3886200" y="1371600"/>
            <a:ext cx="4495800" cy="4729581"/>
          </a:xfrm>
          <a:prstGeom prst="rect">
            <a:avLst/>
          </a:prstGeom>
          <a:noFill/>
        </p:spPr>
      </p:pic>
      <p:sp>
        <p:nvSpPr>
          <p:cNvPr id="13" name="TextBox 12"/>
          <p:cNvSpPr txBox="1"/>
          <p:nvPr/>
        </p:nvSpPr>
        <p:spPr>
          <a:xfrm>
            <a:off x="7034255" y="6488668"/>
            <a:ext cx="2109745" cy="369332"/>
          </a:xfrm>
          <a:prstGeom prst="rect">
            <a:avLst/>
          </a:prstGeom>
          <a:noFill/>
        </p:spPr>
        <p:txBody>
          <a:bodyPr wrap="none" rtlCol="0">
            <a:spAutoFit/>
          </a:bodyPr>
          <a:lstStyle/>
          <a:p>
            <a:r>
              <a:rPr lang="en-US" dirty="0" smtClean="0"/>
              <a:t>www.diamond.ac.uk</a:t>
            </a:r>
            <a:endParaRPr lang="en-US" dirty="0"/>
          </a:p>
        </p:txBody>
      </p:sp>
      <p:pic>
        <p:nvPicPr>
          <p:cNvPr id="15" name="Picture 4" descr="Creative Commons Attribution-NonCommercial-ShareAlike 3.0 Unported"/>
          <p:cNvPicPr>
            <a:picLocks noChangeAspect="1" noChangeArrowheads="1"/>
          </p:cNvPicPr>
          <p:nvPr/>
        </p:nvPicPr>
        <p:blipFill>
          <a:blip r:embed="rId4" cstate="print"/>
          <a:srcRect/>
          <a:stretch>
            <a:fillRect/>
          </a:stretch>
        </p:blipFill>
        <p:spPr bwMode="auto">
          <a:xfrm>
            <a:off x="0" y="6477001"/>
            <a:ext cx="1081548" cy="381000"/>
          </a:xfrm>
          <a:prstGeom prst="rect">
            <a:avLst/>
          </a:prstGeom>
          <a:noFill/>
        </p:spPr>
      </p:pic>
      <p:cxnSp>
        <p:nvCxnSpPr>
          <p:cNvPr id="11" name="Straight Arrow Connector 10"/>
          <p:cNvCxnSpPr/>
          <p:nvPr/>
        </p:nvCxnSpPr>
        <p:spPr>
          <a:xfrm>
            <a:off x="1524000" y="5410200"/>
            <a:ext cx="0" cy="609600"/>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Snip Diagonal Corner Rectangle 29"/>
          <p:cNvSpPr/>
          <p:nvPr/>
        </p:nvSpPr>
        <p:spPr>
          <a:xfrm>
            <a:off x="4724400" y="1219200"/>
            <a:ext cx="4267200" cy="2895600"/>
          </a:xfrm>
          <a:prstGeom prst="snip2DiagRect">
            <a:avLst/>
          </a:prstGeom>
          <a:solidFill>
            <a:schemeClr val="bg2">
              <a:lumMod val="5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381000" y="76200"/>
            <a:ext cx="8382000" cy="1143000"/>
          </a:xfrm>
        </p:spPr>
        <p:txBody>
          <a:bodyPr>
            <a:noAutofit/>
          </a:bodyPr>
          <a:lstStyle/>
          <a:p>
            <a:r>
              <a:rPr lang="en-US" dirty="0" smtClean="0">
                <a:latin typeface="Arial" pitchFamily="34" charset="0"/>
                <a:cs typeface="Arial" pitchFamily="34" charset="0"/>
              </a:rPr>
              <a:t>Breadth of techniques</a:t>
            </a:r>
            <a:endParaRPr lang="en-US" dirty="0">
              <a:latin typeface="Arial" pitchFamily="34" charset="0"/>
              <a:cs typeface="Arial" pitchFamily="34" charset="0"/>
            </a:endParaRPr>
          </a:p>
        </p:txBody>
      </p:sp>
      <p:sp>
        <p:nvSpPr>
          <p:cNvPr id="24" name="Snip Diagonal Corner Rectangle 23"/>
          <p:cNvSpPr/>
          <p:nvPr/>
        </p:nvSpPr>
        <p:spPr>
          <a:xfrm>
            <a:off x="152400" y="1219200"/>
            <a:ext cx="4267200" cy="2895600"/>
          </a:xfrm>
          <a:prstGeom prst="snip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p:cNvSpPr txBox="1"/>
          <p:nvPr/>
        </p:nvSpPr>
        <p:spPr>
          <a:xfrm>
            <a:off x="674835" y="1219200"/>
            <a:ext cx="2906565" cy="630942"/>
          </a:xfrm>
          <a:prstGeom prst="rect">
            <a:avLst/>
          </a:prstGeom>
          <a:noFill/>
        </p:spPr>
        <p:txBody>
          <a:bodyPr wrap="none" rtlCol="0">
            <a:spAutoFit/>
          </a:bodyPr>
          <a:lstStyle/>
          <a:p>
            <a:r>
              <a:rPr lang="en-US" sz="3500" dirty="0" smtClean="0">
                <a:solidFill>
                  <a:schemeClr val="bg1"/>
                </a:solidFill>
                <a:latin typeface="Arial" pitchFamily="34" charset="0"/>
                <a:cs typeface="Arial" pitchFamily="34" charset="0"/>
              </a:rPr>
              <a:t>Spectroscopy</a:t>
            </a:r>
            <a:endParaRPr lang="en-US" sz="3500" dirty="0">
              <a:solidFill>
                <a:schemeClr val="bg1"/>
              </a:solidFill>
              <a:latin typeface="Arial" pitchFamily="34" charset="0"/>
              <a:cs typeface="Arial" pitchFamily="34" charset="0"/>
            </a:endParaRPr>
          </a:p>
        </p:txBody>
      </p:sp>
      <p:sp>
        <p:nvSpPr>
          <p:cNvPr id="26" name="TextBox 25"/>
          <p:cNvSpPr txBox="1"/>
          <p:nvPr/>
        </p:nvSpPr>
        <p:spPr>
          <a:xfrm>
            <a:off x="304800" y="2026384"/>
            <a:ext cx="3962400" cy="1631216"/>
          </a:xfrm>
          <a:prstGeom prst="rect">
            <a:avLst/>
          </a:prstGeom>
          <a:noFill/>
        </p:spPr>
        <p:txBody>
          <a:bodyPr wrap="square" rtlCol="0">
            <a:spAutoFit/>
          </a:bodyPr>
          <a:lstStyle/>
          <a:p>
            <a:r>
              <a:rPr lang="en-US" sz="2000" dirty="0" smtClean="0">
                <a:solidFill>
                  <a:schemeClr val="bg1"/>
                </a:solidFill>
                <a:latin typeface="Arial" pitchFamily="34" charset="0"/>
                <a:cs typeface="Arial" pitchFamily="34" charset="0"/>
              </a:rPr>
              <a:t>Hard x-ray spectroscopy</a:t>
            </a:r>
          </a:p>
          <a:p>
            <a:r>
              <a:rPr lang="en-US" sz="2000" dirty="0" smtClean="0">
                <a:solidFill>
                  <a:schemeClr val="bg1"/>
                </a:solidFill>
                <a:latin typeface="Arial" pitchFamily="34" charset="0"/>
                <a:cs typeface="Arial" pitchFamily="34" charset="0"/>
              </a:rPr>
              <a:t>Metrology</a:t>
            </a:r>
          </a:p>
          <a:p>
            <a:r>
              <a:rPr lang="en-US" sz="2000" dirty="0" smtClean="0">
                <a:solidFill>
                  <a:schemeClr val="bg1"/>
                </a:solidFill>
                <a:latin typeface="Arial" pitchFamily="34" charset="0"/>
                <a:cs typeface="Arial" pitchFamily="34" charset="0"/>
              </a:rPr>
              <a:t>Optics</a:t>
            </a:r>
          </a:p>
          <a:p>
            <a:r>
              <a:rPr lang="en-US" sz="2000" dirty="0" smtClean="0">
                <a:solidFill>
                  <a:schemeClr val="bg1"/>
                </a:solidFill>
                <a:latin typeface="Arial" pitchFamily="34" charset="0"/>
                <a:cs typeface="Arial" pitchFamily="34" charset="0"/>
              </a:rPr>
              <a:t>Detector Calibrations</a:t>
            </a:r>
          </a:p>
          <a:p>
            <a:r>
              <a:rPr lang="en-US" sz="2000" dirty="0" smtClean="0">
                <a:solidFill>
                  <a:schemeClr val="bg1"/>
                </a:solidFill>
                <a:latin typeface="Arial" pitchFamily="34" charset="0"/>
                <a:cs typeface="Arial" pitchFamily="34" charset="0"/>
              </a:rPr>
              <a:t>Soft x-ray spectroscopy</a:t>
            </a:r>
            <a:endParaRPr lang="en-US" sz="2000" dirty="0">
              <a:solidFill>
                <a:schemeClr val="bg1"/>
              </a:solidFill>
              <a:latin typeface="Arial" pitchFamily="34" charset="0"/>
              <a:cs typeface="Arial" pitchFamily="34" charset="0"/>
            </a:endParaRPr>
          </a:p>
        </p:txBody>
      </p:sp>
      <p:sp>
        <p:nvSpPr>
          <p:cNvPr id="27" name="Snip Same Side Corner Rectangle 26"/>
          <p:cNvSpPr/>
          <p:nvPr/>
        </p:nvSpPr>
        <p:spPr>
          <a:xfrm>
            <a:off x="2819400" y="4419600"/>
            <a:ext cx="3886200" cy="2133600"/>
          </a:xfrm>
          <a:prstGeom prst="snip2Same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5715000" y="1219200"/>
            <a:ext cx="2207656" cy="630942"/>
          </a:xfrm>
          <a:prstGeom prst="rect">
            <a:avLst/>
          </a:prstGeom>
          <a:noFill/>
        </p:spPr>
        <p:txBody>
          <a:bodyPr wrap="none" rtlCol="0">
            <a:spAutoFit/>
          </a:bodyPr>
          <a:lstStyle/>
          <a:p>
            <a:r>
              <a:rPr lang="en-US" sz="3500" dirty="0" smtClean="0">
                <a:solidFill>
                  <a:schemeClr val="bg1"/>
                </a:solidFill>
                <a:latin typeface="Arial" pitchFamily="34" charset="0"/>
                <a:cs typeface="Arial" pitchFamily="34" charset="0"/>
              </a:rPr>
              <a:t>Scattering</a:t>
            </a:r>
            <a:endParaRPr lang="en-US" sz="3500" dirty="0">
              <a:solidFill>
                <a:schemeClr val="bg1"/>
              </a:solidFill>
              <a:latin typeface="Arial" pitchFamily="34" charset="0"/>
              <a:cs typeface="Arial" pitchFamily="34" charset="0"/>
            </a:endParaRPr>
          </a:p>
        </p:txBody>
      </p:sp>
      <p:sp>
        <p:nvSpPr>
          <p:cNvPr id="29" name="TextBox 28"/>
          <p:cNvSpPr txBox="1"/>
          <p:nvPr/>
        </p:nvSpPr>
        <p:spPr>
          <a:xfrm>
            <a:off x="4876800" y="2133600"/>
            <a:ext cx="3962400" cy="1323439"/>
          </a:xfrm>
          <a:prstGeom prst="rect">
            <a:avLst/>
          </a:prstGeom>
          <a:noFill/>
        </p:spPr>
        <p:txBody>
          <a:bodyPr wrap="square" rtlCol="0">
            <a:spAutoFit/>
          </a:bodyPr>
          <a:lstStyle/>
          <a:p>
            <a:r>
              <a:rPr lang="en-US" sz="2000" dirty="0" smtClean="0">
                <a:solidFill>
                  <a:schemeClr val="bg1"/>
                </a:solidFill>
                <a:latin typeface="Arial" pitchFamily="34" charset="0"/>
                <a:cs typeface="Arial" pitchFamily="34" charset="0"/>
              </a:rPr>
              <a:t>Hard x-ray diffraction</a:t>
            </a:r>
          </a:p>
          <a:p>
            <a:r>
              <a:rPr lang="en-US" sz="2000" dirty="0" smtClean="0">
                <a:solidFill>
                  <a:schemeClr val="bg1"/>
                </a:solidFill>
                <a:latin typeface="Arial" pitchFamily="34" charset="0"/>
                <a:cs typeface="Arial" pitchFamily="34" charset="0"/>
              </a:rPr>
              <a:t>Hard x-ray scattering</a:t>
            </a:r>
          </a:p>
          <a:p>
            <a:r>
              <a:rPr lang="en-US" sz="2000" dirty="0" smtClean="0">
                <a:solidFill>
                  <a:schemeClr val="bg1"/>
                </a:solidFill>
                <a:latin typeface="Arial" pitchFamily="34" charset="0"/>
                <a:cs typeface="Arial" pitchFamily="34" charset="0"/>
              </a:rPr>
              <a:t>Macromolecular crystallography</a:t>
            </a:r>
          </a:p>
          <a:p>
            <a:r>
              <a:rPr lang="en-US" sz="2000" dirty="0" smtClean="0">
                <a:solidFill>
                  <a:schemeClr val="bg1"/>
                </a:solidFill>
                <a:latin typeface="Arial" pitchFamily="34" charset="0"/>
                <a:cs typeface="Arial" pitchFamily="34" charset="0"/>
              </a:rPr>
              <a:t>Soft x-ray scattering</a:t>
            </a:r>
            <a:endParaRPr lang="en-US" sz="2000" dirty="0">
              <a:solidFill>
                <a:schemeClr val="bg1"/>
              </a:solidFill>
              <a:latin typeface="Arial" pitchFamily="34" charset="0"/>
              <a:cs typeface="Arial" pitchFamily="34" charset="0"/>
            </a:endParaRPr>
          </a:p>
        </p:txBody>
      </p:sp>
      <p:sp>
        <p:nvSpPr>
          <p:cNvPr id="31" name="TextBox 30"/>
          <p:cNvSpPr txBox="1"/>
          <p:nvPr/>
        </p:nvSpPr>
        <p:spPr>
          <a:xfrm>
            <a:off x="3886200" y="4419600"/>
            <a:ext cx="1782860" cy="630942"/>
          </a:xfrm>
          <a:prstGeom prst="rect">
            <a:avLst/>
          </a:prstGeom>
          <a:noFill/>
        </p:spPr>
        <p:txBody>
          <a:bodyPr wrap="none" rtlCol="0">
            <a:spAutoFit/>
          </a:bodyPr>
          <a:lstStyle/>
          <a:p>
            <a:r>
              <a:rPr lang="en-US" sz="3500" dirty="0" smtClean="0">
                <a:solidFill>
                  <a:schemeClr val="bg1"/>
                </a:solidFill>
                <a:latin typeface="Arial" pitchFamily="34" charset="0"/>
                <a:cs typeface="Arial" pitchFamily="34" charset="0"/>
              </a:rPr>
              <a:t>Imaging</a:t>
            </a:r>
            <a:endParaRPr lang="en-US" sz="3500" dirty="0">
              <a:solidFill>
                <a:schemeClr val="bg1"/>
              </a:solidFill>
              <a:latin typeface="Arial" pitchFamily="34" charset="0"/>
              <a:cs typeface="Arial" pitchFamily="34" charset="0"/>
            </a:endParaRPr>
          </a:p>
        </p:txBody>
      </p:sp>
      <p:sp>
        <p:nvSpPr>
          <p:cNvPr id="32" name="TextBox 31"/>
          <p:cNvSpPr txBox="1"/>
          <p:nvPr/>
        </p:nvSpPr>
        <p:spPr>
          <a:xfrm>
            <a:off x="3352800" y="5257800"/>
            <a:ext cx="3200400" cy="1015663"/>
          </a:xfrm>
          <a:prstGeom prst="rect">
            <a:avLst/>
          </a:prstGeom>
          <a:noFill/>
        </p:spPr>
        <p:txBody>
          <a:bodyPr wrap="square" rtlCol="0">
            <a:spAutoFit/>
          </a:bodyPr>
          <a:lstStyle/>
          <a:p>
            <a:r>
              <a:rPr lang="en-US" sz="2000" dirty="0" smtClean="0">
                <a:solidFill>
                  <a:schemeClr val="bg1"/>
                </a:solidFill>
                <a:latin typeface="Arial" pitchFamily="34" charset="0"/>
                <a:cs typeface="Arial" pitchFamily="34" charset="0"/>
              </a:rPr>
              <a:t>Hard x-ray imaging</a:t>
            </a:r>
          </a:p>
          <a:p>
            <a:r>
              <a:rPr lang="en-US" sz="2000" dirty="0" smtClean="0">
                <a:solidFill>
                  <a:schemeClr val="bg1"/>
                </a:solidFill>
                <a:latin typeface="Arial" pitchFamily="34" charset="0"/>
                <a:cs typeface="Arial" pitchFamily="34" charset="0"/>
              </a:rPr>
              <a:t>Lithography</a:t>
            </a:r>
          </a:p>
          <a:p>
            <a:r>
              <a:rPr lang="en-US" sz="2000" dirty="0" smtClean="0">
                <a:solidFill>
                  <a:schemeClr val="bg1"/>
                </a:solidFill>
                <a:latin typeface="Arial" pitchFamily="34" charset="0"/>
                <a:cs typeface="Arial" pitchFamily="34" charset="0"/>
              </a:rPr>
              <a:t>Soft x-ray scattering</a:t>
            </a:r>
            <a:endParaRPr lang="en-US" sz="2000" dirty="0">
              <a:solidFill>
                <a:schemeClr val="bg1"/>
              </a:solidFill>
              <a:latin typeface="Arial" pitchFamily="34" charset="0"/>
              <a:cs typeface="Arial" pitchFamily="34" charset="0"/>
            </a:endParaRPr>
          </a:p>
        </p:txBody>
      </p:sp>
      <p:sp>
        <p:nvSpPr>
          <p:cNvPr id="33" name="Rectangle 32"/>
          <p:cNvSpPr/>
          <p:nvPr/>
        </p:nvSpPr>
        <p:spPr>
          <a:xfrm>
            <a:off x="4267200" y="6581001"/>
            <a:ext cx="6172200" cy="276999"/>
          </a:xfrm>
          <a:prstGeom prst="rect">
            <a:avLst/>
          </a:prstGeom>
        </p:spPr>
        <p:txBody>
          <a:bodyPr wrap="square">
            <a:spAutoFit/>
          </a:bodyPr>
          <a:lstStyle/>
          <a:p>
            <a:r>
              <a:rPr lang="en-US" sz="1200" dirty="0" smtClean="0"/>
              <a:t>https://beam.aps.anl.gov/pls/apsweb/beamline_display_pkg.technique_dir</a:t>
            </a:r>
            <a:endParaRPr lang="en-US" sz="1200" dirty="0"/>
          </a:p>
        </p:txBody>
      </p:sp>
      <p:pic>
        <p:nvPicPr>
          <p:cNvPr id="34" name="Picture 4" descr="Creative Commons Attribution-NonCommercial-ShareAlike 3.0 Unported"/>
          <p:cNvPicPr>
            <a:picLocks noChangeAspect="1" noChangeArrowheads="1"/>
          </p:cNvPicPr>
          <p:nvPr/>
        </p:nvPicPr>
        <p:blipFill>
          <a:blip r:embed="rId3" cstate="print"/>
          <a:srcRect/>
          <a:stretch>
            <a:fillRect/>
          </a:stretch>
        </p:blipFill>
        <p:spPr bwMode="auto">
          <a:xfrm>
            <a:off x="0" y="6477001"/>
            <a:ext cx="1081548" cy="381000"/>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dirty="0" smtClean="0">
                <a:latin typeface="Arial" pitchFamily="34" charset="0"/>
                <a:cs typeface="Arial" pitchFamily="34" charset="0"/>
              </a:rPr>
              <a:t>Is it worth it?</a:t>
            </a:r>
            <a:endParaRPr lang="en-US" dirty="0">
              <a:latin typeface="Arial" pitchFamily="34" charset="0"/>
              <a:cs typeface="Arial" pitchFamily="34" charset="0"/>
            </a:endParaRPr>
          </a:p>
        </p:txBody>
      </p:sp>
      <p:sp>
        <p:nvSpPr>
          <p:cNvPr id="3" name="Content Placeholder 2"/>
          <p:cNvSpPr>
            <a:spLocks noGrp="1"/>
          </p:cNvSpPr>
          <p:nvPr>
            <p:ph idx="1"/>
          </p:nvPr>
        </p:nvSpPr>
        <p:spPr>
          <a:xfrm>
            <a:off x="381000" y="1219200"/>
            <a:ext cx="4038600" cy="4525963"/>
          </a:xfrm>
        </p:spPr>
        <p:txBody>
          <a:bodyPr/>
          <a:lstStyle/>
          <a:p>
            <a:pPr>
              <a:buNone/>
            </a:pPr>
            <a:r>
              <a:rPr lang="en-US" u="sng" dirty="0" smtClean="0">
                <a:latin typeface="Arial" pitchFamily="34" charset="0"/>
                <a:cs typeface="Arial" pitchFamily="34" charset="0"/>
              </a:rPr>
              <a:t>Advantages</a:t>
            </a:r>
          </a:p>
          <a:p>
            <a:r>
              <a:rPr lang="en-US" sz="2500" dirty="0" smtClean="0">
                <a:latin typeface="Arial" pitchFamily="34" charset="0"/>
                <a:cs typeface="Arial" pitchFamily="34" charset="0"/>
              </a:rPr>
              <a:t>Continuous spectrum</a:t>
            </a:r>
          </a:p>
          <a:p>
            <a:r>
              <a:rPr lang="en-US" sz="2500" dirty="0" smtClean="0">
                <a:latin typeface="Arial" pitchFamily="34" charset="0"/>
                <a:cs typeface="Arial" pitchFamily="34" charset="0"/>
              </a:rPr>
              <a:t>High flux</a:t>
            </a:r>
          </a:p>
          <a:p>
            <a:r>
              <a:rPr lang="en-US" sz="2500" dirty="0" smtClean="0">
                <a:latin typeface="Arial" pitchFamily="34" charset="0"/>
                <a:cs typeface="Arial" pitchFamily="34" charset="0"/>
              </a:rPr>
              <a:t>High brightness</a:t>
            </a:r>
          </a:p>
          <a:p>
            <a:r>
              <a:rPr lang="en-US" sz="2500" dirty="0" smtClean="0">
                <a:latin typeface="Arial" pitchFamily="34" charset="0"/>
                <a:cs typeface="Arial" pitchFamily="34" charset="0"/>
              </a:rPr>
              <a:t>High coherence</a:t>
            </a:r>
          </a:p>
          <a:p>
            <a:r>
              <a:rPr lang="en-US" sz="2500" dirty="0" smtClean="0">
                <a:latin typeface="Arial" pitchFamily="34" charset="0"/>
                <a:cs typeface="Arial" pitchFamily="34" charset="0"/>
              </a:rPr>
              <a:t>Better signal to noise ratio</a:t>
            </a:r>
          </a:p>
          <a:p>
            <a:r>
              <a:rPr lang="en-US" sz="2500" dirty="0" smtClean="0">
                <a:latin typeface="Arial" pitchFamily="34" charset="0"/>
                <a:cs typeface="Arial" pitchFamily="34" charset="0"/>
              </a:rPr>
              <a:t>Able to detect nanoscale materials</a:t>
            </a:r>
          </a:p>
          <a:p>
            <a:pPr>
              <a:buNone/>
            </a:pPr>
            <a:endParaRPr lang="en-US" sz="3000" dirty="0" smtClean="0">
              <a:latin typeface="Arial" pitchFamily="34" charset="0"/>
              <a:cs typeface="Arial" pitchFamily="34" charset="0"/>
            </a:endParaRPr>
          </a:p>
        </p:txBody>
      </p:sp>
      <p:sp>
        <p:nvSpPr>
          <p:cNvPr id="4" name="Content Placeholder 2"/>
          <p:cNvSpPr txBox="1">
            <a:spLocks/>
          </p:cNvSpPr>
          <p:nvPr/>
        </p:nvSpPr>
        <p:spPr>
          <a:xfrm>
            <a:off x="4800600" y="1219200"/>
            <a:ext cx="4038600" cy="4678363"/>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200" b="0" i="0" u="sng" strike="noStrike" kern="1200" cap="none" spc="0" normalizeH="0" baseline="0" noProof="0" dirty="0" smtClean="0">
                <a:ln>
                  <a:noFill/>
                </a:ln>
                <a:solidFill>
                  <a:schemeClr val="tx1"/>
                </a:solidFill>
                <a:effectLst/>
                <a:uLnTx/>
                <a:uFillTx/>
                <a:latin typeface="Arial" pitchFamily="34" charset="0"/>
                <a:cs typeface="Arial" pitchFamily="34" charset="0"/>
              </a:rPr>
              <a:t>Disadvantages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2500" noProof="0" dirty="0" smtClean="0">
                <a:latin typeface="Arial" pitchFamily="34" charset="0"/>
                <a:cs typeface="Arial" pitchFamily="34" charset="0"/>
              </a:rPr>
              <a:t>Have proposal accepted</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500" b="0" i="0" u="none" strike="noStrike" kern="1200" cap="none" spc="0" normalizeH="0" baseline="0" dirty="0" smtClean="0">
                <a:ln>
                  <a:noFill/>
                </a:ln>
                <a:solidFill>
                  <a:schemeClr val="tx1"/>
                </a:solidFill>
                <a:effectLst/>
                <a:uLnTx/>
                <a:uFillTx/>
                <a:latin typeface="Arial" pitchFamily="34" charset="0"/>
                <a:cs typeface="Arial" pitchFamily="34" charset="0"/>
              </a:rPr>
              <a:t>Travel to beamline</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2500" dirty="0" smtClean="0">
                <a:latin typeface="Arial" pitchFamily="34" charset="0"/>
                <a:cs typeface="Arial" pitchFamily="34" charset="0"/>
              </a:rPr>
              <a:t>Beamline instability</a:t>
            </a:r>
            <a:endParaRPr kumimoji="0" lang="en-US" sz="2500" b="0" i="0" u="none" strike="noStrike" kern="1200" cap="none" spc="0" normalizeH="0" baseline="0" noProof="0" dirty="0" smtClean="0">
              <a:ln>
                <a:noFill/>
              </a:ln>
              <a:solidFill>
                <a:schemeClr val="tx1"/>
              </a:solidFill>
              <a:effectLst/>
              <a:uLnTx/>
              <a:uFillTx/>
              <a:latin typeface="Arial" pitchFamily="34" charset="0"/>
              <a:cs typeface="Arial" pitchFamily="34" charset="0"/>
            </a:endParaRPr>
          </a:p>
        </p:txBody>
      </p:sp>
      <p:pic>
        <p:nvPicPr>
          <p:cNvPr id="17410" name="Picture 2" descr="http://1.bp.blogspot.com/_RYicNNG8RRc/TD0xGgN7wtI/AAAAAAAAABI/iRaxV6uUMvk/s1600/DSCN4345.JPG"/>
          <p:cNvPicPr>
            <a:picLocks noChangeAspect="1" noChangeArrowheads="1"/>
          </p:cNvPicPr>
          <p:nvPr/>
        </p:nvPicPr>
        <p:blipFill>
          <a:blip r:embed="rId3" cstate="print"/>
          <a:srcRect/>
          <a:stretch>
            <a:fillRect/>
          </a:stretch>
        </p:blipFill>
        <p:spPr bwMode="auto">
          <a:xfrm>
            <a:off x="4572000" y="3352800"/>
            <a:ext cx="4343400" cy="3259244"/>
          </a:xfrm>
          <a:prstGeom prst="rect">
            <a:avLst/>
          </a:prstGeom>
          <a:noFill/>
        </p:spPr>
      </p:pic>
      <p:pic>
        <p:nvPicPr>
          <p:cNvPr id="17412" name="Picture 4" descr="Creative Commons Attribution-NonCommercial-ShareAlike 3.0 Unported"/>
          <p:cNvPicPr>
            <a:picLocks noChangeAspect="1" noChangeArrowheads="1"/>
          </p:cNvPicPr>
          <p:nvPr/>
        </p:nvPicPr>
        <p:blipFill>
          <a:blip r:embed="rId4" cstate="print"/>
          <a:srcRect/>
          <a:stretch>
            <a:fillRect/>
          </a:stretch>
        </p:blipFill>
        <p:spPr bwMode="auto">
          <a:xfrm>
            <a:off x="0" y="6477001"/>
            <a:ext cx="1081548" cy="381000"/>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Where are </a:t>
            </a:r>
            <a:r>
              <a:rPr lang="en-US" dirty="0" smtClean="0"/>
              <a:t>synchrotrons </a:t>
            </a:r>
            <a:r>
              <a:rPr lang="en-US" dirty="0" smtClean="0"/>
              <a:t>in USA?</a:t>
            </a:r>
            <a:endParaRPr lang="en-US" dirty="0"/>
          </a:p>
        </p:txBody>
      </p:sp>
      <p:pic>
        <p:nvPicPr>
          <p:cNvPr id="15362" name="Picture 2" descr="http://2.bp.blogspot.com/-D7KzB34Z7Hg/TuQ_BU_yruI/AAAAAAAACt4/9asOk60f3wI/s400/blank-map-of-the-continental-united-states.PNG"/>
          <p:cNvPicPr>
            <a:picLocks noChangeAspect="1" noChangeArrowheads="1"/>
          </p:cNvPicPr>
          <p:nvPr/>
        </p:nvPicPr>
        <p:blipFill>
          <a:blip r:embed="rId3" cstate="print"/>
          <a:srcRect/>
          <a:stretch>
            <a:fillRect/>
          </a:stretch>
        </p:blipFill>
        <p:spPr bwMode="auto">
          <a:xfrm>
            <a:off x="1143000" y="1524000"/>
            <a:ext cx="7086600" cy="4535424"/>
          </a:xfrm>
          <a:prstGeom prst="rect">
            <a:avLst/>
          </a:prstGeom>
          <a:noFill/>
        </p:spPr>
      </p:pic>
      <p:sp>
        <p:nvSpPr>
          <p:cNvPr id="5" name="Oval 4"/>
          <p:cNvSpPr/>
          <p:nvPr/>
        </p:nvSpPr>
        <p:spPr>
          <a:xfrm>
            <a:off x="7086600" y="2743200"/>
            <a:ext cx="228600" cy="228600"/>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Oval 5"/>
          <p:cNvSpPr/>
          <p:nvPr/>
        </p:nvSpPr>
        <p:spPr>
          <a:xfrm>
            <a:off x="5638800" y="2895600"/>
            <a:ext cx="228600" cy="228600"/>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Oval 7"/>
          <p:cNvSpPr/>
          <p:nvPr/>
        </p:nvSpPr>
        <p:spPr>
          <a:xfrm>
            <a:off x="7543800" y="3124200"/>
            <a:ext cx="228600" cy="228600"/>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val 8"/>
          <p:cNvSpPr/>
          <p:nvPr/>
        </p:nvSpPr>
        <p:spPr>
          <a:xfrm>
            <a:off x="5181600" y="2667000"/>
            <a:ext cx="228600" cy="228600"/>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p:cNvSpPr/>
          <p:nvPr/>
        </p:nvSpPr>
        <p:spPr>
          <a:xfrm>
            <a:off x="1447800" y="3810000"/>
            <a:ext cx="228600" cy="228600"/>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p:cNvSpPr/>
          <p:nvPr/>
        </p:nvSpPr>
        <p:spPr>
          <a:xfrm>
            <a:off x="1371600" y="3581400"/>
            <a:ext cx="228600" cy="228600"/>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4" descr="Creative Commons Attribution-NonCommercial-ShareAlike 3.0 Unported"/>
          <p:cNvPicPr>
            <a:picLocks noChangeAspect="1" noChangeArrowheads="1"/>
          </p:cNvPicPr>
          <p:nvPr/>
        </p:nvPicPr>
        <p:blipFill>
          <a:blip r:embed="rId4" cstate="print"/>
          <a:srcRect/>
          <a:stretch>
            <a:fillRect/>
          </a:stretch>
        </p:blipFill>
        <p:spPr bwMode="auto">
          <a:xfrm>
            <a:off x="0" y="6477001"/>
            <a:ext cx="1081548" cy="381000"/>
          </a:xfrm>
          <a:prstGeom prst="rect">
            <a:avLst/>
          </a:prstGeom>
          <a:noFill/>
        </p:spPr>
      </p:pic>
      <p:sp>
        <p:nvSpPr>
          <p:cNvPr id="13" name="Oval 12"/>
          <p:cNvSpPr/>
          <p:nvPr/>
        </p:nvSpPr>
        <p:spPr>
          <a:xfrm>
            <a:off x="5715000" y="5105400"/>
            <a:ext cx="228600" cy="228600"/>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1395</TotalTime>
  <Words>712</Words>
  <Application>Microsoft Office PowerPoint</Application>
  <PresentationFormat>On-screen Show (4:3)</PresentationFormat>
  <Paragraphs>83</Paragraphs>
  <Slides>6</Slides>
  <Notes>5</Notes>
  <HiddenSlides>0</HiddenSlides>
  <MMClips>0</MMClips>
  <ScaleCrop>false</ScaleCrop>
  <HeadingPairs>
    <vt:vector size="4" baseType="variant">
      <vt:variant>
        <vt:lpstr>Theme</vt:lpstr>
      </vt:variant>
      <vt:variant>
        <vt:i4>1</vt:i4>
      </vt:variant>
      <vt:variant>
        <vt:lpstr>Slide Titles</vt:lpstr>
      </vt:variant>
      <vt:variant>
        <vt:i4>6</vt:i4>
      </vt:variant>
    </vt:vector>
  </HeadingPairs>
  <TitlesOfParts>
    <vt:vector size="7" baseType="lpstr">
      <vt:lpstr>Office Theme</vt:lpstr>
      <vt:lpstr>Introduction to Synchrotron Radiation</vt:lpstr>
      <vt:lpstr>Synchrotron radiation</vt:lpstr>
      <vt:lpstr>Where do the particles go?</vt:lpstr>
      <vt:lpstr>Breadth of techniques</vt:lpstr>
      <vt:lpstr>Is it worth it?</vt:lpstr>
      <vt:lpstr>Where are synchrotrons in USA?</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5 Slides about Synchotron Radiation</dc:title>
  <dc:creator>Megs</dc:creator>
  <cp:lastModifiedBy>Megs</cp:lastModifiedBy>
  <cp:revision>9</cp:revision>
  <dcterms:created xsi:type="dcterms:W3CDTF">2013-06-26T20:50:57Z</dcterms:created>
  <dcterms:modified xsi:type="dcterms:W3CDTF">2013-07-01T21:54:08Z</dcterms:modified>
</cp:coreProperties>
</file>