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38" autoAdjust="0"/>
  </p:normalViewPr>
  <p:slideViewPr>
    <p:cSldViewPr>
      <p:cViewPr>
        <p:scale>
          <a:sx n="90" d="100"/>
          <a:sy n="90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5821C-5885-494D-B7D7-AD3E28524AE4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5B053-F030-4F2B-8538-B3B9BFB99E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041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i="0" dirty="0" smtClean="0"/>
              <a:t>Atom</a:t>
            </a:r>
            <a:r>
              <a:rPr lang="en-CA" i="0" baseline="0" dirty="0" smtClean="0"/>
              <a:t> economy is a good starting concept for undergraduate to appreciate and think about the efficiency of a reaction</a:t>
            </a:r>
            <a:endParaRPr lang="en-CA" i="0" dirty="0" smtClean="0"/>
          </a:p>
          <a:p>
            <a:r>
              <a:rPr lang="en-CA" i="1" dirty="0" smtClean="0"/>
              <a:t>Science</a:t>
            </a:r>
            <a:r>
              <a:rPr lang="en-CA" dirty="0" smtClean="0"/>
              <a:t> </a:t>
            </a:r>
            <a:r>
              <a:rPr lang="en-CA" b="1" dirty="0" smtClean="0"/>
              <a:t>1991</a:t>
            </a:r>
            <a:r>
              <a:rPr lang="en-CA" dirty="0" smtClean="0"/>
              <a:t>, </a:t>
            </a:r>
            <a:r>
              <a:rPr lang="en-CA" i="1" dirty="0" smtClean="0"/>
              <a:t>254</a:t>
            </a:r>
            <a:r>
              <a:rPr lang="en-CA" dirty="0" smtClean="0"/>
              <a:t>, 1471.</a:t>
            </a:r>
          </a:p>
          <a:p>
            <a:r>
              <a:rPr lang="en-CA" i="1" dirty="0" smtClean="0"/>
              <a:t>Acc. Chem. Res.</a:t>
            </a:r>
            <a:r>
              <a:rPr lang="en-CA" i="1" baseline="0" dirty="0" smtClean="0"/>
              <a:t> </a:t>
            </a:r>
            <a:r>
              <a:rPr lang="en-CA" b="1" baseline="0" dirty="0" smtClean="0"/>
              <a:t>2002</a:t>
            </a:r>
            <a:r>
              <a:rPr lang="en-CA" baseline="0" dirty="0" smtClean="0"/>
              <a:t>, </a:t>
            </a:r>
            <a:r>
              <a:rPr lang="en-CA" i="1" baseline="0" dirty="0" smtClean="0"/>
              <a:t>35</a:t>
            </a:r>
            <a:r>
              <a:rPr lang="en-CA" baseline="0" dirty="0" smtClean="0"/>
              <a:t>, 695.</a:t>
            </a:r>
          </a:p>
          <a:p>
            <a:r>
              <a:rPr lang="en-CA" dirty="0" smtClean="0"/>
              <a:t>https://www.acs.org/content/acs/en/greenchemistry/what-is-green-chemistry/principles/gc-principle-of-the-month-2.html (accessed 2016-06-28)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5B053-F030-4F2B-8538-B3B9BFB99E37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5774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aseline="0" dirty="0" smtClean="0"/>
              <a:t>Amines are industrially important (e.g., pharmaceuticals, agrochemicals). Here, SN2 reaction is demonstrated as it is a well-known reaction to undergraduates. The b</a:t>
            </a:r>
            <a:r>
              <a:rPr lang="en-CA" dirty="0" smtClean="0"/>
              <a:t>ase can be such as NEt</a:t>
            </a:r>
            <a:r>
              <a:rPr lang="en-CA" baseline="-25000" dirty="0" smtClean="0"/>
              <a:t>3</a:t>
            </a:r>
            <a:r>
              <a:rPr lang="en-CA" baseline="0" dirty="0" smtClean="0"/>
              <a:t> (101.19 g/</a:t>
            </a:r>
            <a:r>
              <a:rPr lang="en-CA" baseline="0" dirty="0" err="1" smtClean="0"/>
              <a:t>mol</a:t>
            </a:r>
            <a:r>
              <a:rPr lang="en-CA" baseline="0" dirty="0" smtClean="0"/>
              <a:t>) to trap </a:t>
            </a:r>
            <a:r>
              <a:rPr lang="en-CA" baseline="0" dirty="0" err="1" smtClean="0"/>
              <a:t>HBr</a:t>
            </a:r>
            <a:r>
              <a:rPr lang="en-CA" baseline="0" dirty="0" smtClean="0"/>
              <a:t> </a:t>
            </a:r>
            <a:r>
              <a:rPr lang="en-CA" baseline="0" dirty="0" err="1" smtClean="0"/>
              <a:t>byproduct</a:t>
            </a:r>
            <a:r>
              <a:rPr lang="en-CA" baseline="0" dirty="0" smtClean="0"/>
              <a:t>. This would make the atom economy much lower (191.27 ÷ 373.37) x 100% = 51%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5B053-F030-4F2B-8538-B3B9BFB99E37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1663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of top 10 challenges for catalysis: catalytic anti-Markovnikov addition of R</a:t>
            </a:r>
            <a:r>
              <a:rPr lang="de-DE" sz="1200" b="0" i="0" u="none" strike="noStrike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N–H to olefins (</a:t>
            </a:r>
            <a:r>
              <a:rPr lang="en-CA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Chem. Eng. News </a:t>
            </a:r>
            <a:r>
              <a:rPr lang="en-CA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1993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(22), 23)</a:t>
            </a:r>
          </a:p>
          <a:p>
            <a:pPr marL="171450" indent="-171450">
              <a:buFontTx/>
              <a:buChar char="-"/>
            </a:pPr>
            <a:r>
              <a:rPr lang="en-CA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the intermolecular hydroamination of alkyne is more well-established in the literature while the reaction with alkene is a challenge.</a:t>
            </a:r>
          </a:p>
          <a:p>
            <a:pPr marL="171450" indent="-171450">
              <a:buFontTx/>
              <a:buChar char="-"/>
            </a:pPr>
            <a:r>
              <a:rPr lang="de-DE" sz="1200" b="1" i="1" u="none" strike="noStrike" kern="1200" baseline="0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Alkene hydroamination will be used just to demonstrate the hydroamination concept herein.</a:t>
            </a:r>
          </a:p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Symmetrically substituted C–C pi bond used to avoid regioselectivity question and simplify the concept.</a:t>
            </a:r>
          </a:p>
          <a:p>
            <a:pPr marL="171450" indent="-171450">
              <a:buFontTx/>
              <a:buChar char="-"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Comprehensive Review: </a:t>
            </a:r>
            <a:r>
              <a:rPr lang="de-DE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Chem. Rev. </a:t>
            </a:r>
            <a:r>
              <a:rPr lang="de-DE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2008, </a:t>
            </a:r>
            <a:r>
              <a:rPr lang="de-DE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108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de-DE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3795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5B053-F030-4F2B-8538-B3B9BFB99E37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9633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On the assumption of complete Anti-Markovnikov addition for simplicity. Catalyst is not included in the calculation as </a:t>
            </a:r>
            <a:r>
              <a:rPr lang="en-CA" baseline="0" dirty="0" smtClean="0"/>
              <a:t>it is used in </a:t>
            </a:r>
            <a:r>
              <a:rPr lang="en-CA" baseline="0" dirty="0" err="1" smtClean="0"/>
              <a:t>substoichiometric</a:t>
            </a:r>
            <a:r>
              <a:rPr lang="en-CA" baseline="0" dirty="0" smtClean="0"/>
              <a:t> amounts and theoretically regenerated in the reaction.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5B053-F030-4F2B-8538-B3B9BFB99E37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8711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Chem. Rev. 1998, 98, 675</a:t>
            </a:r>
          </a:p>
          <a:p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Taube, R.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Applied Homogeneous Catalysis with Organometallic Compounds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2nd ed.; 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Cornils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B. and Herrmann, W. A., Eds.; Wiley-VCH 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Verlag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GmbH: 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Weinheim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Germany, </a:t>
            </a: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2002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Vol 1, pp 513− 524.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5B053-F030-4F2B-8538-B3B9BFB99E37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29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CA" dirty="0" smtClean="0"/>
              <a:t>This is a very simplified model,</a:t>
            </a:r>
            <a:r>
              <a:rPr lang="en-CA" baseline="0" dirty="0" smtClean="0"/>
              <a:t> mainly to highlight the concept.</a:t>
            </a:r>
          </a:p>
          <a:p>
            <a:pPr marL="171450" indent="-171450">
              <a:buFontTx/>
              <a:buChar char="-"/>
            </a:pPr>
            <a:r>
              <a:rPr lang="en-CA" dirty="0" smtClean="0"/>
              <a:t>For</a:t>
            </a:r>
            <a:r>
              <a:rPr lang="en-CA" baseline="0" dirty="0" smtClean="0"/>
              <a:t> M = </a:t>
            </a:r>
            <a:r>
              <a:rPr lang="en-CA" baseline="0" dirty="0" err="1" smtClean="0"/>
              <a:t>Ti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Zr</a:t>
            </a:r>
            <a:r>
              <a:rPr lang="en-CA" baseline="0" dirty="0" smtClean="0"/>
              <a:t>, the precatalyst has less than 18 e- and is usually electrophilic (e.g., </a:t>
            </a:r>
            <a:r>
              <a:rPr lang="en-CA" baseline="0" dirty="0" err="1" smtClean="0"/>
              <a:t>Ti</a:t>
            </a:r>
            <a:r>
              <a:rPr lang="en-CA" baseline="0" dirty="0" smtClean="0"/>
              <a:t>(NMe</a:t>
            </a:r>
            <a:r>
              <a:rPr lang="en-CA" baseline="-25000" dirty="0" smtClean="0"/>
              <a:t>2</a:t>
            </a:r>
            <a:r>
              <a:rPr lang="en-CA" baseline="0" dirty="0" smtClean="0"/>
              <a:t>)</a:t>
            </a:r>
            <a:r>
              <a:rPr lang="en-CA" baseline="-25000" dirty="0" smtClean="0"/>
              <a:t>4</a:t>
            </a:r>
            <a:r>
              <a:rPr lang="en-CA" baseline="0" dirty="0" smtClean="0"/>
              <a:t> , which is 16 e-). This allows external amine to coordinate to M and exchange with existing amido on the M. Dimethylamine is liberated as a gas, allowing equilibrium to shift to the right. Primary amines form imido complexes (secondary amines form amido). Amine </a:t>
            </a:r>
            <a:r>
              <a:rPr lang="en-CA" baseline="0" dirty="0" err="1" smtClean="0"/>
              <a:t>nucleophilicity</a:t>
            </a:r>
            <a:r>
              <a:rPr lang="en-CA" baseline="0" dirty="0" smtClean="0"/>
              <a:t> is reduced due to pi-bonding interaction to M; alkene can coordinate to electrophilic M center, and operates in a concerted [2+2] cycloaddition mechanism. In </a:t>
            </a:r>
            <a:r>
              <a:rPr lang="en-CA" baseline="0" dirty="0" err="1" smtClean="0"/>
              <a:t>aminolysis</a:t>
            </a:r>
            <a:r>
              <a:rPr lang="en-CA" baseline="0" dirty="0" smtClean="0"/>
              <a:t> step, amine coordinates to M, and M-C is cleaved by the proton from the amine.</a:t>
            </a:r>
          </a:p>
          <a:p>
            <a:pPr marL="171450" indent="-171450">
              <a:buFontTx/>
              <a:buChar char="-"/>
            </a:pPr>
            <a:r>
              <a:rPr lang="en-CA" baseline="0" dirty="0" smtClean="0"/>
              <a:t>Early work on </a:t>
            </a:r>
            <a:r>
              <a:rPr lang="en-CA" baseline="0" dirty="0" err="1" smtClean="0"/>
              <a:t>Zr</a:t>
            </a:r>
            <a:r>
              <a:rPr lang="en-CA" baseline="0" dirty="0" smtClean="0"/>
              <a:t> imido complexes and hydroamination: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Organometallics </a:t>
            </a:r>
            <a:r>
              <a:rPr lang="en-CA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1993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CA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3105.</a:t>
            </a:r>
          </a:p>
          <a:p>
            <a:pPr marL="171450" indent="-171450">
              <a:buFontTx/>
              <a:buChar char="-"/>
            </a:pPr>
            <a:r>
              <a:rPr lang="en-CA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(NMe</a:t>
            </a:r>
            <a:r>
              <a:rPr lang="en-CA" sz="1200" b="0" i="0" u="none" strike="noStrike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CA" sz="1200" b="0" i="0" u="none" strike="noStrike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en-CA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example: 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Org. Lett.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2005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CA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1959.</a:t>
            </a:r>
            <a:endParaRPr lang="en-CA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5B053-F030-4F2B-8538-B3B9BFB99E37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29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CA" dirty="0" smtClean="0"/>
              <a:t>This is a very simplified model,</a:t>
            </a:r>
            <a:r>
              <a:rPr lang="en-CA" baseline="0" dirty="0" smtClean="0"/>
              <a:t> mainly to highlight the concept</a:t>
            </a:r>
            <a:r>
              <a:rPr lang="en-CA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en-CA" dirty="0" smtClean="0"/>
              <a:t>Use 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Dewar–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Chatt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Duncanson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for M-alkene</a:t>
            </a:r>
            <a:r>
              <a:rPr lang="en-CA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pi interaction for classroom activity</a:t>
            </a:r>
          </a:p>
          <a:p>
            <a:pPr marL="171450" indent="-171450">
              <a:buFontTx/>
              <a:buChar char="-"/>
            </a:pPr>
            <a:r>
              <a:rPr lang="en-CA" dirty="0" smtClean="0"/>
              <a:t>Some recent examples, see: </a:t>
            </a:r>
            <a:r>
              <a:rPr lang="de-DE" i="1" dirty="0" smtClean="0"/>
              <a:t>J. Am. Chem. Soc.</a:t>
            </a:r>
            <a:r>
              <a:rPr lang="de-DE" dirty="0" smtClean="0"/>
              <a:t> </a:t>
            </a:r>
            <a:r>
              <a:rPr lang="de-DE" b="1" dirty="0" smtClean="0"/>
              <a:t>2016</a:t>
            </a:r>
            <a:r>
              <a:rPr lang="de-DE" dirty="0" smtClean="0"/>
              <a:t>, </a:t>
            </a:r>
            <a:r>
              <a:rPr lang="de-DE" i="1" dirty="0" smtClean="0"/>
              <a:t>138</a:t>
            </a:r>
            <a:r>
              <a:rPr lang="de-DE" dirty="0" smtClean="0"/>
              <a:t>, 5805 and </a:t>
            </a:r>
            <a:r>
              <a:rPr lang="en-CA" i="1" dirty="0" smtClean="0"/>
              <a:t>Organometallics</a:t>
            </a:r>
            <a:r>
              <a:rPr lang="en-CA" dirty="0" smtClean="0"/>
              <a:t> </a:t>
            </a:r>
            <a:r>
              <a:rPr lang="en-CA" b="1" dirty="0" smtClean="0"/>
              <a:t>2016</a:t>
            </a:r>
            <a:r>
              <a:rPr lang="en-CA" dirty="0" smtClean="0"/>
              <a:t>, </a:t>
            </a:r>
            <a:r>
              <a:rPr lang="en-CA" i="1" u="none" dirty="0" smtClean="0"/>
              <a:t>35</a:t>
            </a:r>
            <a:r>
              <a:rPr lang="en-CA" dirty="0" smtClean="0"/>
              <a:t>, 113.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5B053-F030-4F2B-8538-B3B9BFB99E37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29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143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402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803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972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758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622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862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922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42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533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64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C20DF-EC3D-4DA6-B1B7-2237604D46E1}" type="datetimeFigureOut">
              <a:rPr lang="en-CA" smtClean="0"/>
              <a:t>2016-07-01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8094C-1630-4616-A635-46FDCB5F25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864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onicviper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Introduction to Atom Economy and the Hydroamination Reaction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969169"/>
            <a:ext cx="845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Created by Eugene Chong, University of Michigan (chongugn@umich.edu) and posted on (</a:t>
            </a:r>
            <a:r>
              <a:rPr lang="en-US" sz="1000" dirty="0" smtClean="0">
                <a:hlinkClick r:id="rId2"/>
              </a:rPr>
              <a:t>www.ionicviper.org</a:t>
            </a:r>
            <a:r>
              <a:rPr lang="en-US" sz="1000" dirty="0" smtClean="0"/>
              <a:t> ) on July 1, 2016.</a:t>
            </a:r>
          </a:p>
          <a:p>
            <a:pPr algn="ctr"/>
            <a:r>
              <a:rPr lang="en-US" sz="1000" dirty="0" smtClean="0"/>
              <a:t>Copyright Eugene Chong, 2016. This work is licensed under the Creative Commons Attribution Non-commercial Share Alike License. To view a copy of this license  visit http://creativecommons.org/license/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0491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99592" y="3356992"/>
            <a:ext cx="7488832" cy="93610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CA" sz="2400" dirty="0" smtClean="0"/>
                  <a:t>A measure of how much of the reactants’ atoms are incorporated into the desired products in the reaction</a:t>
                </a:r>
              </a:p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CA" sz="2400" b="0" i="1" smtClean="0">
                        <a:latin typeface="Cambria Math"/>
                      </a:rPr>
                      <m:t>% </m:t>
                    </m:r>
                    <m:r>
                      <a:rPr lang="en-CA" sz="2400" b="0" i="1" smtClean="0">
                        <a:latin typeface="Cambria Math"/>
                      </a:rPr>
                      <m:t>𝑎𝑡𝑜𝑚</m:t>
                    </m:r>
                    <m:r>
                      <a:rPr lang="en-CA" sz="2400" b="0" i="1" smtClean="0">
                        <a:latin typeface="Cambria Math"/>
                      </a:rPr>
                      <m:t> </m:t>
                    </m:r>
                    <m:r>
                      <a:rPr lang="en-CA" sz="2400" b="0" i="1" smtClean="0">
                        <a:latin typeface="Cambria Math"/>
                      </a:rPr>
                      <m:t>𝑒𝑐𝑜𝑛𝑜𝑚𝑦</m:t>
                    </m:r>
                    <m:r>
                      <a:rPr lang="en-CA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CA" sz="2400" b="0" i="1" smtClean="0">
                            <a:latin typeface="Cambria Math"/>
                          </a:rPr>
                          <m:t>𝑚𝑜𝑙𝑒𝑐𝑢𝑙𝑎𝑟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𝑚𝑎𝑠𝑠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𝑜𝑓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𝑑𝑒𝑠𝑖𝑟𝑒𝑑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𝑝𝑟𝑜𝑑𝑢𝑐𝑡</m:t>
                        </m:r>
                      </m:num>
                      <m:den>
                        <m:r>
                          <a:rPr lang="en-CA" sz="2400" b="0" i="1" smtClean="0">
                            <a:latin typeface="Cambria Math"/>
                          </a:rPr>
                          <m:t>𝑚𝑜𝑙𝑒𝑐𝑢𝑙𝑎𝑟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𝑚𝑎𝑠𝑠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𝑜𝑓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𝑎𝑙𝑙</m:t>
                        </m:r>
                        <m:r>
                          <a:rPr lang="en-C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CA" sz="2400" b="0" i="1" smtClean="0">
                            <a:latin typeface="Cambria Math"/>
                          </a:rPr>
                          <m:t>𝑟𝑒𝑎𝑐𝑡𝑎𝑛𝑡𝑠</m:t>
                        </m:r>
                      </m:den>
                    </m:f>
                  </m:oMath>
                </a14:m>
                <a:r>
                  <a:rPr lang="en-CA" sz="2400" dirty="0" smtClean="0"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 100%</a:t>
                </a:r>
              </a:p>
              <a:p>
                <a:endParaRPr lang="en-CA" sz="2400" dirty="0">
                  <a:sym typeface="Symbol"/>
                </a:endParaRPr>
              </a:p>
              <a:p>
                <a:r>
                  <a:rPr lang="en-CA" sz="2400" dirty="0" smtClean="0"/>
                  <a:t>Ideal reaction would involve all the atoms of A and B end up in product C with no </a:t>
                </a:r>
                <a:r>
                  <a:rPr lang="en-CA" sz="2400" dirty="0" err="1" smtClean="0"/>
                  <a:t>byproduct</a:t>
                </a:r>
                <a:r>
                  <a:rPr lang="en-CA" sz="2400" dirty="0" smtClean="0"/>
                  <a:t> D </a:t>
                </a:r>
              </a:p>
              <a:p>
                <a:endParaRPr lang="en-CA" sz="2400" dirty="0"/>
              </a:p>
              <a:p>
                <a:r>
                  <a:rPr lang="en-CA" sz="2400" dirty="0" smtClean="0"/>
                  <a:t>Important factor to consider for designing a sustainable chemical synthesis and minimizing waste</a:t>
                </a:r>
              </a:p>
              <a:p>
                <a:endParaRPr lang="en-CA" sz="2400" dirty="0"/>
              </a:p>
              <a:p>
                <a:endParaRPr lang="en-CA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  <a:blipFill rotWithShape="1">
                <a:blip r:embed="rId4"/>
                <a:stretch>
                  <a:fillRect l="-815" t="-141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Atom Economy</a:t>
            </a:r>
            <a:endParaRPr lang="en-CA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1124744"/>
            <a:ext cx="84969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336805"/>
              </p:ext>
            </p:extLst>
          </p:nvPr>
        </p:nvGraphicFramePr>
        <p:xfrm>
          <a:off x="2411413" y="2290763"/>
          <a:ext cx="458311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S ChemDraw Drawing" r:id="rId5" imgW="2291569" imgH="485575" progId="ChemDraw.Document.6.0">
                  <p:embed/>
                </p:oleObj>
              </mc:Choice>
              <mc:Fallback>
                <p:oleObj name="CS ChemDraw Drawing" r:id="rId5" imgW="2291569" imgH="4855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413" y="2290763"/>
                        <a:ext cx="4583112" cy="96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72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</p:spPr>
            <p:txBody>
              <a:bodyPr>
                <a:normAutofit/>
              </a:bodyPr>
              <a:lstStyle/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/>
              </a:p>
              <a:p>
                <a:pPr marL="0" indent="0">
                  <a:buNone/>
                </a:pPr>
                <a:endParaRPr lang="en-CA" sz="24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CA" sz="2400" b="0" i="1" smtClean="0">
                        <a:latin typeface="Cambria Math"/>
                      </a:rPr>
                      <m:t>% </m:t>
                    </m:r>
                    <m:r>
                      <a:rPr lang="en-CA" sz="2400" b="0" i="1" smtClean="0">
                        <a:latin typeface="Cambria Math"/>
                      </a:rPr>
                      <m:t>𝑎𝑡𝑜𝑚</m:t>
                    </m:r>
                    <m:r>
                      <a:rPr lang="en-CA" sz="2400" b="0" i="1" smtClean="0">
                        <a:latin typeface="Cambria Math"/>
                      </a:rPr>
                      <m:t> </m:t>
                    </m:r>
                    <m:r>
                      <a:rPr lang="en-CA" sz="2400" b="0" i="1" smtClean="0">
                        <a:latin typeface="Cambria Math"/>
                      </a:rPr>
                      <m:t>𝑒𝑐𝑜𝑛𝑜𝑚𝑦</m:t>
                    </m:r>
                    <m:r>
                      <a:rPr lang="en-CA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CA" sz="2400" b="0" i="1" smtClean="0">
                            <a:latin typeface="Cambria Math"/>
                          </a:rPr>
                          <m:t>(191.27)</m:t>
                        </m:r>
                      </m:num>
                      <m:den>
                        <m:r>
                          <a:rPr lang="en-CA" sz="2400" b="0" i="1" smtClean="0">
                            <a:latin typeface="Cambria Math"/>
                          </a:rPr>
                          <m:t>(87.12 + 185.06)</m:t>
                        </m:r>
                      </m:den>
                    </m:f>
                  </m:oMath>
                </a14:m>
                <a:r>
                  <a:rPr lang="en-CA" sz="2400" dirty="0" smtClean="0"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 100% = 70%</a:t>
                </a:r>
              </a:p>
              <a:p>
                <a:pPr marL="0" indent="0">
                  <a:buNone/>
                </a:pPr>
                <a:endParaRPr lang="en-CA" sz="2400" dirty="0" smtClean="0"/>
              </a:p>
              <a:p>
                <a:r>
                  <a:rPr lang="en-CA" sz="2400" dirty="0" smtClean="0"/>
                  <a:t>This reaction is not efficient because 30% of starting material is lost (excluding the use of stoichiometric base for simplicity)</a:t>
                </a:r>
              </a:p>
              <a:p>
                <a:endParaRPr lang="en-CA" sz="2400" dirty="0" smtClean="0"/>
              </a:p>
              <a:p>
                <a:endParaRPr lang="en-CA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  <a:blipFill rotWithShape="1">
                <a:blip r:embed="rId4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>
            <a:noAutofit/>
          </a:bodyPr>
          <a:lstStyle/>
          <a:p>
            <a:r>
              <a:rPr lang="en-CA" sz="3000" dirty="0" smtClean="0"/>
              <a:t>Case Study 1: Synthesis of Amines Using N-Alkylation</a:t>
            </a:r>
            <a:endParaRPr lang="en-CA" sz="3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1124744"/>
            <a:ext cx="84969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162332"/>
              </p:ext>
            </p:extLst>
          </p:nvPr>
        </p:nvGraphicFramePr>
        <p:xfrm>
          <a:off x="454025" y="1676400"/>
          <a:ext cx="8151813" cy="196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CS ChemDraw Drawing" r:id="rId5" imgW="6270736" imgH="1511757" progId="ChemDraw.Document.6.0">
                  <p:embed/>
                </p:oleObj>
              </mc:Choice>
              <mc:Fallback>
                <p:oleObj name="CS ChemDraw Drawing" r:id="rId5" imgW="6270736" imgH="151175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4025" y="1676400"/>
                        <a:ext cx="8151813" cy="196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90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r>
              <a:rPr lang="en-CA" sz="2000" dirty="0" smtClean="0"/>
              <a:t>The addition of N–H bonds across unsaturated C–C bonds</a:t>
            </a:r>
          </a:p>
          <a:p>
            <a:endParaRPr lang="en-CA" sz="2000" dirty="0" smtClean="0"/>
          </a:p>
          <a:p>
            <a:r>
              <a:rPr lang="en-CA" sz="2000" dirty="0" smtClean="0"/>
              <a:t>Value-added amine products produced from readily available building blocks (simple amines and alkenes/alkynes)</a:t>
            </a:r>
          </a:p>
          <a:p>
            <a:endParaRPr lang="en-CA" sz="2000" dirty="0"/>
          </a:p>
          <a:p>
            <a:r>
              <a:rPr lang="en-CA" sz="2000" dirty="0" smtClean="0"/>
              <a:t>Catalyst is used instead of stoichiometric base thereby minimizes waste</a:t>
            </a:r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Introduction to Hydroamination</a:t>
            </a:r>
            <a:endParaRPr lang="en-CA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1124744"/>
            <a:ext cx="84969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437270"/>
              </p:ext>
            </p:extLst>
          </p:nvPr>
        </p:nvGraphicFramePr>
        <p:xfrm>
          <a:off x="1595438" y="1412875"/>
          <a:ext cx="5953125" cy="230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CS ChemDraw Drawing" r:id="rId4" imgW="3827902" imgH="1481163" progId="ChemDraw.Document.6.0">
                  <p:embed/>
                </p:oleObj>
              </mc:Choice>
              <mc:Fallback>
                <p:oleObj name="CS ChemDraw Drawing" r:id="rId4" imgW="3827902" imgH="148116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5438" y="1412875"/>
                        <a:ext cx="5953125" cy="230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15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</p:spPr>
            <p:txBody>
              <a:bodyPr>
                <a:normAutofit/>
              </a:bodyPr>
              <a:lstStyle/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 smtClean="0"/>
              </a:p>
              <a:p>
                <a:endParaRPr lang="en-CA" sz="2400" dirty="0"/>
              </a:p>
              <a:p>
                <a:pPr marL="0" indent="0">
                  <a:buNone/>
                </a:pPr>
                <a:endParaRPr lang="en-CA" sz="24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CA" sz="2400" b="0" i="1" smtClean="0">
                        <a:latin typeface="Cambria Math"/>
                      </a:rPr>
                      <m:t>% </m:t>
                    </m:r>
                    <m:r>
                      <a:rPr lang="en-CA" sz="2400" b="0" i="1" smtClean="0">
                        <a:latin typeface="Cambria Math"/>
                      </a:rPr>
                      <m:t>𝑎𝑡𝑜𝑚</m:t>
                    </m:r>
                    <m:r>
                      <a:rPr lang="en-CA" sz="2400" b="0" i="1" smtClean="0">
                        <a:latin typeface="Cambria Math"/>
                      </a:rPr>
                      <m:t> </m:t>
                    </m:r>
                    <m:r>
                      <a:rPr lang="en-CA" sz="2400" b="0" i="1" smtClean="0">
                        <a:latin typeface="Cambria Math"/>
                      </a:rPr>
                      <m:t>𝑒𝑐𝑜𝑛𝑜𝑚𝑦</m:t>
                    </m:r>
                    <m:r>
                      <a:rPr lang="en-CA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CA" sz="2400" b="0" i="1" smtClean="0">
                            <a:latin typeface="Cambria Math"/>
                          </a:rPr>
                          <m:t>(191.27)</m:t>
                        </m:r>
                      </m:num>
                      <m:den>
                        <m:r>
                          <a:rPr lang="en-CA" sz="2400" b="0" i="1" smtClean="0">
                            <a:latin typeface="Cambria Math"/>
                          </a:rPr>
                          <m:t>(87.12 +104.15)</m:t>
                        </m:r>
                      </m:den>
                    </m:f>
                  </m:oMath>
                </a14:m>
                <a:r>
                  <a:rPr lang="en-CA" sz="2400" dirty="0" smtClean="0">
                    <a:latin typeface="Cambria Math" panose="02040503050406030204" pitchFamily="18" charset="0"/>
                    <a:ea typeface="Cambria Math" panose="02040503050406030204" pitchFamily="18" charset="0"/>
                    <a:sym typeface="Symbol"/>
                  </a:rPr>
                  <a:t> 100% = 100%</a:t>
                </a:r>
              </a:p>
              <a:p>
                <a:pPr marL="0" indent="0">
                  <a:buNone/>
                </a:pPr>
                <a:endParaRPr lang="en-CA" sz="2400" dirty="0" smtClean="0"/>
              </a:p>
              <a:p>
                <a:r>
                  <a:rPr lang="en-CA" sz="2400" dirty="0" smtClean="0"/>
                  <a:t>Hydroamination is 100% atom economic; no </a:t>
                </a:r>
                <a:r>
                  <a:rPr lang="en-CA" sz="2400" dirty="0" err="1" smtClean="0"/>
                  <a:t>byproduct</a:t>
                </a:r>
                <a:r>
                  <a:rPr lang="en-CA" sz="2400" dirty="0" smtClean="0"/>
                  <a:t> is generated</a:t>
                </a:r>
              </a:p>
              <a:p>
                <a:endParaRPr lang="en-CA" sz="2400" dirty="0" smtClean="0"/>
              </a:p>
              <a:p>
                <a:endParaRPr lang="en-CA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  <a:blipFill rotWithShape="1">
                <a:blip r:embed="rId4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>
            <a:noAutofit/>
          </a:bodyPr>
          <a:lstStyle/>
          <a:p>
            <a:r>
              <a:rPr lang="en-CA" sz="2800" dirty="0" smtClean="0"/>
              <a:t>Case Study 2: Synthesis of Amines Using Hydroamination</a:t>
            </a:r>
            <a:endParaRPr lang="en-CA" sz="28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1124744"/>
            <a:ext cx="84969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91858"/>
              </p:ext>
            </p:extLst>
          </p:nvPr>
        </p:nvGraphicFramePr>
        <p:xfrm>
          <a:off x="1270000" y="1700808"/>
          <a:ext cx="660400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CS ChemDraw Drawing" r:id="rId5" imgW="5080759" imgH="1362128" progId="ChemDraw.Document.6.0">
                  <p:embed/>
                </p:oleObj>
              </mc:Choice>
              <mc:Fallback>
                <p:oleObj name="CS ChemDraw Drawing" r:id="rId5" imgW="5080759" imgH="136212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70000" y="1700808"/>
                        <a:ext cx="6604000" cy="177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42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/>
          </a:bodyPr>
          <a:lstStyle/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  <a:p>
            <a:r>
              <a:rPr lang="en-CA" sz="2400" dirty="0" smtClean="0"/>
              <a:t>Addition of ammonia to ethylene is slightly exothermic</a:t>
            </a:r>
          </a:p>
          <a:p>
            <a:pPr marL="457200" lvl="1" indent="0">
              <a:buNone/>
            </a:pPr>
            <a:r>
              <a:rPr lang="en-CA" sz="2000" dirty="0" smtClean="0">
                <a:sym typeface="Symbol"/>
              </a:rPr>
              <a:t>	G° = -14.7 kJ/</a:t>
            </a:r>
            <a:r>
              <a:rPr lang="en-CA" sz="2000" dirty="0" err="1" smtClean="0">
                <a:sym typeface="Symbol"/>
              </a:rPr>
              <a:t>mol</a:t>
            </a:r>
            <a:r>
              <a:rPr lang="en-CA" sz="2000" dirty="0" smtClean="0">
                <a:sym typeface="Symbol"/>
              </a:rPr>
              <a:t>, H° = -52.7 kJ/</a:t>
            </a:r>
            <a:r>
              <a:rPr lang="en-CA" sz="2000" dirty="0" err="1" smtClean="0">
                <a:sym typeface="Symbol"/>
              </a:rPr>
              <a:t>mol</a:t>
            </a:r>
            <a:r>
              <a:rPr lang="en-CA" sz="2000" dirty="0" smtClean="0">
                <a:sym typeface="Symbol"/>
              </a:rPr>
              <a:t>, S° = -127.3 J/</a:t>
            </a:r>
            <a:r>
              <a:rPr lang="en-CA" sz="2000" dirty="0" err="1" smtClean="0">
                <a:sym typeface="Symbol"/>
              </a:rPr>
              <a:t>mol·K</a:t>
            </a:r>
            <a:endParaRPr lang="en-CA" sz="2000" dirty="0" smtClean="0"/>
          </a:p>
          <a:p>
            <a:endParaRPr lang="en-CA" sz="2400" dirty="0"/>
          </a:p>
          <a:p>
            <a:r>
              <a:rPr lang="en-CA" sz="2400" dirty="0" smtClean="0"/>
              <a:t>However, coupling partners involved are both electron-rich sources; electrostatic repulsion between N lone pair and </a:t>
            </a:r>
            <a:r>
              <a:rPr lang="el-GR" sz="2400" dirty="0" smtClean="0"/>
              <a:t>π</a:t>
            </a:r>
            <a:r>
              <a:rPr lang="en-CA" sz="2400" dirty="0" smtClean="0"/>
              <a:t> bond leads to high activation barrier</a:t>
            </a:r>
          </a:p>
          <a:p>
            <a:endParaRPr lang="en-CA" sz="2400" dirty="0"/>
          </a:p>
          <a:p>
            <a:r>
              <a:rPr lang="en-CA" sz="2400" dirty="0" smtClean="0"/>
              <a:t>Two strategies: activate the amine or alkene with a metal catalyst</a:t>
            </a:r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Mechanistic Consideration</a:t>
            </a:r>
            <a:endParaRPr lang="en-CA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1124744"/>
            <a:ext cx="84969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342749"/>
              </p:ext>
            </p:extLst>
          </p:nvPr>
        </p:nvGraphicFramePr>
        <p:xfrm>
          <a:off x="900113" y="1700213"/>
          <a:ext cx="7342187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CS ChemDraw Drawing" r:id="rId4" imgW="4053289" imgH="581738" progId="ChemDraw.Document.6.0">
                  <p:embed/>
                </p:oleObj>
              </mc:Choice>
              <mc:Fallback>
                <p:oleObj name="CS ChemDraw Drawing" r:id="rId4" imgW="4053289" imgH="58173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0113" y="1700213"/>
                        <a:ext cx="7342187" cy="105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584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Selected Example 1: Amine Activation</a:t>
            </a:r>
            <a:endParaRPr lang="en-CA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1124744"/>
            <a:ext cx="84969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en-CA" sz="2000" dirty="0" smtClean="0"/>
              <a:t>Amine activation – early transition metal (e.g., </a:t>
            </a:r>
            <a:r>
              <a:rPr lang="en-CA" sz="2000" dirty="0" err="1" smtClean="0"/>
              <a:t>Ti</a:t>
            </a:r>
            <a:r>
              <a:rPr lang="en-CA" sz="2000" dirty="0" smtClean="0"/>
              <a:t>, </a:t>
            </a:r>
            <a:r>
              <a:rPr lang="en-CA" sz="2000" dirty="0" err="1" smtClean="0"/>
              <a:t>Zr</a:t>
            </a:r>
            <a:r>
              <a:rPr lang="en-CA" sz="2000" dirty="0" smtClean="0"/>
              <a:t>) that is highly electrophilic likes to bind “hard” N donor atoms</a:t>
            </a:r>
          </a:p>
          <a:p>
            <a:pPr marL="0" indent="0">
              <a:buNone/>
            </a:pPr>
            <a:r>
              <a:rPr lang="en-CA" sz="2400" dirty="0" smtClean="0"/>
              <a:t>	</a:t>
            </a:r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r>
              <a:rPr lang="en-CA" sz="1500" dirty="0">
                <a:solidFill>
                  <a:srgbClr val="FF0000"/>
                </a:solidFill>
              </a:rPr>
              <a:t>Classroom activity: describe the bonding interaction </a:t>
            </a:r>
            <a:r>
              <a:rPr lang="en-CA" sz="1500" dirty="0" smtClean="0">
                <a:solidFill>
                  <a:srgbClr val="FF0000"/>
                </a:solidFill>
              </a:rPr>
              <a:t>in M=NR using </a:t>
            </a:r>
            <a:r>
              <a:rPr lang="en-CA" sz="1500" dirty="0">
                <a:solidFill>
                  <a:srgbClr val="FF0000"/>
                </a:solidFill>
              </a:rPr>
              <a:t>molecular </a:t>
            </a:r>
            <a:r>
              <a:rPr lang="en-CA" sz="1500" dirty="0" smtClean="0">
                <a:solidFill>
                  <a:srgbClr val="FF0000"/>
                </a:solidFill>
              </a:rPr>
              <a:t>orbitals (*hint: bond angle about N is linear)</a:t>
            </a:r>
            <a:endParaRPr lang="en-CA" sz="15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87215"/>
              </p:ext>
            </p:extLst>
          </p:nvPr>
        </p:nvGraphicFramePr>
        <p:xfrm>
          <a:off x="1674813" y="2035175"/>
          <a:ext cx="5795962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CS ChemDraw Drawing" r:id="rId4" imgW="5793955" imgH="1124017" progId="ChemDraw.Document.6.0">
                  <p:embed/>
                </p:oleObj>
              </mc:Choice>
              <mc:Fallback>
                <p:oleObj name="CS ChemDraw Drawing" r:id="rId4" imgW="5793955" imgH="11240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4813" y="2035175"/>
                        <a:ext cx="5795962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691969"/>
              </p:ext>
            </p:extLst>
          </p:nvPr>
        </p:nvGraphicFramePr>
        <p:xfrm>
          <a:off x="2086053" y="3356992"/>
          <a:ext cx="4971893" cy="2525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CS ChemDraw Drawing" r:id="rId6" imgW="4519903" imgH="2296231" progId="ChemDraw.Document.6.0">
                  <p:embed/>
                </p:oleObj>
              </mc:Choice>
              <mc:Fallback>
                <p:oleObj name="CS ChemDraw Drawing" r:id="rId6" imgW="4519903" imgH="229623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86053" y="3356992"/>
                        <a:ext cx="4971893" cy="2525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en-CA" sz="2200" dirty="0" smtClean="0"/>
              <a:t>Alkene activation – late transition metal (e.g., </a:t>
            </a:r>
            <a:r>
              <a:rPr lang="en-CA" sz="2200" dirty="0" err="1" smtClean="0"/>
              <a:t>Pd</a:t>
            </a:r>
            <a:r>
              <a:rPr lang="en-CA" sz="2200" dirty="0" smtClean="0"/>
              <a:t>, Pt) coordinates to C=C bond, making it susceptible to amine addition</a:t>
            </a:r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r>
              <a:rPr lang="en-CA" sz="1600" dirty="0" smtClean="0">
                <a:solidFill>
                  <a:srgbClr val="FF0000"/>
                </a:solidFill>
              </a:rPr>
              <a:t>Classroom activity: describe the bonding interaction between M and C=C using molecular orbitals</a:t>
            </a:r>
          </a:p>
          <a:p>
            <a:pPr marL="0" indent="0">
              <a:buNone/>
            </a:pPr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121735"/>
              </p:ext>
            </p:extLst>
          </p:nvPr>
        </p:nvGraphicFramePr>
        <p:xfrm>
          <a:off x="1115616" y="2204864"/>
          <a:ext cx="6784187" cy="3605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CS ChemDraw Drawing" r:id="rId4" imgW="5653489" imgH="3004959" progId="ChemDraw.Document.6.0">
                  <p:embed/>
                </p:oleObj>
              </mc:Choice>
              <mc:Fallback>
                <p:oleObj name="CS ChemDraw Drawing" r:id="rId4" imgW="5653489" imgH="300495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2204864"/>
                        <a:ext cx="6784187" cy="36059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Selected Example 2: Alkene Activation</a:t>
            </a:r>
            <a:endParaRPr lang="en-CA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1124744"/>
            <a:ext cx="84969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1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797</Words>
  <Application>Microsoft Office PowerPoint</Application>
  <PresentationFormat>On-screen Show (4:3)</PresentationFormat>
  <Paragraphs>135</Paragraphs>
  <Slides>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Introduction to Atom Economy and the Hydroamination Reaction</vt:lpstr>
      <vt:lpstr>Atom Economy</vt:lpstr>
      <vt:lpstr>Case Study 1: Synthesis of Amines Using N-Alkylation</vt:lpstr>
      <vt:lpstr>Introduction to Hydroamination</vt:lpstr>
      <vt:lpstr>Case Study 2: Synthesis of Amines Using Hydroamination</vt:lpstr>
      <vt:lpstr>Mechanistic Consideration</vt:lpstr>
      <vt:lpstr>Selected Example 1: Amine Activation</vt:lpstr>
      <vt:lpstr>Selected Example 2: Alkene Activation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Eugene Chong</dc:creator>
  <cp:lastModifiedBy>Eugene Chong</cp:lastModifiedBy>
  <cp:revision>60</cp:revision>
  <dcterms:created xsi:type="dcterms:W3CDTF">2016-06-28T00:21:20Z</dcterms:created>
  <dcterms:modified xsi:type="dcterms:W3CDTF">2016-07-01T05:09:05Z</dcterms:modified>
</cp:coreProperties>
</file>