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6"/>
  </p:notesMasterIdLst>
  <p:sldIdLst>
    <p:sldId id="298" r:id="rId2"/>
    <p:sldId id="259" r:id="rId3"/>
    <p:sldId id="297" r:id="rId4"/>
    <p:sldId id="264" r:id="rId5"/>
    <p:sldId id="260" r:id="rId6"/>
    <p:sldId id="261" r:id="rId7"/>
    <p:sldId id="296" r:id="rId8"/>
    <p:sldId id="267" r:id="rId9"/>
    <p:sldId id="268" r:id="rId10"/>
    <p:sldId id="269" r:id="rId11"/>
    <p:sldId id="262" r:id="rId12"/>
    <p:sldId id="265" r:id="rId13"/>
    <p:sldId id="266"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2" autoAdjust="0"/>
  </p:normalViewPr>
  <p:slideViewPr>
    <p:cSldViewPr snapToGrid="0" snapToObjects="1">
      <p:cViewPr varScale="1">
        <p:scale>
          <a:sx n="82" d="100"/>
          <a:sy n="82" d="100"/>
        </p:scale>
        <p:origin x="-185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A49FDD-FA2E-4E46-A15B-54747EEB31F4}" type="datetimeFigureOut">
              <a:rPr lang="en-US" smtClean="0"/>
              <a:t>7/1/16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DF48AD-139A-AE4C-B646-0D95EEE5113B}" type="slidenum">
              <a:rPr lang="en-US" smtClean="0"/>
              <a:t>‹#›</a:t>
            </a:fld>
            <a:endParaRPr lang="en-US"/>
          </a:p>
        </p:txBody>
      </p:sp>
    </p:spTree>
    <p:extLst>
      <p:ext uri="{BB962C8B-B14F-4D97-AF65-F5344CB8AC3E}">
        <p14:creationId xmlns:p14="http://schemas.microsoft.com/office/powerpoint/2010/main" val="2008295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sure to point out</a:t>
            </a:r>
            <a:r>
              <a:rPr lang="en-US" baseline="0" dirty="0" smtClean="0"/>
              <a:t> that increasing the soft character of the ligand by the addition of neutral N-donor groups increases selectivity for the softer actinide over the harder lanthanide. This, however, comes at the cost of complex stability as evidenced by the decrease in the </a:t>
            </a:r>
            <a:r>
              <a:rPr lang="en-US" baseline="0" dirty="0" err="1" smtClean="0"/>
              <a:t>log</a:t>
            </a:r>
            <a:r>
              <a:rPr lang="en-US" i="1" baseline="0" dirty="0" err="1" smtClean="0"/>
              <a:t>K</a:t>
            </a:r>
            <a:r>
              <a:rPr lang="en-US" i="0" baseline="0" dirty="0" smtClean="0"/>
              <a:t> values. (note: actinides are slightly softer than lanthanides because of the greater spatial expansion of the 5f vs. 4f atomic orbitals)</a:t>
            </a:r>
            <a:endParaRPr lang="en-US" dirty="0"/>
          </a:p>
        </p:txBody>
      </p:sp>
      <p:sp>
        <p:nvSpPr>
          <p:cNvPr id="4" name="Slide Number Placeholder 3"/>
          <p:cNvSpPr>
            <a:spLocks noGrp="1"/>
          </p:cNvSpPr>
          <p:nvPr>
            <p:ph type="sldNum" sz="quarter" idx="10"/>
          </p:nvPr>
        </p:nvSpPr>
        <p:spPr/>
        <p:txBody>
          <a:bodyPr/>
          <a:lstStyle/>
          <a:p>
            <a:fld id="{B6DF48AD-139A-AE4C-B646-0D95EEE5113B}" type="slidenum">
              <a:rPr lang="en-US" smtClean="0"/>
              <a:t>5</a:t>
            </a:fld>
            <a:endParaRPr lang="en-US"/>
          </a:p>
        </p:txBody>
      </p:sp>
    </p:spTree>
    <p:extLst>
      <p:ext uri="{BB962C8B-B14F-4D97-AF65-F5344CB8AC3E}">
        <p14:creationId xmlns:p14="http://schemas.microsoft.com/office/powerpoint/2010/main" val="2037048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DF48AD-139A-AE4C-B646-0D95EEE5113B}" type="slidenum">
              <a:rPr lang="en-US" smtClean="0"/>
              <a:t>13</a:t>
            </a:fld>
            <a:endParaRPr lang="en-US"/>
          </a:p>
        </p:txBody>
      </p:sp>
    </p:spTree>
    <p:extLst>
      <p:ext uri="{BB962C8B-B14F-4D97-AF65-F5344CB8AC3E}">
        <p14:creationId xmlns:p14="http://schemas.microsoft.com/office/powerpoint/2010/main" val="476734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5D2118-9DBB-354D-AF73-76228C794F53}" type="datetimeFigureOut">
              <a:rPr lang="en-US" smtClean="0"/>
              <a:pPr/>
              <a:t>7/1/16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D2118-9DBB-354D-AF73-76228C794F53}" type="datetimeFigureOut">
              <a:rPr lang="en-US" smtClean="0"/>
              <a:pPr/>
              <a:t>7/1/16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D2118-9DBB-354D-AF73-76228C794F53}" type="datetimeFigureOut">
              <a:rPr lang="en-US" smtClean="0"/>
              <a:pPr/>
              <a:t>7/1/16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D2118-9DBB-354D-AF73-76228C794F53}" type="datetimeFigureOut">
              <a:rPr lang="en-US" smtClean="0"/>
              <a:pPr/>
              <a:t>7/1/16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D2118-9DBB-354D-AF73-76228C794F53}" type="datetimeFigureOut">
              <a:rPr lang="en-US" smtClean="0"/>
              <a:pPr/>
              <a:t>7/1/16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5D2118-9DBB-354D-AF73-76228C794F53}" type="datetimeFigureOut">
              <a:rPr lang="en-US" smtClean="0"/>
              <a:pPr/>
              <a:t>7/1/16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D2118-9DBB-354D-AF73-76228C794F53}" type="datetimeFigureOut">
              <a:rPr lang="en-US" smtClean="0"/>
              <a:pPr/>
              <a:t>7/1/16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5D2118-9DBB-354D-AF73-76228C794F53}" type="datetimeFigureOut">
              <a:rPr lang="en-US" smtClean="0"/>
              <a:pPr/>
              <a:t>7/1/16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D2118-9DBB-354D-AF73-76228C794F53}" type="datetimeFigureOut">
              <a:rPr lang="en-US" smtClean="0"/>
              <a:pPr/>
              <a:t>7/1/16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D2118-9DBB-354D-AF73-76228C794F53}" type="datetimeFigureOut">
              <a:rPr lang="en-US" smtClean="0"/>
              <a:pPr/>
              <a:t>7/1/16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D2118-9DBB-354D-AF73-76228C794F53}" type="datetimeFigureOut">
              <a:rPr lang="en-US" smtClean="0"/>
              <a:pPr/>
              <a:t>7/1/16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00DF17-5497-074A-881C-492C5A39D5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D2118-9DBB-354D-AF73-76228C794F53}" type="datetimeFigureOut">
              <a:rPr lang="en-US" smtClean="0"/>
              <a:pPr/>
              <a:t>7/1/16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00DF17-5497-074A-881C-492C5A39D5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12.emf"/><Relationship Id="rId1" Type="http://schemas.openxmlformats.org/officeDocument/2006/relationships/slideLayout" Target="../slideLayouts/slideLayout1.xml"/><Relationship Id="rId2"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4" Type="http://schemas.openxmlformats.org/officeDocument/2006/relationships/image" Target="../media/image14.emf"/><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5.emf"/><Relationship Id="rId1" Type="http://schemas.openxmlformats.org/officeDocument/2006/relationships/vmlDrawing" Target="../drawings/vmlDrawing2.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emf"/><Relationship Id="rId3"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06185"/>
            <a:ext cx="7772400" cy="1470025"/>
          </a:xfrm>
        </p:spPr>
        <p:txBody>
          <a:bodyPr/>
          <a:lstStyle/>
          <a:p>
            <a:r>
              <a:rPr lang="en-US" b="1" dirty="0" smtClean="0">
                <a:solidFill>
                  <a:srgbClr val="800000"/>
                </a:solidFill>
              </a:rPr>
              <a:t>Ligand Design for Selectivity and Complex Stability</a:t>
            </a:r>
            <a:endParaRPr lang="en-US" b="1" dirty="0">
              <a:solidFill>
                <a:srgbClr val="800000"/>
              </a:solidFill>
            </a:endParaRPr>
          </a:p>
        </p:txBody>
      </p:sp>
      <p:sp>
        <p:nvSpPr>
          <p:cNvPr id="4" name="Rectangle 3"/>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3"/>
          <p:cNvSpPr txBox="1">
            <a:spLocks noChangeArrowheads="1"/>
          </p:cNvSpPr>
          <p:nvPr/>
        </p:nvSpPr>
        <p:spPr bwMode="auto">
          <a:xfrm>
            <a:off x="685800" y="5619586"/>
            <a:ext cx="7772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t>Created by </a:t>
            </a:r>
            <a:r>
              <a:rPr lang="en-US" sz="1200" dirty="0" smtClean="0"/>
              <a:t>Daniel S. </a:t>
            </a:r>
            <a:r>
              <a:rPr lang="en-US" sz="1200" dirty="0" err="1" smtClean="0"/>
              <a:t>Kissel</a:t>
            </a:r>
            <a:r>
              <a:rPr lang="en-US" sz="1200" dirty="0" smtClean="0"/>
              <a:t>, Lewis University (</a:t>
            </a:r>
            <a:r>
              <a:rPr lang="en-US" sz="1200" dirty="0" err="1" smtClean="0"/>
              <a:t>kisselda@lewisu.edu</a:t>
            </a:r>
            <a:r>
              <a:rPr lang="en-US" sz="1200" dirty="0" smtClean="0"/>
              <a:t>) </a:t>
            </a:r>
            <a:r>
              <a:rPr lang="en-US" sz="1200" dirty="0"/>
              <a:t>and posted on </a:t>
            </a:r>
            <a:r>
              <a:rPr lang="en-US" sz="1200" dirty="0" err="1"/>
              <a:t>VIPEr</a:t>
            </a:r>
            <a:r>
              <a:rPr lang="en-US" sz="1200" dirty="0"/>
              <a:t> on June </a:t>
            </a:r>
            <a:r>
              <a:rPr lang="en-US" sz="1200" dirty="0" smtClean="0"/>
              <a:t>30, </a:t>
            </a:r>
            <a:r>
              <a:rPr lang="en-US" sz="1200" dirty="0"/>
              <a:t>2016. Copyright </a:t>
            </a:r>
            <a:r>
              <a:rPr lang="en-US" sz="1200" dirty="0" smtClean="0"/>
              <a:t>Daniel S. </a:t>
            </a:r>
            <a:r>
              <a:rPr lang="en-US" sz="1200" dirty="0" err="1" smtClean="0"/>
              <a:t>Kissel</a:t>
            </a:r>
            <a:r>
              <a:rPr lang="en-US" sz="1200" dirty="0" smtClean="0"/>
              <a:t>, </a:t>
            </a:r>
            <a:r>
              <a:rPr lang="en-US" sz="1200" dirty="0"/>
              <a:t>2016. This work is licensed under the Creative Commons Attribution-</a:t>
            </a:r>
            <a:r>
              <a:rPr lang="en-US" sz="1200" dirty="0" err="1"/>
              <a:t>NonCommercial</a:t>
            </a:r>
            <a:r>
              <a:rPr lang="en-US" sz="1200" dirty="0"/>
              <a:t>-</a:t>
            </a:r>
            <a:r>
              <a:rPr lang="en-US" sz="1200" dirty="0" err="1"/>
              <a:t>ShareAlike</a:t>
            </a:r>
            <a:r>
              <a:rPr lang="en-US" sz="1200" dirty="0"/>
              <a:t> License. To view a copy of this license visit </a:t>
            </a:r>
          </a:p>
          <a:p>
            <a:r>
              <a:rPr lang="en-US" sz="1200" dirty="0"/>
              <a:t>http://</a:t>
            </a:r>
            <a:r>
              <a:rPr lang="en-US" sz="1200" dirty="0" err="1"/>
              <a:t>creativecommons.org</a:t>
            </a:r>
            <a:r>
              <a:rPr lang="en-US" sz="1200" dirty="0"/>
              <a:t>/licenses/by-</a:t>
            </a:r>
            <a:r>
              <a:rPr lang="en-US" sz="1200" dirty="0" err="1"/>
              <a:t>nc</a:t>
            </a:r>
            <a:r>
              <a:rPr lang="en-US" sz="1200" dirty="0"/>
              <a:t>-</a:t>
            </a:r>
            <a:r>
              <a:rPr lang="en-US" sz="1200" dirty="0" err="1"/>
              <a:t>sa</a:t>
            </a:r>
            <a:r>
              <a:rPr lang="en-US" sz="1200" dirty="0"/>
              <a:t>/4.0/</a:t>
            </a:r>
          </a:p>
          <a:p>
            <a:endParaRPr lang="en-US" sz="1200" dirty="0"/>
          </a:p>
        </p:txBody>
      </p:sp>
    </p:spTree>
    <p:extLst>
      <p:ext uri="{BB962C8B-B14F-4D97-AF65-F5344CB8AC3E}">
        <p14:creationId xmlns:p14="http://schemas.microsoft.com/office/powerpoint/2010/main" val="211470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The </a:t>
            </a:r>
            <a:r>
              <a:rPr lang="en-US" sz="3200" dirty="0" err="1" smtClean="0">
                <a:solidFill>
                  <a:srgbClr val="800000"/>
                </a:solidFill>
              </a:rPr>
              <a:t>Cryptate</a:t>
            </a:r>
            <a:r>
              <a:rPr lang="en-US" sz="3200" dirty="0" smtClean="0">
                <a:solidFill>
                  <a:srgbClr val="800000"/>
                </a:solidFill>
              </a:rPr>
              <a:t> Effect</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280737" y="1096211"/>
            <a:ext cx="8582526" cy="1200328"/>
          </a:xfrm>
          <a:prstGeom prst="rect">
            <a:avLst/>
          </a:prstGeom>
          <a:noFill/>
        </p:spPr>
        <p:txBody>
          <a:bodyPr wrap="square" rtlCol="0">
            <a:spAutoFit/>
          </a:bodyPr>
          <a:lstStyle/>
          <a:p>
            <a:pPr marL="342900" indent="-342900">
              <a:buFont typeface="Arial"/>
              <a:buChar char="•"/>
            </a:pPr>
            <a:r>
              <a:rPr lang="en-US" sz="2400" dirty="0" smtClean="0"/>
              <a:t>A </a:t>
            </a:r>
            <a:r>
              <a:rPr lang="en-US" sz="2400" dirty="0" err="1" smtClean="0"/>
              <a:t>cryptand</a:t>
            </a:r>
            <a:r>
              <a:rPr lang="en-US" sz="2400" dirty="0" smtClean="0"/>
              <a:t> containing 3 “strands” of donor groups that link neutral N-donors increases complex stability even more as a result of increased </a:t>
            </a:r>
            <a:r>
              <a:rPr lang="en-US" sz="2400" dirty="0" err="1" smtClean="0"/>
              <a:t>enthalpic</a:t>
            </a:r>
            <a:r>
              <a:rPr lang="en-US" sz="2400" dirty="0" smtClean="0"/>
              <a:t> and chelate effects.</a:t>
            </a:r>
            <a:endParaRPr lang="en-US" sz="2400" dirty="0"/>
          </a:p>
        </p:txBody>
      </p:sp>
      <p:pic>
        <p:nvPicPr>
          <p:cNvPr id="7" name="Picture 6"/>
          <p:cNvPicPr>
            <a:picLocks noChangeAspect="1"/>
          </p:cNvPicPr>
          <p:nvPr/>
        </p:nvPicPr>
        <p:blipFill>
          <a:blip r:embed="rId2"/>
          <a:stretch>
            <a:fillRect/>
          </a:stretch>
        </p:blipFill>
        <p:spPr>
          <a:xfrm>
            <a:off x="5793205" y="2479842"/>
            <a:ext cx="1701800" cy="1727200"/>
          </a:xfrm>
          <a:prstGeom prst="rect">
            <a:avLst/>
          </a:prstGeom>
        </p:spPr>
      </p:pic>
      <p:pic>
        <p:nvPicPr>
          <p:cNvPr id="8" name="Picture 7"/>
          <p:cNvPicPr>
            <a:picLocks noChangeAspect="1"/>
          </p:cNvPicPr>
          <p:nvPr/>
        </p:nvPicPr>
        <p:blipFill>
          <a:blip r:embed="rId3"/>
          <a:stretch>
            <a:fillRect/>
          </a:stretch>
        </p:blipFill>
        <p:spPr>
          <a:xfrm>
            <a:off x="3196680" y="2565400"/>
            <a:ext cx="1577123" cy="1641642"/>
          </a:xfrm>
          <a:prstGeom prst="rect">
            <a:avLst/>
          </a:prstGeom>
        </p:spPr>
      </p:pic>
      <p:sp>
        <p:nvSpPr>
          <p:cNvPr id="9" name="TextBox 8"/>
          <p:cNvSpPr txBox="1"/>
          <p:nvPr/>
        </p:nvSpPr>
        <p:spPr>
          <a:xfrm>
            <a:off x="3352787" y="4220410"/>
            <a:ext cx="1263086" cy="369332"/>
          </a:xfrm>
          <a:prstGeom prst="rect">
            <a:avLst/>
          </a:prstGeom>
          <a:noFill/>
        </p:spPr>
        <p:txBody>
          <a:bodyPr wrap="none" rtlCol="0">
            <a:spAutoFit/>
          </a:bodyPr>
          <a:lstStyle/>
          <a:p>
            <a:r>
              <a:rPr lang="en-US" dirty="0" smtClean="0"/>
              <a:t>18-crown-6</a:t>
            </a:r>
            <a:endParaRPr lang="en-US" dirty="0"/>
          </a:p>
        </p:txBody>
      </p:sp>
      <p:sp>
        <p:nvSpPr>
          <p:cNvPr id="10" name="TextBox 9"/>
          <p:cNvSpPr txBox="1"/>
          <p:nvPr/>
        </p:nvSpPr>
        <p:spPr>
          <a:xfrm>
            <a:off x="5940471" y="4207042"/>
            <a:ext cx="1581270" cy="369332"/>
          </a:xfrm>
          <a:prstGeom prst="rect">
            <a:avLst/>
          </a:prstGeom>
          <a:noFill/>
        </p:spPr>
        <p:txBody>
          <a:bodyPr wrap="none" rtlCol="0">
            <a:spAutoFit/>
          </a:bodyPr>
          <a:lstStyle/>
          <a:p>
            <a:r>
              <a:rPr lang="en-US" dirty="0" smtClean="0"/>
              <a:t>cryptand-2,2,2</a:t>
            </a:r>
            <a:endParaRPr lang="en-US" dirty="0"/>
          </a:p>
        </p:txBody>
      </p:sp>
      <p:sp>
        <p:nvSpPr>
          <p:cNvPr id="11" name="TextBox 10"/>
          <p:cNvSpPr txBox="1"/>
          <p:nvPr/>
        </p:nvSpPr>
        <p:spPr>
          <a:xfrm>
            <a:off x="1016003" y="4772525"/>
            <a:ext cx="7606632" cy="461665"/>
          </a:xfrm>
          <a:prstGeom prst="rect">
            <a:avLst/>
          </a:prstGeom>
          <a:noFill/>
        </p:spPr>
        <p:txBody>
          <a:bodyPr wrap="square" rtlCol="0">
            <a:spAutoFit/>
          </a:bodyPr>
          <a:lstStyle/>
          <a:p>
            <a:r>
              <a:rPr lang="en-US" sz="2400" i="1" dirty="0" smtClean="0"/>
              <a:t>log</a:t>
            </a:r>
            <a:r>
              <a:rPr lang="en-US" sz="2400" dirty="0" smtClean="0"/>
              <a:t>K</a:t>
            </a:r>
            <a:r>
              <a:rPr lang="en-US" sz="2400" baseline="-25000" dirty="0" smtClean="0"/>
              <a:t>1</a:t>
            </a:r>
            <a:r>
              <a:rPr lang="en-US" sz="2400" dirty="0" smtClean="0"/>
              <a:t> Pb</a:t>
            </a:r>
            <a:r>
              <a:rPr lang="en-US" sz="2400" baseline="30000" dirty="0" smtClean="0"/>
              <a:t>2+</a:t>
            </a:r>
            <a:r>
              <a:rPr lang="en-US" sz="2400" dirty="0" smtClean="0"/>
              <a:t>				6.8						12.0</a:t>
            </a:r>
            <a:endParaRPr lang="en-US" sz="2400" i="1" dirty="0"/>
          </a:p>
        </p:txBody>
      </p:sp>
      <p:sp>
        <p:nvSpPr>
          <p:cNvPr id="12" name="TextBox 11"/>
          <p:cNvSpPr txBox="1"/>
          <p:nvPr/>
        </p:nvSpPr>
        <p:spPr>
          <a:xfrm>
            <a:off x="772831" y="5651713"/>
            <a:ext cx="7632611" cy="369332"/>
          </a:xfrm>
          <a:prstGeom prst="rect">
            <a:avLst/>
          </a:prstGeom>
          <a:noFill/>
        </p:spPr>
        <p:txBody>
          <a:bodyPr wrap="square" rtlCol="0">
            <a:spAutoFit/>
          </a:bodyPr>
          <a:lstStyle/>
          <a:p>
            <a:r>
              <a:rPr lang="en-US" dirty="0" smtClean="0"/>
              <a:t>This effect is best observed in larger metal ions with high coordination numbers</a:t>
            </a:r>
            <a:endParaRPr lang="en-US" dirty="0"/>
          </a:p>
        </p:txBody>
      </p:sp>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Chelate Ring Size Effect</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122564" y="1332689"/>
            <a:ext cx="3887968" cy="4708981"/>
          </a:xfrm>
          <a:prstGeom prst="rect">
            <a:avLst/>
          </a:prstGeom>
          <a:noFill/>
        </p:spPr>
        <p:txBody>
          <a:bodyPr wrap="square" rtlCol="0">
            <a:spAutoFit/>
          </a:bodyPr>
          <a:lstStyle/>
          <a:p>
            <a:pPr marL="342900" indent="-342900">
              <a:buFont typeface="Arial"/>
              <a:buChar char="•"/>
            </a:pPr>
            <a:r>
              <a:rPr lang="en-US" sz="2400" dirty="0" smtClean="0"/>
              <a:t>Formation of 4 and 5-membered chelate rings is more favorable for complexes containing larger metal ions</a:t>
            </a:r>
          </a:p>
          <a:p>
            <a:endParaRPr lang="en-US" sz="1200" dirty="0" smtClean="0"/>
          </a:p>
          <a:p>
            <a:pPr marL="342900" indent="-342900">
              <a:buFont typeface="Arial"/>
              <a:buChar char="•"/>
            </a:pPr>
            <a:r>
              <a:rPr lang="en-US" sz="2400" dirty="0" smtClean="0"/>
              <a:t>Formation of 6-membered chelate rings is more favorable for complexes containing smaller metal ions</a:t>
            </a:r>
          </a:p>
          <a:p>
            <a:pPr marL="342900" indent="-342900">
              <a:buFont typeface="Arial"/>
              <a:buChar char="•"/>
            </a:pPr>
            <a:endParaRPr lang="en-US" sz="2400" dirty="0"/>
          </a:p>
          <a:p>
            <a:pPr marL="342900" indent="-342900">
              <a:buFont typeface="Arial"/>
              <a:buChar char="•"/>
            </a:pPr>
            <a:r>
              <a:rPr lang="en-US" sz="2400" dirty="0" smtClean="0"/>
              <a:t>This is a geometric effect</a:t>
            </a:r>
          </a:p>
        </p:txBody>
      </p:sp>
      <p:sp>
        <p:nvSpPr>
          <p:cNvPr id="9" name="TextBox 8"/>
          <p:cNvSpPr txBox="1"/>
          <p:nvPr/>
        </p:nvSpPr>
        <p:spPr>
          <a:xfrm>
            <a:off x="4589137" y="2979521"/>
            <a:ext cx="4124476" cy="923330"/>
          </a:xfrm>
          <a:prstGeom prst="rect">
            <a:avLst/>
          </a:prstGeom>
          <a:noFill/>
        </p:spPr>
        <p:txBody>
          <a:bodyPr wrap="square" rtlCol="0">
            <a:spAutoFit/>
          </a:bodyPr>
          <a:lstStyle/>
          <a:p>
            <a:r>
              <a:rPr lang="en-US" dirty="0" smtClean="0"/>
              <a:t>Insert image of Figure 3 A, B, and C ONLY from Hancock, R. D. </a:t>
            </a:r>
            <a:r>
              <a:rPr lang="en-US" i="1" dirty="0" smtClean="0"/>
              <a:t>J. Chem. Educ.</a:t>
            </a:r>
            <a:r>
              <a:rPr lang="en-US" dirty="0" smtClean="0"/>
              <a:t>,</a:t>
            </a:r>
            <a:r>
              <a:rPr lang="en-US" i="1" dirty="0" smtClean="0"/>
              <a:t> </a:t>
            </a:r>
            <a:r>
              <a:rPr lang="en-US" dirty="0" smtClean="0"/>
              <a:t>1992, </a:t>
            </a:r>
            <a:r>
              <a:rPr lang="en-US" i="1" dirty="0" smtClean="0"/>
              <a:t>69</a:t>
            </a:r>
            <a:r>
              <a:rPr lang="en-US" dirty="0" smtClean="0"/>
              <a:t> (8), </a:t>
            </a:r>
            <a:r>
              <a:rPr lang="en-US" dirty="0" err="1" smtClean="0"/>
              <a:t>pg</a:t>
            </a:r>
            <a:r>
              <a:rPr lang="en-US" dirty="0" smtClean="0"/>
              <a:t> 617</a:t>
            </a:r>
            <a:endParaRPr lang="en-US" dirty="0"/>
          </a:p>
        </p:txBody>
      </p:sp>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Chelate Ring Size Effect in Action</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11" name="TextBox 10"/>
          <p:cNvSpPr txBox="1"/>
          <p:nvPr/>
        </p:nvSpPr>
        <p:spPr>
          <a:xfrm>
            <a:off x="187157" y="2727168"/>
            <a:ext cx="8408735" cy="1200328"/>
          </a:xfrm>
          <a:prstGeom prst="rect">
            <a:avLst/>
          </a:prstGeom>
          <a:noFill/>
        </p:spPr>
        <p:txBody>
          <a:bodyPr wrap="square" rtlCol="0">
            <a:spAutoFit/>
          </a:bodyPr>
          <a:lstStyle/>
          <a:p>
            <a:r>
              <a:rPr lang="en-US" sz="2400" i="1" dirty="0" smtClean="0"/>
              <a:t>log</a:t>
            </a:r>
            <a:r>
              <a:rPr lang="en-US" sz="2400" dirty="0" smtClean="0"/>
              <a:t>K</a:t>
            </a:r>
            <a:r>
              <a:rPr lang="en-US" sz="2400" baseline="-25000" dirty="0" smtClean="0"/>
              <a:t>1</a:t>
            </a:r>
            <a:r>
              <a:rPr lang="en-US" sz="2400" dirty="0"/>
              <a:t> </a:t>
            </a:r>
            <a:r>
              <a:rPr lang="en-US" sz="2400" dirty="0" smtClean="0"/>
              <a:t>Cu</a:t>
            </a:r>
            <a:r>
              <a:rPr lang="en-US" sz="2400" baseline="30000" dirty="0" smtClean="0"/>
              <a:t>2+</a:t>
            </a:r>
            <a:r>
              <a:rPr lang="en-US" sz="2400" dirty="0" smtClean="0"/>
              <a:t>		18					22						26</a:t>
            </a:r>
          </a:p>
          <a:p>
            <a:endParaRPr lang="en-US" sz="2400" dirty="0" smtClean="0"/>
          </a:p>
          <a:p>
            <a:r>
              <a:rPr lang="en-US" sz="2400" i="1" dirty="0" smtClean="0"/>
              <a:t>log</a:t>
            </a:r>
            <a:r>
              <a:rPr lang="en-US" sz="2400" dirty="0" smtClean="0"/>
              <a:t>K</a:t>
            </a:r>
            <a:r>
              <a:rPr lang="en-US" sz="2400" baseline="-25000" dirty="0" smtClean="0"/>
              <a:t>1</a:t>
            </a:r>
            <a:r>
              <a:rPr lang="en-US" sz="2400" dirty="0" smtClean="0"/>
              <a:t> Pb</a:t>
            </a:r>
            <a:r>
              <a:rPr lang="en-US" sz="2400" baseline="30000" dirty="0" smtClean="0"/>
              <a:t>2+		</a:t>
            </a:r>
            <a:r>
              <a:rPr lang="en-US" sz="2400" dirty="0" smtClean="0"/>
              <a:t>13					12						 7</a:t>
            </a:r>
            <a:endParaRPr lang="en-US" sz="2400" i="1" dirty="0"/>
          </a:p>
        </p:txBody>
      </p:sp>
      <p:sp>
        <p:nvSpPr>
          <p:cNvPr id="12" name="TextBox 11"/>
          <p:cNvSpPr txBox="1"/>
          <p:nvPr/>
        </p:nvSpPr>
        <p:spPr>
          <a:xfrm>
            <a:off x="160421" y="4398210"/>
            <a:ext cx="8769684" cy="1938992"/>
          </a:xfrm>
          <a:prstGeom prst="rect">
            <a:avLst/>
          </a:prstGeom>
          <a:noFill/>
        </p:spPr>
        <p:txBody>
          <a:bodyPr wrap="square" rtlCol="0">
            <a:spAutoFit/>
          </a:bodyPr>
          <a:lstStyle/>
          <a:p>
            <a:pPr marL="342900" indent="-342900">
              <a:buFont typeface="Arial"/>
              <a:buChar char="•"/>
            </a:pPr>
            <a:r>
              <a:rPr lang="en-US" sz="2400" dirty="0" smtClean="0"/>
              <a:t>Affinity for ligand increases for the smaller Cu</a:t>
            </a:r>
            <a:r>
              <a:rPr lang="en-US" sz="2400" baseline="30000" dirty="0" smtClean="0"/>
              <a:t>2+</a:t>
            </a:r>
            <a:r>
              <a:rPr lang="en-US" sz="2400" dirty="0" smtClean="0"/>
              <a:t> ion as chelate ring size increases</a:t>
            </a:r>
          </a:p>
          <a:p>
            <a:pPr marL="342900" indent="-342900">
              <a:buFont typeface="Arial"/>
              <a:buChar char="•"/>
            </a:pPr>
            <a:endParaRPr lang="en-US" sz="2400" dirty="0"/>
          </a:p>
          <a:p>
            <a:pPr marL="342900" indent="-342900">
              <a:buFont typeface="Arial"/>
              <a:buChar char="•"/>
            </a:pPr>
            <a:r>
              <a:rPr lang="en-US" sz="2400" dirty="0" smtClean="0"/>
              <a:t>Affinity for ligand decreases for the larger Pb</a:t>
            </a:r>
            <a:r>
              <a:rPr lang="en-US" sz="2400" baseline="30000" dirty="0" smtClean="0"/>
              <a:t>2+</a:t>
            </a:r>
            <a:r>
              <a:rPr lang="en-US" sz="2400" dirty="0" smtClean="0"/>
              <a:t> ion as chelate ring size increases</a:t>
            </a:r>
            <a:endParaRPr lang="en-US" sz="2400" dirty="0"/>
          </a:p>
        </p:txBody>
      </p:sp>
      <p:pic>
        <p:nvPicPr>
          <p:cNvPr id="6" name="Picture 5"/>
          <p:cNvPicPr>
            <a:picLocks noChangeAspect="1"/>
          </p:cNvPicPr>
          <p:nvPr/>
        </p:nvPicPr>
        <p:blipFill>
          <a:blip r:embed="rId2"/>
          <a:stretch>
            <a:fillRect/>
          </a:stretch>
        </p:blipFill>
        <p:spPr>
          <a:xfrm>
            <a:off x="1501019" y="1519003"/>
            <a:ext cx="1534886" cy="1029989"/>
          </a:xfrm>
          <a:prstGeom prst="rect">
            <a:avLst/>
          </a:prstGeom>
        </p:spPr>
      </p:pic>
      <p:pic>
        <p:nvPicPr>
          <p:cNvPr id="9" name="Picture 8"/>
          <p:cNvPicPr>
            <a:picLocks noChangeAspect="1"/>
          </p:cNvPicPr>
          <p:nvPr/>
        </p:nvPicPr>
        <p:blipFill>
          <a:blip r:embed="rId3"/>
          <a:stretch>
            <a:fillRect/>
          </a:stretch>
        </p:blipFill>
        <p:spPr>
          <a:xfrm>
            <a:off x="3378201" y="1612663"/>
            <a:ext cx="2209800" cy="950007"/>
          </a:xfrm>
          <a:prstGeom prst="rect">
            <a:avLst/>
          </a:prstGeom>
        </p:spPr>
      </p:pic>
      <p:pic>
        <p:nvPicPr>
          <p:cNvPr id="13" name="Picture 12"/>
          <p:cNvPicPr>
            <a:picLocks noChangeAspect="1"/>
          </p:cNvPicPr>
          <p:nvPr/>
        </p:nvPicPr>
        <p:blipFill>
          <a:blip r:embed="rId4"/>
          <a:stretch>
            <a:fillRect/>
          </a:stretch>
        </p:blipFill>
        <p:spPr>
          <a:xfrm>
            <a:off x="6146795" y="1552188"/>
            <a:ext cx="2227828" cy="1043667"/>
          </a:xfrm>
          <a:prstGeom prst="rect">
            <a:avLst/>
          </a:prstGeom>
        </p:spPr>
      </p:pic>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Chelate Rings and O-donors</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40754" y="3024950"/>
            <a:ext cx="184666" cy="369332"/>
          </a:xfrm>
          <a:prstGeom prst="rect">
            <a:avLst/>
          </a:prstGeom>
          <a:noFill/>
        </p:spPr>
        <p:txBody>
          <a:bodyPr wrap="none" rtlCol="0">
            <a:spAutoFit/>
          </a:bodyPr>
          <a:lstStyle/>
          <a:p>
            <a:endParaRPr lang="en-US" dirty="0"/>
          </a:p>
        </p:txBody>
      </p:sp>
      <p:sp>
        <p:nvSpPr>
          <p:cNvPr id="6" name="TextBox 5"/>
          <p:cNvSpPr txBox="1"/>
          <p:nvPr/>
        </p:nvSpPr>
        <p:spPr>
          <a:xfrm>
            <a:off x="187157" y="962278"/>
            <a:ext cx="8742947" cy="5539977"/>
          </a:xfrm>
          <a:prstGeom prst="rect">
            <a:avLst/>
          </a:prstGeom>
          <a:noFill/>
        </p:spPr>
        <p:txBody>
          <a:bodyPr wrap="square" rtlCol="0">
            <a:spAutoFit/>
          </a:bodyPr>
          <a:lstStyle/>
          <a:p>
            <a:pPr marL="342900" indent="-342900">
              <a:buFont typeface="Arial"/>
              <a:buChar char="•"/>
            </a:pPr>
            <a:r>
              <a:rPr lang="en-US" sz="2400" dirty="0" smtClean="0"/>
              <a:t>Addition of neutral O-donors to a </a:t>
            </a:r>
            <a:r>
              <a:rPr lang="en-US" sz="2400" dirty="0" err="1" smtClean="0"/>
              <a:t>polydentate</a:t>
            </a:r>
            <a:r>
              <a:rPr lang="en-US" sz="2400" dirty="0" smtClean="0"/>
              <a:t> ligands stabilizes the </a:t>
            </a:r>
            <a:r>
              <a:rPr lang="en-US" sz="2400" dirty="0" err="1" smtClean="0"/>
              <a:t>complexation</a:t>
            </a:r>
            <a:r>
              <a:rPr lang="en-US" sz="2400" dirty="0" smtClean="0"/>
              <a:t> of larger metal ions (especially ligands that form    5</a:t>
            </a:r>
            <a:r>
              <a:rPr lang="en-US" sz="2400" dirty="0"/>
              <a:t>-membered chelate </a:t>
            </a:r>
            <a:r>
              <a:rPr lang="en-US" sz="2400" dirty="0" smtClean="0"/>
              <a:t>rings)</a:t>
            </a:r>
            <a:endParaRPr lang="en-US" sz="2400" dirty="0"/>
          </a:p>
          <a:p>
            <a:pPr marL="693738" indent="-342900">
              <a:buFont typeface="Wingdings" charset="2"/>
              <a:buChar char="§"/>
            </a:pPr>
            <a:r>
              <a:rPr lang="en-US" sz="2200" i="1" dirty="0" smtClean="0"/>
              <a:t>Neutral O-donors include: alcohols, ethers, esters, and amides</a:t>
            </a:r>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endParaRPr lang="en-US" sz="1200" dirty="0" smtClean="0"/>
          </a:p>
          <a:p>
            <a:pPr marL="342900" indent="-342900">
              <a:buFont typeface="Arial"/>
              <a:buChar char="•"/>
            </a:pPr>
            <a:endParaRPr lang="en-US" sz="1200" dirty="0"/>
          </a:p>
          <a:p>
            <a:pPr marL="342900" indent="-342900">
              <a:buFont typeface="Arial"/>
              <a:buChar char="•"/>
            </a:pPr>
            <a:r>
              <a:rPr lang="en-US" sz="2400" dirty="0" smtClean="0"/>
              <a:t>Addition of anionic O-donors to a </a:t>
            </a:r>
            <a:r>
              <a:rPr lang="en-US" sz="2400" dirty="0" err="1" smtClean="0"/>
              <a:t>polydentate</a:t>
            </a:r>
            <a:r>
              <a:rPr lang="en-US" sz="2400" dirty="0" smtClean="0"/>
              <a:t> ligands stabilizes the </a:t>
            </a:r>
            <a:r>
              <a:rPr lang="en-US" sz="2400" dirty="0" err="1" smtClean="0"/>
              <a:t>complexation</a:t>
            </a:r>
            <a:r>
              <a:rPr lang="en-US" sz="2400" dirty="0" smtClean="0"/>
              <a:t> of smaller, highly charged metal ions (harder acids)</a:t>
            </a:r>
            <a:endParaRPr lang="en-US" sz="2400" dirty="0"/>
          </a:p>
          <a:p>
            <a:pPr marL="693738" indent="-342900">
              <a:buFont typeface="Wingdings" charset="2"/>
              <a:buChar char="§"/>
            </a:pPr>
            <a:r>
              <a:rPr lang="en-US" sz="2200" dirty="0" smtClean="0"/>
              <a:t>Examples of charged O-donors include carboxylates, phenols and </a:t>
            </a:r>
            <a:r>
              <a:rPr lang="en-US" sz="2200" dirty="0" err="1" smtClean="0"/>
              <a:t>catechols</a:t>
            </a:r>
            <a:r>
              <a:rPr lang="en-US" sz="2200" dirty="0" smtClean="0"/>
              <a:t> (easily deprotonated alcohols)</a:t>
            </a:r>
            <a:endParaRPr lang="en-US" sz="2200" dirty="0"/>
          </a:p>
        </p:txBody>
      </p:sp>
      <p:sp>
        <p:nvSpPr>
          <p:cNvPr id="9" name="TextBox 8"/>
          <p:cNvSpPr txBox="1"/>
          <p:nvPr/>
        </p:nvSpPr>
        <p:spPr>
          <a:xfrm>
            <a:off x="406143" y="3710894"/>
            <a:ext cx="8248316" cy="830997"/>
          </a:xfrm>
          <a:prstGeom prst="rect">
            <a:avLst/>
          </a:prstGeom>
          <a:noFill/>
        </p:spPr>
        <p:txBody>
          <a:bodyPr wrap="square" rtlCol="0">
            <a:spAutoFit/>
          </a:bodyPr>
          <a:lstStyle/>
          <a:p>
            <a:r>
              <a:rPr lang="en-US" sz="2400" i="1" dirty="0" smtClean="0"/>
              <a:t>log</a:t>
            </a:r>
            <a:r>
              <a:rPr lang="en-US" sz="2400" dirty="0" smtClean="0"/>
              <a:t>K</a:t>
            </a:r>
            <a:r>
              <a:rPr lang="en-US" sz="2400" baseline="-25000" dirty="0" smtClean="0"/>
              <a:t>1</a:t>
            </a:r>
            <a:r>
              <a:rPr lang="en-US" sz="2400" dirty="0" smtClean="0"/>
              <a:t> Ni</a:t>
            </a:r>
            <a:r>
              <a:rPr lang="en-US" sz="2400" baseline="30000" dirty="0" smtClean="0"/>
              <a:t>2+</a:t>
            </a:r>
            <a:r>
              <a:rPr lang="en-US" sz="2400" dirty="0" smtClean="0"/>
              <a:t>				7.4						6.6</a:t>
            </a:r>
          </a:p>
          <a:p>
            <a:r>
              <a:rPr lang="en-US" sz="2400" i="1" dirty="0" smtClean="0"/>
              <a:t>log</a:t>
            </a:r>
            <a:r>
              <a:rPr lang="en-US" sz="2400" dirty="0" smtClean="0"/>
              <a:t>K</a:t>
            </a:r>
            <a:r>
              <a:rPr lang="en-US" sz="2400" baseline="-25000" dirty="0" smtClean="0"/>
              <a:t>1</a:t>
            </a:r>
            <a:r>
              <a:rPr lang="en-US" sz="2400" dirty="0" smtClean="0"/>
              <a:t> Pb</a:t>
            </a:r>
            <a:r>
              <a:rPr lang="en-US" sz="2400" baseline="30000" dirty="0" smtClean="0"/>
              <a:t>2+</a:t>
            </a:r>
            <a:r>
              <a:rPr lang="en-US" sz="2400" dirty="0" smtClean="0"/>
              <a:t>				5.0						7.6</a:t>
            </a:r>
            <a:endParaRPr lang="en-US" sz="2400" i="1" dirty="0"/>
          </a:p>
        </p:txBody>
      </p:sp>
      <p:pic>
        <p:nvPicPr>
          <p:cNvPr id="10" name="Picture 9"/>
          <p:cNvPicPr>
            <a:picLocks noChangeAspect="1"/>
          </p:cNvPicPr>
          <p:nvPr/>
        </p:nvPicPr>
        <p:blipFill>
          <a:blip r:embed="rId3"/>
          <a:stretch>
            <a:fillRect/>
          </a:stretch>
        </p:blipFill>
        <p:spPr>
          <a:xfrm>
            <a:off x="2608150" y="2988663"/>
            <a:ext cx="1591860" cy="594550"/>
          </a:xfrm>
          <a:prstGeom prst="rect">
            <a:avLst/>
          </a:prstGeom>
        </p:spPr>
      </p:pic>
      <p:pic>
        <p:nvPicPr>
          <p:cNvPr id="12" name="Picture 11"/>
          <p:cNvPicPr>
            <a:picLocks noChangeAspect="1"/>
          </p:cNvPicPr>
          <p:nvPr/>
        </p:nvPicPr>
        <p:blipFill>
          <a:blip r:embed="rId4"/>
          <a:stretch>
            <a:fillRect/>
          </a:stretch>
        </p:blipFill>
        <p:spPr>
          <a:xfrm>
            <a:off x="4912480" y="2608568"/>
            <a:ext cx="2489805" cy="1115562"/>
          </a:xfrm>
          <a:prstGeom prst="rect">
            <a:avLst/>
          </a:prstGeom>
        </p:spPr>
      </p:pic>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Steric Focus</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5343197"/>
            <a:ext cx="184666" cy="369332"/>
          </a:xfrm>
          <a:prstGeom prst="rect">
            <a:avLst/>
          </a:prstGeom>
          <a:noFill/>
        </p:spPr>
        <p:txBody>
          <a:bodyPr wrap="none" rtlCol="0">
            <a:spAutoFit/>
          </a:bodyPr>
          <a:lstStyle/>
          <a:p>
            <a:endParaRPr lang="en-US" dirty="0"/>
          </a:p>
        </p:txBody>
      </p:sp>
      <p:sp>
        <p:nvSpPr>
          <p:cNvPr id="6" name="TextBox 5"/>
          <p:cNvSpPr txBox="1"/>
          <p:nvPr/>
        </p:nvSpPr>
        <p:spPr>
          <a:xfrm>
            <a:off x="187158" y="1149684"/>
            <a:ext cx="8756316" cy="1200328"/>
          </a:xfrm>
          <a:prstGeom prst="rect">
            <a:avLst/>
          </a:prstGeom>
          <a:noFill/>
        </p:spPr>
        <p:txBody>
          <a:bodyPr wrap="square" rtlCol="0">
            <a:spAutoFit/>
          </a:bodyPr>
          <a:lstStyle/>
          <a:p>
            <a:pPr marL="342900" indent="-342900">
              <a:buFont typeface="Arial"/>
              <a:buChar char="•"/>
            </a:pPr>
            <a:r>
              <a:rPr lang="en-US" sz="2400" dirty="0" smtClean="0"/>
              <a:t>Steric focus can be accomplished by modifying a ligand backbone to restrict mobility and “focus” the ligand in a conformation favorable for metal ion </a:t>
            </a:r>
            <a:r>
              <a:rPr lang="en-US" sz="2400" dirty="0" err="1" smtClean="0"/>
              <a:t>complexation</a:t>
            </a:r>
            <a:r>
              <a:rPr lang="en-US" sz="2400" dirty="0"/>
              <a:t> </a:t>
            </a:r>
          </a:p>
        </p:txBody>
      </p:sp>
      <p:sp>
        <p:nvSpPr>
          <p:cNvPr id="7" name="Text Box 5"/>
          <p:cNvSpPr txBox="1">
            <a:spLocks noChangeArrowheads="1"/>
          </p:cNvSpPr>
          <p:nvPr/>
        </p:nvSpPr>
        <p:spPr bwMode="auto">
          <a:xfrm>
            <a:off x="320842" y="5758680"/>
            <a:ext cx="477380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200" dirty="0"/>
              <a:t>Ogden, M. D.; Meier, G. P.; Nash, K. L. </a:t>
            </a:r>
            <a:r>
              <a:rPr lang="en-US" sz="1200" i="1" dirty="0"/>
              <a:t>J. Solution Chem.</a:t>
            </a:r>
            <a:r>
              <a:rPr lang="en-US" sz="1200" dirty="0"/>
              <a:t> </a:t>
            </a:r>
            <a:r>
              <a:rPr lang="en-US" sz="1200" b="1" dirty="0"/>
              <a:t>2012 </a:t>
            </a:r>
            <a:r>
              <a:rPr lang="en-US" sz="1200" i="1" dirty="0"/>
              <a:t>41</a:t>
            </a:r>
            <a:r>
              <a:rPr lang="en-US" sz="1200" dirty="0"/>
              <a:t>, 1–16.</a:t>
            </a:r>
          </a:p>
        </p:txBody>
      </p:sp>
      <p:graphicFrame>
        <p:nvGraphicFramePr>
          <p:cNvPr id="8" name="Object 1"/>
          <p:cNvGraphicFramePr>
            <a:graphicFrameLocks noChangeAspect="1"/>
          </p:cNvGraphicFramePr>
          <p:nvPr>
            <p:extLst>
              <p:ext uri="{D42A27DB-BD31-4B8C-83A1-F6EECF244321}">
                <p14:modId xmlns:p14="http://schemas.microsoft.com/office/powerpoint/2010/main" val="4157641637"/>
              </p:ext>
            </p:extLst>
          </p:nvPr>
        </p:nvGraphicFramePr>
        <p:xfrm>
          <a:off x="320842" y="2784939"/>
          <a:ext cx="4678947" cy="2959882"/>
        </p:xfrm>
        <a:graphic>
          <a:graphicData uri="http://schemas.openxmlformats.org/presentationml/2006/ole">
            <mc:AlternateContent xmlns:mc="http://schemas.openxmlformats.org/markup-compatibility/2006">
              <mc:Choice xmlns:v="urn:schemas-microsoft-com:vml" Requires="v">
                <p:oleObj spid="_x0000_s2086" name="CS ChemDraw Drawing" r:id="rId3" imgW="4013200" imgH="2540000" progId="ChemDraw.Document.6.0">
                  <p:embed/>
                </p:oleObj>
              </mc:Choice>
              <mc:Fallback>
                <p:oleObj name="CS ChemDraw Drawing" r:id="rId3" imgW="4013200" imgH="2540000"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842" y="2784939"/>
                        <a:ext cx="4678947" cy="2959882"/>
                      </a:xfrm>
                      <a:prstGeom prst="rect">
                        <a:avLst/>
                      </a:prstGeom>
                      <a:noFill/>
                      <a:ln>
                        <a:noFill/>
                      </a:ln>
                    </p:spPr>
                  </p:pic>
                </p:oleObj>
              </mc:Fallback>
            </mc:AlternateContent>
          </a:graphicData>
        </a:graphic>
      </p:graphicFrame>
      <p:sp>
        <p:nvSpPr>
          <p:cNvPr id="9" name="TextBox 8"/>
          <p:cNvSpPr txBox="1"/>
          <p:nvPr/>
        </p:nvSpPr>
        <p:spPr>
          <a:xfrm>
            <a:off x="5267157" y="2434380"/>
            <a:ext cx="3676317" cy="3785652"/>
          </a:xfrm>
          <a:prstGeom prst="rect">
            <a:avLst/>
          </a:prstGeom>
          <a:noFill/>
        </p:spPr>
        <p:txBody>
          <a:bodyPr wrap="square" rtlCol="0">
            <a:spAutoFit/>
          </a:bodyPr>
          <a:lstStyle/>
          <a:p>
            <a:pPr marL="342900" indent="-342900">
              <a:buFont typeface="Arial"/>
              <a:buChar char="•"/>
            </a:pPr>
            <a:r>
              <a:rPr lang="en-US" sz="2400" dirty="0" err="1" smtClean="0"/>
              <a:t>Cyclohexyl</a:t>
            </a:r>
            <a:r>
              <a:rPr lang="en-US" sz="2400" dirty="0" smtClean="0"/>
              <a:t> backbone restricts rotation about the N—N ethylene bridge that reduces the </a:t>
            </a:r>
            <a:r>
              <a:rPr lang="en-US" sz="2400" dirty="0" err="1" smtClean="0"/>
              <a:t>preorientation</a:t>
            </a:r>
            <a:r>
              <a:rPr lang="en-US" sz="2400" dirty="0" smtClean="0"/>
              <a:t> energy requirement for binding</a:t>
            </a:r>
          </a:p>
          <a:p>
            <a:pPr marL="342900" indent="-342900">
              <a:buFont typeface="Arial"/>
              <a:buChar char="•"/>
            </a:pPr>
            <a:endParaRPr lang="en-US" sz="2400" dirty="0"/>
          </a:p>
          <a:p>
            <a:pPr marL="342900" indent="-342900">
              <a:buFont typeface="Arial"/>
              <a:buChar char="•"/>
            </a:pPr>
            <a:r>
              <a:rPr lang="en-US" sz="2400" dirty="0" smtClean="0"/>
              <a:t>This “focuses” pendent arms in a conformation favorable for binding</a:t>
            </a:r>
            <a:endParaRPr lang="en-US" sz="2400" dirty="0"/>
          </a:p>
        </p:txBody>
      </p:sp>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What is Ligand Design?</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274193" y="1018469"/>
            <a:ext cx="8572161" cy="5632310"/>
          </a:xfrm>
          <a:prstGeom prst="rect">
            <a:avLst/>
          </a:prstGeom>
          <a:noFill/>
        </p:spPr>
        <p:txBody>
          <a:bodyPr wrap="square" rtlCol="0">
            <a:spAutoFit/>
          </a:bodyPr>
          <a:lstStyle/>
          <a:p>
            <a:r>
              <a:rPr lang="en-US" sz="2400" dirty="0" smtClean="0"/>
              <a:t>“A ligand is more </a:t>
            </a:r>
            <a:r>
              <a:rPr lang="en-US" sz="2400" dirty="0" err="1" smtClean="0"/>
              <a:t>preorganized</a:t>
            </a:r>
            <a:r>
              <a:rPr lang="en-US" sz="2400" dirty="0" smtClean="0"/>
              <a:t> when it is more constrained to be in a conformation required to complex a metal ion.” –Donald J. Cram</a:t>
            </a:r>
          </a:p>
          <a:p>
            <a:endParaRPr lang="en-US" sz="2400" dirty="0"/>
          </a:p>
          <a:p>
            <a:pPr marL="342900" indent="-342900">
              <a:buFont typeface="Arial"/>
              <a:buChar char="•"/>
            </a:pPr>
            <a:r>
              <a:rPr lang="en-US" sz="2400" b="1" i="1" dirty="0" smtClean="0"/>
              <a:t>Ligand design </a:t>
            </a:r>
            <a:r>
              <a:rPr lang="en-US" sz="2400" dirty="0" smtClean="0"/>
              <a:t>is an area of inorganic chemistry that involves the design and synthesis of ligands </a:t>
            </a:r>
            <a:r>
              <a:rPr lang="en-US" sz="2400" dirty="0" err="1" smtClean="0"/>
              <a:t>preorganized</a:t>
            </a:r>
            <a:r>
              <a:rPr lang="en-US" sz="2400" dirty="0" smtClean="0"/>
              <a:t> to achieve specific functions involving coordination complexes</a:t>
            </a:r>
          </a:p>
          <a:p>
            <a:pPr marL="342900" indent="-342900">
              <a:buFont typeface="Arial"/>
              <a:buChar char="•"/>
            </a:pPr>
            <a:endParaRPr lang="en-US" sz="2400" dirty="0"/>
          </a:p>
          <a:p>
            <a:pPr marL="342900" indent="-342900">
              <a:buFont typeface="Arial"/>
              <a:buChar char="•"/>
            </a:pPr>
            <a:r>
              <a:rPr lang="en-US" sz="2400" dirty="0" smtClean="0"/>
              <a:t>This area involves the understanding and manipulation of several concepts in chemistry:</a:t>
            </a:r>
          </a:p>
          <a:p>
            <a:endParaRPr lang="en-US" sz="1200" dirty="0" smtClean="0"/>
          </a:p>
          <a:p>
            <a:pPr marL="457200" indent="-457200">
              <a:buFont typeface="+mj-lt"/>
              <a:buAutoNum type="arabicPeriod"/>
            </a:pPr>
            <a:r>
              <a:rPr lang="en-US" sz="2400" dirty="0" smtClean="0"/>
              <a:t>HSAB Theory</a:t>
            </a:r>
          </a:p>
          <a:p>
            <a:pPr marL="457200" indent="-457200">
              <a:buFont typeface="+mj-lt"/>
              <a:buAutoNum type="arabicPeriod"/>
            </a:pPr>
            <a:r>
              <a:rPr lang="en-US" sz="2400" dirty="0" smtClean="0"/>
              <a:t>Chelation and chelate ring size effect</a:t>
            </a:r>
          </a:p>
          <a:p>
            <a:pPr marL="457200" indent="-457200">
              <a:buFont typeface="+mj-lt"/>
              <a:buAutoNum type="arabicPeriod"/>
            </a:pPr>
            <a:r>
              <a:rPr lang="en-US" sz="2400" dirty="0" smtClean="0"/>
              <a:t>Neutral O-donor effect</a:t>
            </a:r>
          </a:p>
          <a:p>
            <a:pPr marL="457200" indent="-457200">
              <a:buFont typeface="+mj-lt"/>
              <a:buAutoNum type="arabicPeriod"/>
            </a:pPr>
            <a:r>
              <a:rPr lang="en-US" sz="2400" dirty="0" smtClean="0"/>
              <a:t>Steric Focus</a:t>
            </a:r>
          </a:p>
          <a:p>
            <a:pPr marL="457200" indent="-457200">
              <a:buFont typeface="+mj-lt"/>
              <a:buAutoNum type="arabicPeriod"/>
            </a:pPr>
            <a:r>
              <a:rPr lang="en-US" sz="2400" dirty="0" smtClean="0"/>
              <a:t>Organic synthesis</a:t>
            </a:r>
            <a:endParaRPr lang="en-US" sz="2400" dirty="0"/>
          </a:p>
        </p:txBody>
      </p:sp>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How to Assess a Ligand</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163864" y="1010726"/>
            <a:ext cx="8780425" cy="1200328"/>
          </a:xfrm>
          <a:prstGeom prst="rect">
            <a:avLst/>
          </a:prstGeom>
          <a:noFill/>
        </p:spPr>
        <p:txBody>
          <a:bodyPr wrap="square" rtlCol="0">
            <a:spAutoFit/>
          </a:bodyPr>
          <a:lstStyle/>
          <a:p>
            <a:pPr marL="342900" indent="-342900">
              <a:buFont typeface="Arial"/>
              <a:buChar char="•"/>
            </a:pPr>
            <a:r>
              <a:rPr lang="en-US" sz="2400" dirty="0" smtClean="0"/>
              <a:t>Assessing the relative stability of a metal-ligand bond requires an understanding of binding equilibrium. Consider the reaction of EDTA with a metal ion </a:t>
            </a:r>
            <a:r>
              <a:rPr lang="en-US" sz="2400" dirty="0" err="1" smtClean="0"/>
              <a:t>M</a:t>
            </a:r>
            <a:r>
              <a:rPr lang="en-US" sz="2400" baseline="30000" dirty="0" err="1" smtClean="0"/>
              <a:t>n</a:t>
            </a:r>
            <a:r>
              <a:rPr lang="en-US" sz="2400" baseline="30000" dirty="0" smtClean="0"/>
              <a:t>+ </a:t>
            </a:r>
            <a:r>
              <a:rPr lang="en-US" sz="2400" dirty="0" smtClean="0"/>
              <a:t>to create an octahedral complex</a:t>
            </a:r>
            <a:endParaRPr lang="en-US" sz="2400" baseline="30000" dirty="0" smtClean="0"/>
          </a:p>
        </p:txBody>
      </p:sp>
      <p:pic>
        <p:nvPicPr>
          <p:cNvPr id="8" name="Picture 7" descr="Screen Shot 2015-12-02 at 10.38.32 PM.png"/>
          <p:cNvPicPr>
            <a:picLocks noChangeAspect="1"/>
          </p:cNvPicPr>
          <p:nvPr/>
        </p:nvPicPr>
        <p:blipFill rotWithShape="1">
          <a:blip r:embed="rId2">
            <a:extLst>
              <a:ext uri="{28A0092B-C50C-407E-A947-70E740481C1C}">
                <a14:useLocalDpi xmlns:a14="http://schemas.microsoft.com/office/drawing/2010/main" val="0"/>
              </a:ext>
            </a:extLst>
          </a:blip>
          <a:srcRect l="42008" t="-1263" r="45666" b="86840"/>
          <a:stretch/>
        </p:blipFill>
        <p:spPr>
          <a:xfrm>
            <a:off x="4367208" y="2337685"/>
            <a:ext cx="813190" cy="434184"/>
          </a:xfrm>
          <a:prstGeom prst="rect">
            <a:avLst/>
          </a:prstGeom>
        </p:spPr>
      </p:pic>
      <p:sp>
        <p:nvSpPr>
          <p:cNvPr id="9" name="TextBox 8"/>
          <p:cNvSpPr txBox="1"/>
          <p:nvPr/>
        </p:nvSpPr>
        <p:spPr>
          <a:xfrm>
            <a:off x="12095" y="5249673"/>
            <a:ext cx="3948518" cy="830997"/>
          </a:xfrm>
          <a:prstGeom prst="rect">
            <a:avLst/>
          </a:prstGeom>
          <a:noFill/>
        </p:spPr>
        <p:txBody>
          <a:bodyPr wrap="square" rtlCol="0">
            <a:spAutoFit/>
          </a:bodyPr>
          <a:lstStyle/>
          <a:p>
            <a:r>
              <a:rPr lang="en-US" sz="2400" dirty="0" smtClean="0"/>
              <a:t>So: K</a:t>
            </a:r>
            <a:r>
              <a:rPr lang="en-US" sz="2400" baseline="-25000" dirty="0" smtClean="0"/>
              <a:t>1</a:t>
            </a:r>
            <a:r>
              <a:rPr lang="en-US" sz="2400" dirty="0" smtClean="0"/>
              <a:t> = </a:t>
            </a:r>
            <a:r>
              <a:rPr lang="en-US" sz="2400" u="sng" dirty="0" smtClean="0"/>
              <a:t>     [M(EDTA)</a:t>
            </a:r>
            <a:r>
              <a:rPr lang="en-US" sz="2400" u="sng" baseline="30000" dirty="0"/>
              <a:t>(n-4</a:t>
            </a:r>
            <a:r>
              <a:rPr lang="en-US" sz="2400" u="sng" baseline="30000" dirty="0" smtClean="0"/>
              <a:t>)</a:t>
            </a:r>
            <a:r>
              <a:rPr lang="en-US" sz="2400" u="sng" dirty="0" smtClean="0"/>
              <a:t>]__</a:t>
            </a:r>
          </a:p>
          <a:p>
            <a:r>
              <a:rPr lang="en-US" sz="2400" dirty="0"/>
              <a:t>	</a:t>
            </a:r>
            <a:r>
              <a:rPr lang="en-US" sz="2400" dirty="0" smtClean="0"/>
              <a:t>	 [M(H</a:t>
            </a:r>
            <a:r>
              <a:rPr lang="en-US" sz="2400" baseline="-25000" dirty="0" smtClean="0"/>
              <a:t>2</a:t>
            </a:r>
            <a:r>
              <a:rPr lang="en-US" sz="2400" dirty="0" smtClean="0"/>
              <a:t>O)</a:t>
            </a:r>
            <a:r>
              <a:rPr lang="en-US" sz="2400" baseline="-25000" dirty="0" smtClean="0"/>
              <a:t>6</a:t>
            </a:r>
            <a:r>
              <a:rPr lang="en-US" sz="2400" baseline="30000" dirty="0"/>
              <a:t>n+</a:t>
            </a:r>
            <a:r>
              <a:rPr lang="en-US" sz="2400" dirty="0" smtClean="0"/>
              <a:t>][EDTA</a:t>
            </a:r>
            <a:r>
              <a:rPr lang="en-US" sz="2400" baseline="30000" dirty="0"/>
              <a:t>4-</a:t>
            </a:r>
            <a:r>
              <a:rPr lang="en-US" sz="2400" dirty="0" smtClean="0"/>
              <a:t>]</a:t>
            </a:r>
            <a:endParaRPr lang="en-US" sz="2400" dirty="0"/>
          </a:p>
        </p:txBody>
      </p:sp>
      <p:sp>
        <p:nvSpPr>
          <p:cNvPr id="10" name="TextBox 9"/>
          <p:cNvSpPr txBox="1"/>
          <p:nvPr/>
        </p:nvSpPr>
        <p:spPr>
          <a:xfrm>
            <a:off x="3616477" y="5088529"/>
            <a:ext cx="5430762" cy="1200328"/>
          </a:xfrm>
          <a:prstGeom prst="rect">
            <a:avLst/>
          </a:prstGeom>
          <a:noFill/>
        </p:spPr>
        <p:txBody>
          <a:bodyPr wrap="square" rtlCol="0">
            <a:spAutoFit/>
          </a:bodyPr>
          <a:lstStyle/>
          <a:p>
            <a:pPr marL="342900" indent="-342900">
              <a:buFont typeface="Arial"/>
              <a:buChar char="•"/>
            </a:pPr>
            <a:r>
              <a:rPr lang="en-US" sz="2400" dirty="0" smtClean="0"/>
              <a:t>In inorganic chemistry we use the </a:t>
            </a:r>
            <a:r>
              <a:rPr lang="en-US" sz="2400" i="1" dirty="0" smtClean="0"/>
              <a:t>log</a:t>
            </a:r>
            <a:r>
              <a:rPr lang="en-US" sz="2400" dirty="0"/>
              <a:t> </a:t>
            </a:r>
            <a:r>
              <a:rPr lang="en-US" sz="2400" dirty="0" smtClean="0"/>
              <a:t>of this equilibrium constant to assess the relative binding strengths of ligands</a:t>
            </a:r>
            <a:endParaRPr lang="en-US" sz="2400" dirty="0"/>
          </a:p>
        </p:txBody>
      </p:sp>
      <p:pic>
        <p:nvPicPr>
          <p:cNvPr id="7" name="Picture 6"/>
          <p:cNvPicPr>
            <a:picLocks noChangeAspect="1"/>
          </p:cNvPicPr>
          <p:nvPr/>
        </p:nvPicPr>
        <p:blipFill>
          <a:blip r:embed="rId3"/>
          <a:stretch>
            <a:fillRect/>
          </a:stretch>
        </p:blipFill>
        <p:spPr>
          <a:xfrm>
            <a:off x="2309322" y="3192856"/>
            <a:ext cx="4559629" cy="1855143"/>
          </a:xfrm>
          <a:prstGeom prst="rect">
            <a:avLst/>
          </a:prstGeom>
        </p:spPr>
      </p:pic>
      <p:sp>
        <p:nvSpPr>
          <p:cNvPr id="4" name="TextBox 3"/>
          <p:cNvSpPr txBox="1"/>
          <p:nvPr/>
        </p:nvSpPr>
        <p:spPr>
          <a:xfrm>
            <a:off x="797186" y="2323714"/>
            <a:ext cx="7985377" cy="461665"/>
          </a:xfrm>
          <a:prstGeom prst="rect">
            <a:avLst/>
          </a:prstGeom>
          <a:noFill/>
        </p:spPr>
        <p:txBody>
          <a:bodyPr wrap="square" rtlCol="0">
            <a:spAutoFit/>
          </a:bodyPr>
          <a:lstStyle/>
          <a:p>
            <a:pPr algn="ctr"/>
            <a:r>
              <a:rPr lang="en-US" sz="2400" dirty="0" smtClean="0"/>
              <a:t>[M(H</a:t>
            </a:r>
            <a:r>
              <a:rPr lang="en-US" sz="2400" baseline="-25000" dirty="0" smtClean="0"/>
              <a:t>2</a:t>
            </a:r>
            <a:r>
              <a:rPr lang="en-US" sz="2400" dirty="0" smtClean="0"/>
              <a:t>O)</a:t>
            </a:r>
            <a:r>
              <a:rPr lang="en-US" sz="2400" baseline="-25000" dirty="0" smtClean="0"/>
              <a:t>6</a:t>
            </a:r>
            <a:r>
              <a:rPr lang="en-US" sz="2400" dirty="0" smtClean="0"/>
              <a:t>]</a:t>
            </a:r>
            <a:r>
              <a:rPr lang="en-US" sz="2400" baseline="30000" dirty="0" smtClean="0"/>
              <a:t>n+</a:t>
            </a:r>
            <a:r>
              <a:rPr lang="en-US" sz="2400" dirty="0" smtClean="0"/>
              <a:t>  +  EDTA</a:t>
            </a:r>
            <a:r>
              <a:rPr lang="en-US" sz="2400" baseline="30000" dirty="0" smtClean="0"/>
              <a:t>4-</a:t>
            </a:r>
            <a:r>
              <a:rPr lang="en-US" sz="2400" dirty="0" smtClean="0"/>
              <a:t>              [M(EDTA)]</a:t>
            </a:r>
            <a:r>
              <a:rPr lang="en-US" sz="2400" baseline="30000" dirty="0" smtClean="0"/>
              <a:t>(n-4)</a:t>
            </a:r>
            <a:r>
              <a:rPr lang="en-US" sz="2400" dirty="0" smtClean="0"/>
              <a:t>  +  6 H</a:t>
            </a:r>
            <a:r>
              <a:rPr lang="en-US" sz="2400" baseline="-25000" dirty="0" smtClean="0"/>
              <a:t>2</a:t>
            </a:r>
            <a:r>
              <a:rPr lang="en-US" sz="2400" dirty="0" smtClean="0"/>
              <a:t>O</a:t>
            </a:r>
            <a:endParaRPr lang="en-US" sz="2400" dirty="0"/>
          </a:p>
        </p:txBody>
      </p:sp>
    </p:spTree>
    <p:extLst>
      <p:ext uri="{BB962C8B-B14F-4D97-AF65-F5344CB8AC3E}">
        <p14:creationId xmlns:p14="http://schemas.microsoft.com/office/powerpoint/2010/main" val="36948200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HSAB Theory in Ligand Design</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191175" y="887976"/>
            <a:ext cx="8766769" cy="5632310"/>
          </a:xfrm>
          <a:prstGeom prst="rect">
            <a:avLst/>
          </a:prstGeom>
          <a:noFill/>
        </p:spPr>
        <p:txBody>
          <a:bodyPr wrap="square" rtlCol="0">
            <a:spAutoFit/>
          </a:bodyPr>
          <a:lstStyle/>
          <a:p>
            <a:pPr marL="285750" indent="-285750">
              <a:buFont typeface="Arial"/>
              <a:buChar char="•"/>
            </a:pPr>
            <a:r>
              <a:rPr lang="en-US" sz="2400" dirty="0" smtClean="0"/>
              <a:t>Ligands designed to complex harder metal ions can be designed using harder donor groups and ligands designed to complex softer metal ions can be designed using softer donor groups to increase selectivity</a:t>
            </a:r>
          </a:p>
          <a:p>
            <a:pPr marL="285750" indent="-285750">
              <a:buFont typeface="Arial"/>
              <a:buChar char="•"/>
            </a:pPr>
            <a:endParaRPr lang="en-US" sz="2400" dirty="0"/>
          </a:p>
          <a:p>
            <a:pPr marL="285750" indent="-285750">
              <a:buFont typeface="Arial"/>
              <a:buChar char="•"/>
            </a:pPr>
            <a:r>
              <a:rPr lang="en-US" sz="2400" dirty="0" smtClean="0"/>
              <a:t>The hard alkali and alkaline earth metals, as well as the lanthanides, prefer harder O-donor anions</a:t>
            </a:r>
          </a:p>
          <a:p>
            <a:pPr marL="285750" indent="-285750">
              <a:buFont typeface="Arial"/>
              <a:buChar char="•"/>
            </a:pPr>
            <a:endParaRPr lang="en-US" sz="2400" dirty="0"/>
          </a:p>
          <a:p>
            <a:pPr marL="285750" indent="-285750">
              <a:buFont typeface="Arial"/>
              <a:buChar char="•"/>
            </a:pPr>
            <a:r>
              <a:rPr lang="en-US" sz="2400" dirty="0" smtClean="0"/>
              <a:t>The transition metals are mostly soft or intermediate, and therefore prefer softer N-donor atoms</a:t>
            </a:r>
          </a:p>
          <a:p>
            <a:pPr marL="285750" indent="-285750">
              <a:buFont typeface="Arial"/>
              <a:buChar char="•"/>
            </a:pPr>
            <a:endParaRPr lang="en-US" sz="2400" dirty="0"/>
          </a:p>
          <a:p>
            <a:pPr marL="285750" indent="-285750">
              <a:buFont typeface="Arial"/>
              <a:buChar char="•"/>
            </a:pPr>
            <a:r>
              <a:rPr lang="en-US" sz="2400" dirty="0" smtClean="0"/>
              <a:t>The heavier transition metals, such as gold, like sulfur</a:t>
            </a:r>
          </a:p>
          <a:p>
            <a:pPr marL="285750" indent="-285750">
              <a:buFont typeface="Arial"/>
              <a:buChar char="•"/>
            </a:pPr>
            <a:endParaRPr lang="en-US" sz="2400" dirty="0"/>
          </a:p>
          <a:p>
            <a:pPr marL="285750" indent="-285750">
              <a:buFont typeface="Arial"/>
              <a:buChar char="•"/>
            </a:pPr>
            <a:r>
              <a:rPr lang="en-US" sz="2400" dirty="0" smtClean="0"/>
              <a:t>The heavier post-transition metals, such as </a:t>
            </a:r>
            <a:r>
              <a:rPr lang="en-US" sz="2400" dirty="0" err="1" smtClean="0"/>
              <a:t>Pb</a:t>
            </a:r>
            <a:r>
              <a:rPr lang="en-US" sz="2400" dirty="0" smtClean="0"/>
              <a:t>, </a:t>
            </a:r>
            <a:r>
              <a:rPr lang="en-US" sz="2400" dirty="0" err="1" smtClean="0"/>
              <a:t>Tl</a:t>
            </a:r>
            <a:r>
              <a:rPr lang="en-US" sz="2400" dirty="0" smtClean="0"/>
              <a:t> and Bi are capable of binding to a wide variety of donor atoms</a:t>
            </a:r>
            <a:endParaRPr lang="en-US" sz="2400" dirty="0"/>
          </a:p>
        </p:txBody>
      </p:sp>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HSAB Theory in Donor Atoms</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244808" y="1055665"/>
            <a:ext cx="8598917" cy="830997"/>
          </a:xfrm>
          <a:prstGeom prst="rect">
            <a:avLst/>
          </a:prstGeom>
          <a:noFill/>
        </p:spPr>
        <p:txBody>
          <a:bodyPr wrap="square" rtlCol="0">
            <a:spAutoFit/>
          </a:bodyPr>
          <a:lstStyle/>
          <a:p>
            <a:pPr marL="342900" indent="-342900">
              <a:buFont typeface="Arial"/>
              <a:buChar char="•"/>
            </a:pPr>
            <a:r>
              <a:rPr lang="en-US" sz="2400" dirty="0" smtClean="0"/>
              <a:t>HSAB theory can be used to manipulate discreet differences in different metal ions</a:t>
            </a:r>
            <a:endParaRPr lang="en-US" sz="2400" dirty="0"/>
          </a:p>
        </p:txBody>
      </p:sp>
      <p:sp>
        <p:nvSpPr>
          <p:cNvPr id="7" name="Text Box 5"/>
          <p:cNvSpPr txBox="1">
            <a:spLocks noChangeArrowheads="1"/>
          </p:cNvSpPr>
          <p:nvPr/>
        </p:nvSpPr>
        <p:spPr bwMode="auto">
          <a:xfrm>
            <a:off x="0" y="5881224"/>
            <a:ext cx="9144000"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algn="ctr"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algn="ctr"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algn="ctr"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algn="ctr"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100" dirty="0"/>
              <a:t>M. </a:t>
            </a:r>
            <a:r>
              <a:rPr lang="en-US" sz="1100" dirty="0" err="1"/>
              <a:t>Heitzmann</a:t>
            </a:r>
            <a:r>
              <a:rPr lang="en-US" sz="1100" dirty="0"/>
              <a:t>, F. </a:t>
            </a:r>
            <a:r>
              <a:rPr lang="en-US" sz="1100" dirty="0" err="1"/>
              <a:t>Bravard</a:t>
            </a:r>
            <a:r>
              <a:rPr lang="en-US" sz="1100" dirty="0"/>
              <a:t>, C. Gateau, N. </a:t>
            </a:r>
            <a:r>
              <a:rPr lang="en-US" sz="1100" dirty="0" err="1"/>
              <a:t>Boubals</a:t>
            </a:r>
            <a:r>
              <a:rPr lang="en-US" sz="1100" dirty="0"/>
              <a:t>, C. </a:t>
            </a:r>
            <a:r>
              <a:rPr lang="en-US" sz="1100" dirty="0" err="1"/>
              <a:t>Berthon</a:t>
            </a:r>
            <a:r>
              <a:rPr lang="en-US" sz="1100" dirty="0"/>
              <a:t>, J. </a:t>
            </a:r>
            <a:r>
              <a:rPr lang="en-US" sz="1100" dirty="0" err="1"/>
              <a:t>Pecaut</a:t>
            </a:r>
            <a:r>
              <a:rPr lang="en-US" sz="1100" dirty="0"/>
              <a:t>, M.C. </a:t>
            </a:r>
            <a:r>
              <a:rPr lang="en-US" sz="1100" dirty="0" err="1"/>
              <a:t>Charbonnel</a:t>
            </a:r>
            <a:r>
              <a:rPr lang="en-US" sz="1100" dirty="0"/>
              <a:t>, P. </a:t>
            </a:r>
            <a:r>
              <a:rPr lang="en-US" sz="1100" dirty="0" err="1"/>
              <a:t>Delangle</a:t>
            </a:r>
            <a:r>
              <a:rPr lang="en-US" sz="1100" dirty="0"/>
              <a:t>, </a:t>
            </a:r>
            <a:r>
              <a:rPr lang="en-US" sz="1100" i="1" dirty="0"/>
              <a:t>Inorganic Chemistry</a:t>
            </a:r>
            <a:r>
              <a:rPr lang="en-US" sz="1100" dirty="0"/>
              <a:t>, </a:t>
            </a:r>
            <a:r>
              <a:rPr lang="en-US" sz="1100" b="1" dirty="0"/>
              <a:t>2009</a:t>
            </a:r>
            <a:r>
              <a:rPr lang="en-US" sz="1100" dirty="0"/>
              <a:t>, </a:t>
            </a:r>
            <a:r>
              <a:rPr lang="en-US" sz="1100" u="sng" dirty="0"/>
              <a:t>48</a:t>
            </a:r>
            <a:r>
              <a:rPr lang="en-US" sz="1100" dirty="0"/>
              <a:t>, 246-256</a:t>
            </a:r>
          </a:p>
          <a:p>
            <a:pPr algn="ctr">
              <a:spcBef>
                <a:spcPct val="50000"/>
              </a:spcBef>
            </a:pPr>
            <a:r>
              <a:rPr lang="en-US" sz="1100" dirty="0"/>
              <a:t>M. P. Jensen, </a:t>
            </a:r>
            <a:r>
              <a:rPr lang="en-US" sz="1100" i="1" dirty="0"/>
              <a:t>J. Alloys Cmpds.</a:t>
            </a:r>
            <a:r>
              <a:rPr lang="en-US" sz="1100" b="1" dirty="0"/>
              <a:t>2000</a:t>
            </a:r>
            <a:r>
              <a:rPr lang="en-US" sz="1100" dirty="0"/>
              <a:t>, </a:t>
            </a:r>
            <a:r>
              <a:rPr lang="en-US" sz="1100" u="sng" dirty="0"/>
              <a:t>303</a:t>
            </a:r>
            <a:r>
              <a:rPr lang="en-US" sz="1100" dirty="0"/>
              <a:t>-</a:t>
            </a:r>
            <a:r>
              <a:rPr lang="en-US" sz="1100" u="sng" dirty="0"/>
              <a:t>304</a:t>
            </a:r>
            <a:r>
              <a:rPr lang="en-US" sz="1100" dirty="0"/>
              <a:t>, 137-</a:t>
            </a:r>
            <a:r>
              <a:rPr lang="en-US" sz="1100" dirty="0" smtClean="0"/>
              <a:t>145</a:t>
            </a:r>
            <a:r>
              <a:rPr lang="en-US" sz="1200" dirty="0" smtClean="0"/>
              <a:t>.</a:t>
            </a:r>
            <a:endParaRPr lang="en-US" sz="1200" dirty="0"/>
          </a:p>
        </p:txBody>
      </p:sp>
      <p:graphicFrame>
        <p:nvGraphicFramePr>
          <p:cNvPr id="8" name="Object 2"/>
          <p:cNvGraphicFramePr>
            <a:graphicFrameLocks noChangeAspect="1"/>
          </p:cNvGraphicFramePr>
          <p:nvPr>
            <p:extLst>
              <p:ext uri="{D42A27DB-BD31-4B8C-83A1-F6EECF244321}">
                <p14:modId xmlns:p14="http://schemas.microsoft.com/office/powerpoint/2010/main" val="979818765"/>
              </p:ext>
            </p:extLst>
          </p:nvPr>
        </p:nvGraphicFramePr>
        <p:xfrm>
          <a:off x="1371600" y="2268931"/>
          <a:ext cx="6172200" cy="3284538"/>
        </p:xfrm>
        <a:graphic>
          <a:graphicData uri="http://schemas.openxmlformats.org/presentationml/2006/ole">
            <mc:AlternateContent xmlns:mc="http://schemas.openxmlformats.org/markup-compatibility/2006">
              <mc:Choice xmlns:v="urn:schemas-microsoft-com:vml" Requires="v">
                <p:oleObj spid="_x0000_s1069" name="CS ChemDraw Drawing" r:id="rId4" imgW="5346700" imgH="2844800" progId="ChemDraw.Document.6.0">
                  <p:embed/>
                </p:oleObj>
              </mc:Choice>
              <mc:Fallback>
                <p:oleObj name="CS ChemDraw Drawing" r:id="rId4" imgW="5346700" imgH="2844800" progId="ChemDraw.Document.6.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268931"/>
                        <a:ext cx="6172200" cy="328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Chelation</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229508" y="1040371"/>
            <a:ext cx="8721322" cy="5262979"/>
          </a:xfrm>
          <a:prstGeom prst="rect">
            <a:avLst/>
          </a:prstGeom>
          <a:noFill/>
        </p:spPr>
        <p:txBody>
          <a:bodyPr wrap="square" rtlCol="0">
            <a:spAutoFit/>
          </a:bodyPr>
          <a:lstStyle/>
          <a:p>
            <a:pPr marL="342900" indent="-342900">
              <a:buFont typeface="Arial"/>
              <a:buChar char="•"/>
            </a:pPr>
            <a:r>
              <a:rPr lang="en-US" sz="2400" dirty="0" smtClean="0"/>
              <a:t>Chelation comes from the </a:t>
            </a:r>
            <a:r>
              <a:rPr lang="en-US" sz="2400" dirty="0" err="1" smtClean="0"/>
              <a:t>latin</a:t>
            </a:r>
            <a:r>
              <a:rPr lang="en-US" sz="2400" dirty="0" smtClean="0"/>
              <a:t> word “chela,” which means “claw”</a:t>
            </a:r>
          </a:p>
          <a:p>
            <a:pPr marL="342900" indent="-342900">
              <a:buFont typeface="Arial"/>
              <a:buChar char="•"/>
            </a:pPr>
            <a:endParaRPr lang="en-US" sz="2400" dirty="0"/>
          </a:p>
          <a:p>
            <a:pPr marL="342900" indent="-342900">
              <a:buFont typeface="Arial"/>
              <a:buChar char="•"/>
            </a:pPr>
            <a:r>
              <a:rPr lang="en-US" sz="2400" dirty="0" smtClean="0"/>
              <a:t>Chelation involves the formation of multiple bonds to donor atoms in a </a:t>
            </a:r>
            <a:r>
              <a:rPr lang="en-US" sz="2400" dirty="0" err="1" smtClean="0"/>
              <a:t>polydentate</a:t>
            </a:r>
            <a:r>
              <a:rPr lang="en-US" sz="2400" dirty="0" smtClean="0"/>
              <a:t> ligand</a:t>
            </a:r>
          </a:p>
          <a:p>
            <a:pPr marL="342900" indent="-342900">
              <a:buFont typeface="Arial"/>
              <a:buChar char="•"/>
            </a:pPr>
            <a:endParaRPr lang="en-US" sz="2400" dirty="0"/>
          </a:p>
          <a:p>
            <a:pPr marL="342900" indent="-342900">
              <a:buFont typeface="Arial"/>
              <a:buChar char="•"/>
            </a:pPr>
            <a:endParaRPr lang="en-US" sz="2400" dirty="0" smtClean="0"/>
          </a:p>
          <a:p>
            <a:pPr marL="342900" indent="-342900">
              <a:buFont typeface="Arial"/>
              <a:buChar char="•"/>
            </a:pPr>
            <a:endParaRPr lang="en-US" sz="2400" dirty="0"/>
          </a:p>
          <a:p>
            <a:pPr marL="342900" indent="-342900">
              <a:buFont typeface="Arial"/>
              <a:buChar char="•"/>
            </a:pPr>
            <a:endParaRPr lang="en-US" sz="2400" dirty="0" smtClean="0"/>
          </a:p>
          <a:p>
            <a:pPr marL="342900" indent="-342900">
              <a:buFont typeface="Arial"/>
              <a:buChar char="•"/>
            </a:pPr>
            <a:endParaRPr lang="en-US" sz="2400" dirty="0"/>
          </a:p>
          <a:p>
            <a:pPr marL="342900" indent="-342900">
              <a:buFont typeface="Arial"/>
              <a:buChar char="•"/>
            </a:pPr>
            <a:endParaRPr lang="en-US" sz="2400" dirty="0" smtClean="0"/>
          </a:p>
          <a:p>
            <a:endParaRPr lang="en-US" sz="2400" dirty="0"/>
          </a:p>
          <a:p>
            <a:pPr marL="342900" indent="-342900">
              <a:buFont typeface="Arial"/>
              <a:buChar char="•"/>
            </a:pPr>
            <a:r>
              <a:rPr lang="en-US" sz="2400" dirty="0" smtClean="0"/>
              <a:t>Chelation of a metal ion is stabilized by a more favorable entropic effect as opposed to coordination of </a:t>
            </a:r>
            <a:r>
              <a:rPr lang="en-US" sz="2400" dirty="0" err="1" smtClean="0"/>
              <a:t>monodentate</a:t>
            </a:r>
            <a:r>
              <a:rPr lang="en-US" sz="2400" dirty="0" smtClean="0"/>
              <a:t> ligands containing similar donor atoms</a:t>
            </a:r>
            <a:endParaRPr lang="en-US" sz="2400" dirty="0"/>
          </a:p>
        </p:txBody>
      </p:sp>
      <p:pic>
        <p:nvPicPr>
          <p:cNvPr id="8" name="Picture 7"/>
          <p:cNvPicPr>
            <a:picLocks noChangeAspect="1"/>
          </p:cNvPicPr>
          <p:nvPr/>
        </p:nvPicPr>
        <p:blipFill rotWithShape="1">
          <a:blip r:embed="rId2"/>
          <a:srcRect r="40967"/>
          <a:stretch/>
        </p:blipFill>
        <p:spPr>
          <a:xfrm>
            <a:off x="993955" y="2776278"/>
            <a:ext cx="7165836" cy="2232381"/>
          </a:xfrm>
          <a:prstGeom prst="rect">
            <a:avLst/>
          </a:prstGeom>
        </p:spPr>
      </p:pic>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The Claw!!!!!!</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00201"/>
            <a:ext cx="184666" cy="369332"/>
          </a:xfrm>
          <a:prstGeom prst="rect">
            <a:avLst/>
          </a:prstGeom>
          <a:noFill/>
        </p:spPr>
        <p:txBody>
          <a:bodyPr wrap="none" rtlCol="0">
            <a:spAutoFit/>
          </a:bodyPr>
          <a:lstStyle/>
          <a:p>
            <a:endParaRPr lang="en-US" dirty="0"/>
          </a:p>
        </p:txBody>
      </p:sp>
      <p:sp>
        <p:nvSpPr>
          <p:cNvPr id="6" name="TextBox 5"/>
          <p:cNvSpPr txBox="1"/>
          <p:nvPr/>
        </p:nvSpPr>
        <p:spPr>
          <a:xfrm>
            <a:off x="218096" y="877445"/>
            <a:ext cx="8659698" cy="1569660"/>
          </a:xfrm>
          <a:prstGeom prst="rect">
            <a:avLst/>
          </a:prstGeom>
          <a:noFill/>
        </p:spPr>
        <p:txBody>
          <a:bodyPr wrap="square" rtlCol="0">
            <a:spAutoFit/>
          </a:bodyPr>
          <a:lstStyle/>
          <a:p>
            <a:pPr marL="342900" indent="-342900">
              <a:buFont typeface="Arial"/>
              <a:buChar char="•"/>
            </a:pPr>
            <a:r>
              <a:rPr lang="en-US" sz="2400" dirty="0" smtClean="0"/>
              <a:t>Why is chelation preferred below?</a:t>
            </a:r>
          </a:p>
          <a:p>
            <a:endParaRPr lang="en-US" sz="1200" dirty="0" smtClean="0"/>
          </a:p>
          <a:p>
            <a:r>
              <a:rPr lang="en-US" sz="2400" dirty="0" smtClean="0"/>
              <a:t>[Cu(H</a:t>
            </a:r>
            <a:r>
              <a:rPr lang="en-US" sz="2400" baseline="-25000" dirty="0" smtClean="0"/>
              <a:t>2</a:t>
            </a:r>
            <a:r>
              <a:rPr lang="en-US" sz="2400" dirty="0" smtClean="0"/>
              <a:t>O)</a:t>
            </a:r>
            <a:r>
              <a:rPr lang="en-US" sz="2400" baseline="-25000" dirty="0" smtClean="0"/>
              <a:t>6</a:t>
            </a:r>
            <a:r>
              <a:rPr lang="en-US" sz="2400" dirty="0" smtClean="0"/>
              <a:t>]</a:t>
            </a:r>
            <a:r>
              <a:rPr lang="en-US" sz="2400" baseline="30000" dirty="0" smtClean="0"/>
              <a:t>2+</a:t>
            </a:r>
            <a:r>
              <a:rPr lang="en-US" sz="2400" dirty="0" smtClean="0"/>
              <a:t>  +  4NH</a:t>
            </a:r>
            <a:r>
              <a:rPr lang="en-US" sz="2400" baseline="-25000" dirty="0" smtClean="0"/>
              <a:t>3</a:t>
            </a:r>
            <a:r>
              <a:rPr lang="en-US" sz="2400" dirty="0" smtClean="0"/>
              <a:t>			[Cu(NH</a:t>
            </a:r>
            <a:r>
              <a:rPr lang="en-US" sz="2400" baseline="-25000" dirty="0" smtClean="0"/>
              <a:t>3</a:t>
            </a:r>
            <a:r>
              <a:rPr lang="en-US" sz="2400" dirty="0" smtClean="0"/>
              <a:t>)</a:t>
            </a:r>
            <a:r>
              <a:rPr lang="en-US" sz="2400" baseline="-25000" dirty="0" smtClean="0"/>
              <a:t>4</a:t>
            </a:r>
            <a:r>
              <a:rPr lang="en-US" sz="2400" dirty="0" smtClean="0"/>
              <a:t>(H</a:t>
            </a:r>
            <a:r>
              <a:rPr lang="en-US" sz="2400" baseline="-25000" dirty="0" smtClean="0"/>
              <a:t>2</a:t>
            </a:r>
            <a:r>
              <a:rPr lang="en-US" sz="2400" dirty="0" smtClean="0"/>
              <a:t>O)</a:t>
            </a:r>
            <a:r>
              <a:rPr lang="en-US" sz="2400" baseline="-25000" dirty="0" smtClean="0"/>
              <a:t>2</a:t>
            </a:r>
            <a:r>
              <a:rPr lang="en-US" sz="2400" dirty="0" smtClean="0"/>
              <a:t>]</a:t>
            </a:r>
            <a:r>
              <a:rPr lang="en-US" sz="2400" baseline="30000" dirty="0" smtClean="0"/>
              <a:t>2+		</a:t>
            </a:r>
            <a:r>
              <a:rPr lang="en-US" sz="2400" i="1" dirty="0" smtClean="0"/>
              <a:t>log</a:t>
            </a:r>
            <a:r>
              <a:rPr lang="en-US" sz="2400" dirty="0" smtClean="0"/>
              <a:t>β</a:t>
            </a:r>
            <a:r>
              <a:rPr lang="en-US" sz="2400" baseline="-25000" dirty="0" smtClean="0"/>
              <a:t>4</a:t>
            </a:r>
            <a:r>
              <a:rPr lang="en-US" sz="2400" dirty="0" smtClean="0"/>
              <a:t> = 12.6</a:t>
            </a:r>
          </a:p>
          <a:p>
            <a:endParaRPr lang="en-US" sz="1200" dirty="0"/>
          </a:p>
          <a:p>
            <a:r>
              <a:rPr lang="en-US" sz="2400" dirty="0"/>
              <a:t>[Cu(H</a:t>
            </a:r>
            <a:r>
              <a:rPr lang="en-US" sz="2400" baseline="-25000" dirty="0"/>
              <a:t>2</a:t>
            </a:r>
            <a:r>
              <a:rPr lang="en-US" sz="2400" dirty="0"/>
              <a:t>O)</a:t>
            </a:r>
            <a:r>
              <a:rPr lang="en-US" sz="2400" baseline="-25000" dirty="0"/>
              <a:t>6</a:t>
            </a:r>
            <a:r>
              <a:rPr lang="en-US" sz="2400" dirty="0"/>
              <a:t>]</a:t>
            </a:r>
            <a:r>
              <a:rPr lang="en-US" sz="2400" baseline="30000" dirty="0"/>
              <a:t>2+</a:t>
            </a:r>
            <a:r>
              <a:rPr lang="en-US" sz="2400" dirty="0"/>
              <a:t>  +  </a:t>
            </a:r>
            <a:r>
              <a:rPr lang="en-US" sz="2400" dirty="0" smtClean="0"/>
              <a:t>2en</a:t>
            </a:r>
            <a:r>
              <a:rPr lang="en-US" sz="2400" dirty="0"/>
              <a:t>			[Cu</a:t>
            </a:r>
            <a:r>
              <a:rPr lang="en-US" sz="2400" dirty="0" smtClean="0"/>
              <a:t>(en)</a:t>
            </a:r>
            <a:r>
              <a:rPr lang="en-US" sz="2400" baseline="-25000" dirty="0" smtClean="0"/>
              <a:t>2</a:t>
            </a:r>
            <a:r>
              <a:rPr lang="en-US" sz="2400" dirty="0" smtClean="0"/>
              <a:t>(</a:t>
            </a:r>
            <a:r>
              <a:rPr lang="en-US" sz="2400" dirty="0"/>
              <a:t>H</a:t>
            </a:r>
            <a:r>
              <a:rPr lang="en-US" sz="2400" baseline="-25000" dirty="0"/>
              <a:t>2</a:t>
            </a:r>
            <a:r>
              <a:rPr lang="en-US" sz="2400" dirty="0"/>
              <a:t>O)</a:t>
            </a:r>
            <a:r>
              <a:rPr lang="en-US" sz="2400" baseline="-25000" dirty="0"/>
              <a:t>2</a:t>
            </a:r>
            <a:r>
              <a:rPr lang="en-US" sz="2400" dirty="0"/>
              <a:t>]</a:t>
            </a:r>
            <a:r>
              <a:rPr lang="en-US" sz="2400" baseline="30000" dirty="0"/>
              <a:t>2+		</a:t>
            </a:r>
            <a:r>
              <a:rPr lang="en-US" sz="2400" i="1" dirty="0" smtClean="0"/>
              <a:t>log</a:t>
            </a:r>
            <a:r>
              <a:rPr lang="en-US" sz="2400" dirty="0" smtClean="0"/>
              <a:t>β</a:t>
            </a:r>
            <a:r>
              <a:rPr lang="en-US" sz="2400" baseline="-25000" dirty="0" smtClean="0"/>
              <a:t>2</a:t>
            </a:r>
            <a:r>
              <a:rPr lang="en-US" sz="2400" dirty="0" smtClean="0"/>
              <a:t> </a:t>
            </a:r>
            <a:r>
              <a:rPr lang="en-US" sz="2400" dirty="0"/>
              <a:t>= </a:t>
            </a:r>
            <a:r>
              <a:rPr lang="en-US" sz="2400" dirty="0" smtClean="0"/>
              <a:t>20.6</a:t>
            </a:r>
            <a:endParaRPr lang="en-US" sz="2400" dirty="0"/>
          </a:p>
        </p:txBody>
      </p:sp>
      <p:cxnSp>
        <p:nvCxnSpPr>
          <p:cNvPr id="8" name="Straight Arrow Connector 7"/>
          <p:cNvCxnSpPr/>
          <p:nvPr/>
        </p:nvCxnSpPr>
        <p:spPr>
          <a:xfrm>
            <a:off x="2954421" y="1723892"/>
            <a:ext cx="868947"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2954421" y="2263976"/>
            <a:ext cx="868947"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18096" y="2472108"/>
            <a:ext cx="8659698" cy="4154983"/>
          </a:xfrm>
          <a:prstGeom prst="rect">
            <a:avLst/>
          </a:prstGeom>
          <a:noFill/>
        </p:spPr>
        <p:txBody>
          <a:bodyPr wrap="square" rtlCol="0">
            <a:spAutoFit/>
          </a:bodyPr>
          <a:lstStyle/>
          <a:p>
            <a:r>
              <a:rPr lang="en-US" sz="2400" dirty="0" smtClean="0"/>
              <a:t>The formation of each complex is dependent of the ΔG value</a:t>
            </a:r>
          </a:p>
          <a:p>
            <a:r>
              <a:rPr lang="en-US" sz="2400" dirty="0" smtClean="0"/>
              <a:t>ΔG = -</a:t>
            </a:r>
            <a:r>
              <a:rPr lang="en-US" sz="2400" dirty="0" err="1" smtClean="0"/>
              <a:t>RT</a:t>
            </a:r>
            <a:r>
              <a:rPr lang="en-US" sz="2400" i="1" dirty="0" err="1" smtClean="0"/>
              <a:t>ln</a:t>
            </a:r>
            <a:r>
              <a:rPr lang="en-US" sz="2400" dirty="0" err="1" smtClean="0"/>
              <a:t>K</a:t>
            </a:r>
            <a:r>
              <a:rPr lang="en-US" sz="2400" dirty="0" smtClean="0"/>
              <a:t> = ΔH – TΔS</a:t>
            </a:r>
          </a:p>
          <a:p>
            <a:endParaRPr lang="en-US" sz="2400" dirty="0"/>
          </a:p>
          <a:p>
            <a:r>
              <a:rPr lang="en-US" sz="2400" dirty="0" smtClean="0"/>
              <a:t>Solving for </a:t>
            </a:r>
            <a:r>
              <a:rPr lang="en-US" sz="2400" i="1" dirty="0" err="1" smtClean="0"/>
              <a:t>ln</a:t>
            </a:r>
            <a:r>
              <a:rPr lang="en-US" sz="2400" dirty="0" err="1" smtClean="0"/>
              <a:t>K</a:t>
            </a:r>
            <a:r>
              <a:rPr lang="en-US" sz="2400" dirty="0" smtClean="0"/>
              <a:t> gives the </a:t>
            </a:r>
            <a:r>
              <a:rPr lang="en-US" sz="2400" dirty="0" err="1" smtClean="0"/>
              <a:t>Eyring</a:t>
            </a:r>
            <a:r>
              <a:rPr lang="en-US" sz="2400" dirty="0" smtClean="0"/>
              <a:t> Equation:</a:t>
            </a:r>
          </a:p>
          <a:p>
            <a:r>
              <a:rPr lang="en-US" sz="2400" i="1" dirty="0" err="1" smtClean="0"/>
              <a:t>ln</a:t>
            </a:r>
            <a:r>
              <a:rPr lang="en-US" sz="2400" dirty="0" err="1" smtClean="0"/>
              <a:t>K</a:t>
            </a:r>
            <a:r>
              <a:rPr lang="en-US" sz="2400" dirty="0" smtClean="0"/>
              <a:t> = -ΔH/RT + ΔS/R		(plot of </a:t>
            </a:r>
            <a:r>
              <a:rPr lang="en-US" sz="2400" i="1" dirty="0" err="1" smtClean="0"/>
              <a:t>ln</a:t>
            </a:r>
            <a:r>
              <a:rPr lang="en-US" sz="2400" dirty="0" err="1" smtClean="0"/>
              <a:t>K</a:t>
            </a:r>
            <a:r>
              <a:rPr lang="en-US" sz="2400" dirty="0" smtClean="0"/>
              <a:t> vs. 1/T gives a straight line)</a:t>
            </a:r>
          </a:p>
          <a:p>
            <a:endParaRPr lang="en-US" sz="2400" i="1" dirty="0"/>
          </a:p>
          <a:p>
            <a:r>
              <a:rPr lang="en-US" sz="2400" dirty="0" smtClean="0"/>
              <a:t>Because </a:t>
            </a:r>
            <a:r>
              <a:rPr lang="en-US" sz="2400" dirty="0" err="1" smtClean="0"/>
              <a:t>ethylenediamine</a:t>
            </a:r>
            <a:r>
              <a:rPr lang="en-US" sz="2400" dirty="0" smtClean="0"/>
              <a:t> </a:t>
            </a:r>
            <a:r>
              <a:rPr lang="en-US" sz="2400" dirty="0" smtClean="0"/>
              <a:t>and </a:t>
            </a:r>
            <a:r>
              <a:rPr lang="en-US" sz="2400" dirty="0" smtClean="0"/>
              <a:t>ammonia </a:t>
            </a:r>
            <a:r>
              <a:rPr lang="en-US" sz="2400" dirty="0" smtClean="0"/>
              <a:t>are similar, ΔH will be similar</a:t>
            </a:r>
          </a:p>
          <a:p>
            <a:endParaRPr lang="en-US" sz="2400" dirty="0"/>
          </a:p>
          <a:p>
            <a:r>
              <a:rPr lang="en-US" sz="2400" dirty="0" smtClean="0"/>
              <a:t>What about the change in entropy? Which is better? 5 reactants to 1 product, or 3 reactants to 1 product?</a:t>
            </a:r>
            <a:endParaRPr lang="en-US" sz="2400" dirty="0"/>
          </a:p>
        </p:txBody>
      </p:sp>
    </p:spTree>
    <p:extLst>
      <p:ext uri="{BB962C8B-B14F-4D97-AF65-F5344CB8AC3E}">
        <p14:creationId xmlns:p14="http://schemas.microsoft.com/office/powerpoint/2010/main" val="126970576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Inductive Effects</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164189" y="834709"/>
            <a:ext cx="8849895" cy="830997"/>
          </a:xfrm>
          <a:prstGeom prst="rect">
            <a:avLst/>
          </a:prstGeom>
          <a:noFill/>
        </p:spPr>
        <p:txBody>
          <a:bodyPr wrap="square" rtlCol="0">
            <a:spAutoFit/>
          </a:bodyPr>
          <a:lstStyle/>
          <a:p>
            <a:r>
              <a:rPr lang="en-US" sz="2400" dirty="0" smtClean="0"/>
              <a:t>Consider the effect of chelation on Pd</a:t>
            </a:r>
            <a:r>
              <a:rPr lang="en-US" sz="2400" baseline="30000" dirty="0" smtClean="0"/>
              <a:t>2+</a:t>
            </a:r>
            <a:endParaRPr lang="en-US" sz="2400" dirty="0" smtClean="0"/>
          </a:p>
          <a:p>
            <a:endParaRPr lang="en-US" sz="2400" dirty="0"/>
          </a:p>
        </p:txBody>
      </p:sp>
      <p:sp>
        <p:nvSpPr>
          <p:cNvPr id="8" name="TextBox 7"/>
          <p:cNvSpPr txBox="1"/>
          <p:nvPr/>
        </p:nvSpPr>
        <p:spPr>
          <a:xfrm>
            <a:off x="1476636" y="2030247"/>
            <a:ext cx="815474" cy="369332"/>
          </a:xfrm>
          <a:prstGeom prst="rect">
            <a:avLst/>
          </a:prstGeom>
          <a:noFill/>
        </p:spPr>
        <p:txBody>
          <a:bodyPr wrap="square" rtlCol="0">
            <a:spAutoFit/>
          </a:bodyPr>
          <a:lstStyle/>
          <a:p>
            <a:r>
              <a:rPr lang="en-US" dirty="0" smtClean="0"/>
              <a:t>trien</a:t>
            </a:r>
            <a:endParaRPr lang="en-US" dirty="0"/>
          </a:p>
        </p:txBody>
      </p:sp>
      <p:sp>
        <p:nvSpPr>
          <p:cNvPr id="9" name="TextBox 8"/>
          <p:cNvSpPr txBox="1"/>
          <p:nvPr/>
        </p:nvSpPr>
        <p:spPr>
          <a:xfrm>
            <a:off x="3982395" y="1350223"/>
            <a:ext cx="4867499" cy="1015663"/>
          </a:xfrm>
          <a:prstGeom prst="rect">
            <a:avLst/>
          </a:prstGeom>
          <a:noFill/>
        </p:spPr>
        <p:txBody>
          <a:bodyPr wrap="square" rtlCol="0">
            <a:spAutoFit/>
          </a:bodyPr>
          <a:lstStyle/>
          <a:p>
            <a:r>
              <a:rPr lang="en-US" sz="2400" dirty="0" smtClean="0"/>
              <a:t>			</a:t>
            </a:r>
            <a:r>
              <a:rPr lang="en-US" sz="2400" i="1" dirty="0" smtClean="0"/>
              <a:t>log</a:t>
            </a:r>
            <a:r>
              <a:rPr lang="en-US" sz="2400" dirty="0" smtClean="0"/>
              <a:t>β</a:t>
            </a:r>
            <a:r>
              <a:rPr lang="en-US" sz="2400" baseline="-25000" dirty="0" smtClean="0"/>
              <a:t>4 </a:t>
            </a:r>
            <a:r>
              <a:rPr lang="en-US" sz="2400" dirty="0" smtClean="0"/>
              <a:t>NH</a:t>
            </a:r>
            <a:r>
              <a:rPr lang="en-US" sz="2400" baseline="-25000" dirty="0" smtClean="0"/>
              <a:t>3</a:t>
            </a:r>
            <a:r>
              <a:rPr lang="en-US" sz="2400" dirty="0" smtClean="0"/>
              <a:t>		</a:t>
            </a:r>
            <a:r>
              <a:rPr lang="en-US" sz="2400" i="1" dirty="0"/>
              <a:t>log</a:t>
            </a:r>
            <a:r>
              <a:rPr lang="en-US" sz="2400" dirty="0"/>
              <a:t>K</a:t>
            </a:r>
            <a:r>
              <a:rPr lang="en-US" sz="2400" baseline="-25000" dirty="0"/>
              <a:t>1</a:t>
            </a:r>
            <a:r>
              <a:rPr lang="en-US" sz="2400" dirty="0"/>
              <a:t> </a:t>
            </a:r>
            <a:r>
              <a:rPr lang="en-US" sz="2400" dirty="0" smtClean="0"/>
              <a:t>trien</a:t>
            </a:r>
          </a:p>
          <a:p>
            <a:endParaRPr lang="en-US" sz="1200" dirty="0" smtClean="0"/>
          </a:p>
          <a:p>
            <a:r>
              <a:rPr lang="en-US" sz="2400" dirty="0" smtClean="0"/>
              <a:t>      Pd</a:t>
            </a:r>
            <a:r>
              <a:rPr lang="en-US" sz="2400" baseline="30000" dirty="0" smtClean="0"/>
              <a:t>2+</a:t>
            </a:r>
            <a:r>
              <a:rPr lang="en-US" sz="2400" dirty="0" smtClean="0"/>
              <a:t>		26.0			39.4</a:t>
            </a:r>
            <a:endParaRPr lang="en-US" sz="2400" i="1" dirty="0"/>
          </a:p>
        </p:txBody>
      </p:sp>
      <p:sp>
        <p:nvSpPr>
          <p:cNvPr id="10" name="TextBox 9"/>
          <p:cNvSpPr txBox="1"/>
          <p:nvPr/>
        </p:nvSpPr>
        <p:spPr>
          <a:xfrm>
            <a:off x="213894" y="2553367"/>
            <a:ext cx="8796421" cy="4042132"/>
          </a:xfrm>
          <a:prstGeom prst="rect">
            <a:avLst/>
          </a:prstGeom>
          <a:noFill/>
        </p:spPr>
        <p:txBody>
          <a:bodyPr wrap="square" rtlCol="0">
            <a:spAutoFit/>
          </a:bodyPr>
          <a:lstStyle/>
          <a:p>
            <a:pPr marL="342900" indent="-342900">
              <a:spcAft>
                <a:spcPts val="500"/>
              </a:spcAft>
              <a:buFont typeface="Arial"/>
              <a:buChar char="•"/>
            </a:pPr>
            <a:r>
              <a:rPr lang="en-US" sz="2400" dirty="0" smtClean="0"/>
              <a:t>trien is preferred by 13.4 log units (10</a:t>
            </a:r>
            <a:r>
              <a:rPr lang="en-US" sz="2400" baseline="30000" dirty="0" smtClean="0"/>
              <a:t>13.4</a:t>
            </a:r>
            <a:r>
              <a:rPr lang="en-US" sz="2400" dirty="0" smtClean="0"/>
              <a:t> times more likely to bind)</a:t>
            </a:r>
            <a:endParaRPr lang="en-US" sz="2400" dirty="0"/>
          </a:p>
          <a:p>
            <a:pPr marL="342900" indent="-342900">
              <a:spcAft>
                <a:spcPts val="500"/>
              </a:spcAft>
              <a:buFont typeface="Arial"/>
              <a:buChar char="•"/>
            </a:pPr>
            <a:r>
              <a:rPr lang="en-US" sz="2400" dirty="0" smtClean="0"/>
              <a:t>The total number of molecules in an aqueous solution is approximately equal to the number of water molecules, and pure water has a concentration of 55.51 M </a:t>
            </a:r>
            <a:endParaRPr lang="en-US" sz="2400" dirty="0"/>
          </a:p>
          <a:p>
            <a:pPr marL="342900" indent="-342900">
              <a:spcAft>
                <a:spcPts val="500"/>
              </a:spcAft>
              <a:buFont typeface="Arial"/>
              <a:buChar char="•"/>
            </a:pPr>
            <a:r>
              <a:rPr lang="en-US" sz="2400" dirty="0" smtClean="0"/>
              <a:t>The entropy contribution to the chelate effect can be approximated by (n-1) log 55.51, where n = # of donor atoms</a:t>
            </a:r>
          </a:p>
          <a:p>
            <a:pPr marL="342900" indent="-342900">
              <a:spcAft>
                <a:spcPts val="500"/>
              </a:spcAft>
              <a:buFont typeface="Arial"/>
              <a:buChar char="•"/>
            </a:pPr>
            <a:r>
              <a:rPr lang="en-US" sz="2400" dirty="0" smtClean="0"/>
              <a:t>Here the entropic contribution is only 5.23, so what accounts for the extra 8.17 log units observed?</a:t>
            </a:r>
          </a:p>
          <a:p>
            <a:pPr marL="342900" indent="-342900">
              <a:spcAft>
                <a:spcPts val="500"/>
              </a:spcAft>
              <a:buFont typeface="Arial"/>
              <a:buChar char="•"/>
            </a:pPr>
            <a:r>
              <a:rPr lang="en-US" sz="2400" dirty="0" smtClean="0"/>
              <a:t>There are inductive effects from the ethylene bridges that give a more favorable enthalpy ΔH</a:t>
            </a:r>
            <a:endParaRPr lang="en-US" sz="2400" dirty="0"/>
          </a:p>
        </p:txBody>
      </p:sp>
      <p:pic>
        <p:nvPicPr>
          <p:cNvPr id="11" name="Picture 10"/>
          <p:cNvPicPr>
            <a:picLocks noChangeAspect="1"/>
          </p:cNvPicPr>
          <p:nvPr/>
        </p:nvPicPr>
        <p:blipFill>
          <a:blip r:embed="rId2"/>
          <a:stretch>
            <a:fillRect/>
          </a:stretch>
        </p:blipFill>
        <p:spPr>
          <a:xfrm>
            <a:off x="335186" y="1395125"/>
            <a:ext cx="2942923" cy="757321"/>
          </a:xfrm>
          <a:prstGeom prst="rect">
            <a:avLst/>
          </a:prstGeom>
        </p:spPr>
      </p:pic>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995" y="27021"/>
            <a:ext cx="7431401" cy="864637"/>
          </a:xfrm>
        </p:spPr>
        <p:txBody>
          <a:bodyPr>
            <a:normAutofit/>
          </a:bodyPr>
          <a:lstStyle/>
          <a:p>
            <a:r>
              <a:rPr lang="en-US" sz="3200" dirty="0" smtClean="0">
                <a:solidFill>
                  <a:srgbClr val="800000"/>
                </a:solidFill>
              </a:rPr>
              <a:t>Inductive Effects and Chelation</a:t>
            </a:r>
            <a:endParaRPr lang="en-US" sz="3200" dirty="0">
              <a:solidFill>
                <a:srgbClr val="800000"/>
              </a:solidFill>
            </a:endParaRPr>
          </a:p>
        </p:txBody>
      </p:sp>
      <p:sp>
        <p:nvSpPr>
          <p:cNvPr id="5" name="Rectangle 4"/>
          <p:cNvSpPr/>
          <p:nvPr/>
        </p:nvSpPr>
        <p:spPr>
          <a:xfrm>
            <a:off x="0" y="6589364"/>
            <a:ext cx="9144000" cy="268636"/>
          </a:xfrm>
          <a:prstGeom prst="rect">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589137" y="4848581"/>
            <a:ext cx="184666" cy="369332"/>
          </a:xfrm>
          <a:prstGeom prst="rect">
            <a:avLst/>
          </a:prstGeom>
          <a:noFill/>
        </p:spPr>
        <p:txBody>
          <a:bodyPr wrap="none" rtlCol="0">
            <a:spAutoFit/>
          </a:bodyPr>
          <a:lstStyle/>
          <a:p>
            <a:endParaRPr lang="en-US" dirty="0"/>
          </a:p>
        </p:txBody>
      </p:sp>
      <p:sp>
        <p:nvSpPr>
          <p:cNvPr id="6" name="TextBox 5"/>
          <p:cNvSpPr txBox="1"/>
          <p:nvPr/>
        </p:nvSpPr>
        <p:spPr>
          <a:xfrm>
            <a:off x="254000" y="1014090"/>
            <a:ext cx="8595895" cy="830997"/>
          </a:xfrm>
          <a:prstGeom prst="rect">
            <a:avLst/>
          </a:prstGeom>
          <a:noFill/>
        </p:spPr>
        <p:txBody>
          <a:bodyPr wrap="square" rtlCol="0">
            <a:spAutoFit/>
          </a:bodyPr>
          <a:lstStyle/>
          <a:p>
            <a:pPr marL="342900" indent="-342900">
              <a:buFont typeface="Arial"/>
              <a:buChar char="•"/>
            </a:pPr>
            <a:r>
              <a:rPr lang="en-US" sz="2400" dirty="0" err="1" smtClean="0"/>
              <a:t>Enthalpic</a:t>
            </a:r>
            <a:r>
              <a:rPr lang="en-US" sz="2400" dirty="0" smtClean="0"/>
              <a:t> contributions are also observed in comparison of </a:t>
            </a:r>
            <a:r>
              <a:rPr lang="en-US" sz="2400" dirty="0" err="1" smtClean="0"/>
              <a:t>macrocyclic</a:t>
            </a:r>
            <a:r>
              <a:rPr lang="en-US" sz="2400" dirty="0" smtClean="0"/>
              <a:t> ligands to their open-chain analogues</a:t>
            </a:r>
            <a:endParaRPr lang="en-US" sz="2400" dirty="0"/>
          </a:p>
        </p:txBody>
      </p:sp>
      <p:sp>
        <p:nvSpPr>
          <p:cNvPr id="8" name="TextBox 7"/>
          <p:cNvSpPr txBox="1"/>
          <p:nvPr/>
        </p:nvSpPr>
        <p:spPr>
          <a:xfrm>
            <a:off x="6172749" y="3129433"/>
            <a:ext cx="832304" cy="369332"/>
          </a:xfrm>
          <a:prstGeom prst="rect">
            <a:avLst/>
          </a:prstGeom>
          <a:noFill/>
        </p:spPr>
        <p:txBody>
          <a:bodyPr wrap="none" rtlCol="0">
            <a:spAutoFit/>
          </a:bodyPr>
          <a:lstStyle/>
          <a:p>
            <a:r>
              <a:rPr lang="en-US" dirty="0" err="1" smtClean="0"/>
              <a:t>cyclam</a:t>
            </a:r>
            <a:endParaRPr lang="en-US" dirty="0"/>
          </a:p>
        </p:txBody>
      </p:sp>
      <p:sp>
        <p:nvSpPr>
          <p:cNvPr id="11" name="TextBox 10"/>
          <p:cNvSpPr txBox="1"/>
          <p:nvPr/>
        </p:nvSpPr>
        <p:spPr>
          <a:xfrm>
            <a:off x="4065853" y="3156169"/>
            <a:ext cx="1046568" cy="369332"/>
          </a:xfrm>
          <a:prstGeom prst="rect">
            <a:avLst/>
          </a:prstGeom>
          <a:noFill/>
        </p:spPr>
        <p:txBody>
          <a:bodyPr wrap="none" rtlCol="0">
            <a:spAutoFit/>
          </a:bodyPr>
          <a:lstStyle/>
          <a:p>
            <a:r>
              <a:rPr lang="en-US" dirty="0" smtClean="0"/>
              <a:t>analogue</a:t>
            </a:r>
            <a:endParaRPr lang="en-US" dirty="0"/>
          </a:p>
        </p:txBody>
      </p:sp>
      <p:sp>
        <p:nvSpPr>
          <p:cNvPr id="12" name="TextBox 11"/>
          <p:cNvSpPr txBox="1"/>
          <p:nvPr/>
        </p:nvSpPr>
        <p:spPr>
          <a:xfrm>
            <a:off x="1925053" y="3473949"/>
            <a:ext cx="7085262" cy="830997"/>
          </a:xfrm>
          <a:prstGeom prst="rect">
            <a:avLst/>
          </a:prstGeom>
          <a:noFill/>
        </p:spPr>
        <p:txBody>
          <a:bodyPr wrap="square" rtlCol="0">
            <a:spAutoFit/>
          </a:bodyPr>
          <a:lstStyle/>
          <a:p>
            <a:r>
              <a:rPr lang="en-US" sz="2400" i="1" dirty="0" smtClean="0"/>
              <a:t>log</a:t>
            </a:r>
            <a:r>
              <a:rPr lang="en-US" sz="2400" dirty="0" smtClean="0"/>
              <a:t>K</a:t>
            </a:r>
            <a:r>
              <a:rPr lang="en-US" sz="2400" baseline="-25000" dirty="0" smtClean="0"/>
              <a:t>1</a:t>
            </a:r>
            <a:r>
              <a:rPr lang="en-US" sz="2400" dirty="0" smtClean="0"/>
              <a:t> Cu</a:t>
            </a:r>
            <a:r>
              <a:rPr lang="en-US" sz="2400" baseline="30000" dirty="0" smtClean="0"/>
              <a:t>2+</a:t>
            </a:r>
            <a:r>
              <a:rPr lang="en-US" sz="2400" dirty="0" smtClean="0"/>
              <a:t>			23.4			   27.2</a:t>
            </a:r>
          </a:p>
          <a:p>
            <a:r>
              <a:rPr lang="en-US" sz="2400" i="1" dirty="0" smtClean="0"/>
              <a:t>log</a:t>
            </a:r>
            <a:r>
              <a:rPr lang="en-US" sz="2400" dirty="0" smtClean="0"/>
              <a:t>K</a:t>
            </a:r>
            <a:r>
              <a:rPr lang="en-US" sz="2400" baseline="-25000" dirty="0" smtClean="0"/>
              <a:t>1</a:t>
            </a:r>
            <a:r>
              <a:rPr lang="en-US" sz="2400" dirty="0" smtClean="0"/>
              <a:t> Ni</a:t>
            </a:r>
            <a:r>
              <a:rPr lang="en-US" sz="2400" baseline="30000" dirty="0" smtClean="0"/>
              <a:t>2+</a:t>
            </a:r>
            <a:r>
              <a:rPr lang="en-US" sz="2400" dirty="0" smtClean="0"/>
              <a:t>			16.4			   19.8</a:t>
            </a:r>
            <a:endParaRPr lang="en-US" sz="2400" i="1" dirty="0"/>
          </a:p>
        </p:txBody>
      </p:sp>
      <p:sp>
        <p:nvSpPr>
          <p:cNvPr id="13" name="TextBox 12"/>
          <p:cNvSpPr txBox="1"/>
          <p:nvPr/>
        </p:nvSpPr>
        <p:spPr>
          <a:xfrm>
            <a:off x="254000" y="4502185"/>
            <a:ext cx="8609262" cy="1569660"/>
          </a:xfrm>
          <a:prstGeom prst="rect">
            <a:avLst/>
          </a:prstGeom>
          <a:noFill/>
        </p:spPr>
        <p:txBody>
          <a:bodyPr wrap="square" rtlCol="0">
            <a:spAutoFit/>
          </a:bodyPr>
          <a:lstStyle/>
          <a:p>
            <a:pPr marL="342900" indent="-342900">
              <a:buFont typeface="Arial"/>
              <a:buChar char="•"/>
            </a:pPr>
            <a:r>
              <a:rPr lang="en-US" sz="2400" dirty="0" smtClean="0"/>
              <a:t>The extra stability observed in </a:t>
            </a:r>
            <a:r>
              <a:rPr lang="en-US" sz="2400" dirty="0" err="1" smtClean="0"/>
              <a:t>cyclam</a:t>
            </a:r>
            <a:r>
              <a:rPr lang="en-US" sz="2400" dirty="0" smtClean="0"/>
              <a:t> </a:t>
            </a:r>
            <a:r>
              <a:rPr lang="en-US" sz="2400" dirty="0"/>
              <a:t>is due to </a:t>
            </a:r>
            <a:r>
              <a:rPr lang="en-US" sz="2400" dirty="0" smtClean="0"/>
              <a:t>restricted ligand </a:t>
            </a:r>
            <a:r>
              <a:rPr lang="en-US" sz="2400" dirty="0"/>
              <a:t>mobility as well as inductive effects from the extra ethylene bridge </a:t>
            </a:r>
            <a:endParaRPr lang="en-US" sz="2400" dirty="0" smtClean="0"/>
          </a:p>
          <a:p>
            <a:pPr marL="342900" indent="-342900">
              <a:buFont typeface="Arial"/>
              <a:buChar char="•"/>
            </a:pPr>
            <a:r>
              <a:rPr lang="en-US" sz="2400" dirty="0" smtClean="0"/>
              <a:t>This effect is known as the </a:t>
            </a:r>
            <a:r>
              <a:rPr lang="en-US" sz="2400" b="1" i="1" dirty="0" err="1"/>
              <a:t>macrocyclic</a:t>
            </a:r>
            <a:r>
              <a:rPr lang="en-US" sz="2400" b="1" i="1" dirty="0"/>
              <a:t> </a:t>
            </a:r>
            <a:r>
              <a:rPr lang="en-US" sz="2400" b="1" i="1" dirty="0" smtClean="0"/>
              <a:t>effect</a:t>
            </a:r>
            <a:endParaRPr lang="en-US" sz="2400" dirty="0"/>
          </a:p>
        </p:txBody>
      </p:sp>
      <p:pic>
        <p:nvPicPr>
          <p:cNvPr id="14" name="Picture 13"/>
          <p:cNvPicPr>
            <a:picLocks noChangeAspect="1"/>
          </p:cNvPicPr>
          <p:nvPr/>
        </p:nvPicPr>
        <p:blipFill>
          <a:blip r:embed="rId2"/>
          <a:stretch>
            <a:fillRect/>
          </a:stretch>
        </p:blipFill>
        <p:spPr>
          <a:xfrm>
            <a:off x="3759014" y="2003494"/>
            <a:ext cx="1460500" cy="1092200"/>
          </a:xfrm>
          <a:prstGeom prst="rect">
            <a:avLst/>
          </a:prstGeom>
        </p:spPr>
      </p:pic>
      <p:pic>
        <p:nvPicPr>
          <p:cNvPr id="15" name="Picture 14"/>
          <p:cNvPicPr>
            <a:picLocks noChangeAspect="1"/>
          </p:cNvPicPr>
          <p:nvPr/>
        </p:nvPicPr>
        <p:blipFill>
          <a:blip r:embed="rId3"/>
          <a:stretch>
            <a:fillRect/>
          </a:stretch>
        </p:blipFill>
        <p:spPr>
          <a:xfrm>
            <a:off x="5716814" y="1994461"/>
            <a:ext cx="1701800" cy="1092200"/>
          </a:xfrm>
          <a:prstGeom prst="rect">
            <a:avLst/>
          </a:prstGeom>
        </p:spPr>
      </p:pic>
    </p:spTree>
    <p:extLst>
      <p:ext uri="{BB962C8B-B14F-4D97-AF65-F5344CB8AC3E}">
        <p14:creationId xmlns:p14="http://schemas.microsoft.com/office/powerpoint/2010/main" val="26090831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2538</TotalTime>
  <Words>1180</Words>
  <Application>Microsoft Macintosh PowerPoint</Application>
  <PresentationFormat>On-screen Show (4:3)</PresentationFormat>
  <Paragraphs>129</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CS ChemDraw Drawing</vt:lpstr>
      <vt:lpstr>Ligand Design for Selectivity and Complex Stability</vt:lpstr>
      <vt:lpstr>What is Ligand Design?</vt:lpstr>
      <vt:lpstr>How to Assess a Ligand</vt:lpstr>
      <vt:lpstr>HSAB Theory in Ligand Design</vt:lpstr>
      <vt:lpstr>HSAB Theory in Donor Atoms</vt:lpstr>
      <vt:lpstr>Chelation</vt:lpstr>
      <vt:lpstr>The Claw!!!!!!</vt:lpstr>
      <vt:lpstr>Inductive Effects</vt:lpstr>
      <vt:lpstr>Inductive Effects and Chelation</vt:lpstr>
      <vt:lpstr>The Cryptate Effect</vt:lpstr>
      <vt:lpstr>Chelate Ring Size Effect</vt:lpstr>
      <vt:lpstr>Chelate Ring Size Effect in Action</vt:lpstr>
      <vt:lpstr>Chelate Rings and O-donors</vt:lpstr>
      <vt:lpstr>Steric Focus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Heather Kissel</dc:creator>
  <cp:lastModifiedBy>Anthony L. Fernandez</cp:lastModifiedBy>
  <cp:revision>105</cp:revision>
  <dcterms:created xsi:type="dcterms:W3CDTF">2014-09-05T18:54:57Z</dcterms:created>
  <dcterms:modified xsi:type="dcterms:W3CDTF">2016-07-01T19:03:09Z</dcterms:modified>
</cp:coreProperties>
</file>