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5" r:id="rId3"/>
    <p:sldId id="267" r:id="rId4"/>
    <p:sldId id="268" r:id="rId5"/>
    <p:sldId id="270" r:id="rId6"/>
    <p:sldId id="272" r:id="rId7"/>
    <p:sldId id="273" r:id="rId8"/>
    <p:sldId id="269" r:id="rId9"/>
    <p:sldId id="262"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5" autoAdjust="0"/>
    <p:restoredTop sz="82180" autoAdjust="0"/>
  </p:normalViewPr>
  <p:slideViewPr>
    <p:cSldViewPr>
      <p:cViewPr>
        <p:scale>
          <a:sx n="100" d="100"/>
          <a:sy n="100" d="100"/>
        </p:scale>
        <p:origin x="-872" y="3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8644A8-E6B5-4BE4-9988-8E747634DD91}" type="datetimeFigureOut">
              <a:rPr lang="en-US" smtClean="0"/>
              <a:t>6/16/16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6EBAF1-8DD0-4DC4-AE17-AD4D9C11B3E4}" type="slidenum">
              <a:rPr lang="en-US" smtClean="0"/>
              <a:t>‹#›</a:t>
            </a:fld>
            <a:endParaRPr lang="en-US"/>
          </a:p>
        </p:txBody>
      </p:sp>
    </p:spTree>
    <p:extLst>
      <p:ext uri="{BB962C8B-B14F-4D97-AF65-F5344CB8AC3E}">
        <p14:creationId xmlns:p14="http://schemas.microsoft.com/office/powerpoint/2010/main" val="3310714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2,9-dimethyl-1,10-phenanthroline (</a:t>
            </a:r>
            <a:r>
              <a:rPr lang="en-US" dirty="0" err="1" smtClean="0"/>
              <a:t>dmp</a:t>
            </a:r>
            <a:r>
              <a:rPr lang="en-US" dirty="0" smtClean="0"/>
              <a:t>) ligand is sufficiently </a:t>
            </a:r>
            <a:r>
              <a:rPr lang="en-US" dirty="0" err="1" smtClean="0"/>
              <a:t>sterically</a:t>
            </a:r>
            <a:r>
              <a:rPr lang="en-US" dirty="0" smtClean="0"/>
              <a:t> hindered that it can block the d</a:t>
            </a:r>
            <a:r>
              <a:rPr lang="en-US" baseline="30000" dirty="0" smtClean="0"/>
              <a:t>8</a:t>
            </a:r>
            <a:r>
              <a:rPr lang="en-US" dirty="0" smtClean="0"/>
              <a:t> Ni(II) ion from forming a</a:t>
            </a:r>
            <a:r>
              <a:rPr lang="en-US" baseline="0" dirty="0" smtClean="0"/>
              <a:t> square planar complex either with a second </a:t>
            </a:r>
            <a:r>
              <a:rPr lang="en-US" baseline="0" dirty="0" err="1" smtClean="0"/>
              <a:t>dmp</a:t>
            </a:r>
            <a:r>
              <a:rPr lang="en-US" baseline="0" dirty="0" smtClean="0"/>
              <a:t> ligand or with two halide ligands.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t>
            </a:r>
            <a:r>
              <a:rPr lang="en-US" baseline="0" dirty="0" err="1" smtClean="0"/>
              <a:t>Pt</a:t>
            </a:r>
            <a:r>
              <a:rPr lang="en-US" baseline="0" dirty="0" smtClean="0"/>
              <a:t>(II) metal distorts the ligand (see the movable 3D images</a:t>
            </a:r>
            <a:r>
              <a:rPr lang="en-US" dirty="0" smtClean="0"/>
              <a:t> posted with </a:t>
            </a:r>
            <a:r>
              <a:rPr lang="en-US" dirty="0" err="1" smtClean="0"/>
              <a:t>Jsmol</a:t>
            </a:r>
            <a:r>
              <a:rPr lang="en-US" dirty="0" smtClean="0"/>
              <a:t>) so that the</a:t>
            </a:r>
            <a:r>
              <a:rPr lang="en-US" baseline="0" dirty="0" smtClean="0"/>
              <a:t> </a:t>
            </a:r>
            <a:r>
              <a:rPr lang="en-US" baseline="0" dirty="0" err="1" smtClean="0"/>
              <a:t>dmp</a:t>
            </a:r>
            <a:r>
              <a:rPr lang="en-US" baseline="0" dirty="0" smtClean="0"/>
              <a:t> is no longer completely planar and also distorts its own bonding angle to the </a:t>
            </a:r>
            <a:r>
              <a:rPr lang="en-US" baseline="0" dirty="0" err="1" smtClean="0"/>
              <a:t>dmp</a:t>
            </a:r>
            <a:r>
              <a:rPr lang="en-US" baseline="0" dirty="0" smtClean="0"/>
              <a:t> to maintain a slightly distorted square planar coordination geometry.</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Question for Students:  Why does d</a:t>
            </a:r>
            <a:r>
              <a:rPr lang="en-US" b="1" baseline="30000" dirty="0" smtClean="0"/>
              <a:t>8</a:t>
            </a:r>
            <a:r>
              <a:rPr lang="en-US" b="1" baseline="0" dirty="0" smtClean="0"/>
              <a:t> want to have a square planar geometry and why is the driving force for </a:t>
            </a:r>
            <a:r>
              <a:rPr lang="en-US" b="1" baseline="0" dirty="0" err="1" smtClean="0"/>
              <a:t>Pt</a:t>
            </a:r>
            <a:r>
              <a:rPr lang="en-US" b="1" baseline="0" dirty="0" smtClean="0"/>
              <a:t>(II) to form a square planar complex larger than that for Ni(II)?</a:t>
            </a:r>
            <a:endParaRPr lang="en-US" b="1" dirty="0"/>
          </a:p>
        </p:txBody>
      </p:sp>
      <p:sp>
        <p:nvSpPr>
          <p:cNvPr id="4" name="Slide Number Placeholder 3"/>
          <p:cNvSpPr>
            <a:spLocks noGrp="1"/>
          </p:cNvSpPr>
          <p:nvPr>
            <p:ph type="sldNum" sz="quarter" idx="10"/>
          </p:nvPr>
        </p:nvSpPr>
        <p:spPr/>
        <p:txBody>
          <a:bodyPr/>
          <a:lstStyle/>
          <a:p>
            <a:fld id="{9A6EBAF1-8DD0-4DC4-AE17-AD4D9C11B3E4}" type="slidenum">
              <a:rPr lang="en-US" smtClean="0"/>
              <a:t>2</a:t>
            </a:fld>
            <a:endParaRPr lang="en-US"/>
          </a:p>
        </p:txBody>
      </p:sp>
    </p:spTree>
    <p:extLst>
      <p:ext uri="{BB962C8B-B14F-4D97-AF65-F5344CB8AC3E}">
        <p14:creationId xmlns:p14="http://schemas.microsoft.com/office/powerpoint/2010/main" val="1857363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 keys words here are “relatively”…so for example when</a:t>
            </a:r>
            <a:r>
              <a:rPr lang="en-US" baseline="0" dirty="0" smtClean="0"/>
              <a:t> we say “</a:t>
            </a:r>
            <a:r>
              <a:rPr lang="en-US" sz="1200" dirty="0" smtClean="0"/>
              <a:t>Find a ligand that forms a relatively stable </a:t>
            </a:r>
            <a:r>
              <a:rPr lang="en-US" sz="1200" dirty="0" err="1" smtClean="0"/>
              <a:t>Cu</a:t>
            </a:r>
            <a:r>
              <a:rPr lang="en-US" sz="1200" baseline="30000" dirty="0" err="1" smtClean="0"/>
              <a:t>I</a:t>
            </a:r>
            <a:r>
              <a:rPr lang="en-US" sz="1200" dirty="0" err="1" smtClean="0"/>
              <a:t>L</a:t>
            </a:r>
            <a:r>
              <a:rPr lang="en-US" sz="1200" baseline="-25000" dirty="0" err="1" smtClean="0"/>
              <a:t>n</a:t>
            </a:r>
            <a:r>
              <a:rPr lang="en-US" sz="1200" dirty="0" smtClean="0"/>
              <a:t> complex</a:t>
            </a:r>
          </a:p>
          <a:p>
            <a:r>
              <a:rPr lang="en-US" sz="1200" dirty="0" smtClean="0"/>
              <a:t>to</a:t>
            </a:r>
            <a:r>
              <a:rPr lang="en-US" sz="1200" baseline="0" dirty="0" smtClean="0"/>
              <a:t> </a:t>
            </a:r>
            <a:r>
              <a:rPr lang="en-US" sz="1600" b="1" baseline="0" dirty="0" smtClean="0"/>
              <a:t>disfavor the disproportion reaction”, </a:t>
            </a:r>
            <a:r>
              <a:rPr lang="en-US" sz="1600" b="0" baseline="0" dirty="0" smtClean="0"/>
              <a:t>“relatively” is relative to the Cu(II) complex.  </a:t>
            </a:r>
            <a:endParaRPr lang="en-US" sz="1600" b="1" dirty="0" smtClean="0"/>
          </a:p>
          <a:p>
            <a:endParaRPr lang="en-US" dirty="0"/>
          </a:p>
        </p:txBody>
      </p:sp>
      <p:sp>
        <p:nvSpPr>
          <p:cNvPr id="4" name="Slide Number Placeholder 3"/>
          <p:cNvSpPr>
            <a:spLocks noGrp="1"/>
          </p:cNvSpPr>
          <p:nvPr>
            <p:ph type="sldNum" sz="quarter" idx="10"/>
          </p:nvPr>
        </p:nvSpPr>
        <p:spPr/>
        <p:txBody>
          <a:bodyPr/>
          <a:lstStyle/>
          <a:p>
            <a:fld id="{9A6EBAF1-8DD0-4DC4-AE17-AD4D9C11B3E4}" type="slidenum">
              <a:rPr lang="en-US" smtClean="0"/>
              <a:t>4</a:t>
            </a:fld>
            <a:endParaRPr lang="en-US"/>
          </a:p>
        </p:txBody>
      </p:sp>
    </p:spTree>
    <p:extLst>
      <p:ext uri="{BB962C8B-B14F-4D97-AF65-F5344CB8AC3E}">
        <p14:creationId xmlns:p14="http://schemas.microsoft.com/office/powerpoint/2010/main" val="872285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Questions</a:t>
            </a:r>
            <a:r>
              <a:rPr lang="en-US" baseline="0" dirty="0" smtClean="0"/>
              <a:t> for Students:  </a:t>
            </a:r>
          </a:p>
          <a:p>
            <a:pPr marL="228600" indent="-228600">
              <a:buFont typeface="+mj-lt"/>
              <a:buAutoNum type="arabicPeriod"/>
            </a:pPr>
            <a:r>
              <a:rPr lang="en-US" baseline="0" dirty="0" smtClean="0"/>
              <a:t>What is the geometry about Cu in the Cu(I)L complex?</a:t>
            </a:r>
          </a:p>
          <a:p>
            <a:pPr marL="228600" indent="-228600">
              <a:buFont typeface="+mj-lt"/>
              <a:buAutoNum type="arabicPeriod"/>
            </a:pPr>
            <a:r>
              <a:rPr lang="en-US" baseline="0" dirty="0" smtClean="0"/>
              <a:t>Is this a favorable geometry for the given d electron count?</a:t>
            </a:r>
          </a:p>
          <a:p>
            <a:pPr marL="228600" indent="-228600">
              <a:buFont typeface="+mj-lt"/>
              <a:buAutoNum type="arabicPeriod"/>
            </a:pPr>
            <a:r>
              <a:rPr lang="en-US" baseline="0" dirty="0" smtClean="0"/>
              <a:t>Is this (the geometry of the Cu(I) complex) a favorable geometry for Cu(II)? </a:t>
            </a:r>
          </a:p>
          <a:p>
            <a:pPr marL="228600" indent="-228600">
              <a:buFont typeface="+mj-lt"/>
              <a:buAutoNum type="arabicPeriod"/>
            </a:pPr>
            <a:r>
              <a:rPr lang="en-US" baseline="0" dirty="0" smtClean="0"/>
              <a:t>What is the geometry about the Cu(II) metal center in the oxidized form Cu(II)L? </a:t>
            </a:r>
          </a:p>
          <a:p>
            <a:endParaRPr lang="en-US" baseline="0" dirty="0" smtClean="0"/>
          </a:p>
          <a:p>
            <a:r>
              <a:rPr lang="en-US" baseline="0" dirty="0" smtClean="0"/>
              <a:t> Note you may need</a:t>
            </a:r>
            <a:r>
              <a:rPr lang="en-US" baseline="0" dirty="0"/>
              <a:t> </a:t>
            </a:r>
            <a:r>
              <a:rPr lang="en-US" baseline="0" dirty="0" smtClean="0"/>
              <a:t>to go to the 3D images to examine the geometry</a:t>
            </a:r>
          </a:p>
        </p:txBody>
      </p:sp>
      <p:sp>
        <p:nvSpPr>
          <p:cNvPr id="4" name="Slide Number Placeholder 3"/>
          <p:cNvSpPr>
            <a:spLocks noGrp="1"/>
          </p:cNvSpPr>
          <p:nvPr>
            <p:ph type="sldNum" sz="quarter" idx="10"/>
          </p:nvPr>
        </p:nvSpPr>
        <p:spPr/>
        <p:txBody>
          <a:bodyPr/>
          <a:lstStyle/>
          <a:p>
            <a:fld id="{9A6EBAF1-8DD0-4DC4-AE17-AD4D9C11B3E4}" type="slidenum">
              <a:rPr lang="en-US" smtClean="0"/>
              <a:t>5</a:t>
            </a:fld>
            <a:endParaRPr lang="en-US"/>
          </a:p>
        </p:txBody>
      </p:sp>
    </p:spTree>
    <p:extLst>
      <p:ext uri="{BB962C8B-B14F-4D97-AF65-F5344CB8AC3E}">
        <p14:creationId xmlns:p14="http://schemas.microsoft.com/office/powerpoint/2010/main" val="1470805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Questions</a:t>
            </a:r>
            <a:r>
              <a:rPr lang="en-US" baseline="0" dirty="0" smtClean="0"/>
              <a:t> for Students:  </a:t>
            </a:r>
          </a:p>
          <a:p>
            <a:pPr marL="228600" indent="-228600">
              <a:buFont typeface="+mj-lt"/>
              <a:buAutoNum type="arabicPeriod"/>
            </a:pPr>
            <a:r>
              <a:rPr lang="en-US" baseline="0" dirty="0" smtClean="0"/>
              <a:t>What is the geometry about Cu in the Cu(I)L complex?</a:t>
            </a:r>
          </a:p>
          <a:p>
            <a:pPr marL="228600" indent="-228600">
              <a:buFont typeface="+mj-lt"/>
              <a:buAutoNum type="arabicPeriod"/>
            </a:pPr>
            <a:r>
              <a:rPr lang="en-US" baseline="0" dirty="0" smtClean="0"/>
              <a:t>Is this a favorable geometry for the given d electron count?</a:t>
            </a:r>
          </a:p>
          <a:p>
            <a:pPr marL="228600" indent="-228600">
              <a:buFont typeface="+mj-lt"/>
              <a:buAutoNum type="arabicPeriod"/>
            </a:pPr>
            <a:r>
              <a:rPr lang="en-US" baseline="0" dirty="0" smtClean="0"/>
              <a:t>Is this (the geometry of the Cu(I) complex) a favorable geometry for Cu(II)? </a:t>
            </a:r>
          </a:p>
          <a:p>
            <a:pPr marL="228600" indent="-228600">
              <a:buFont typeface="+mj-lt"/>
              <a:buAutoNum type="arabicPeriod"/>
            </a:pPr>
            <a:r>
              <a:rPr lang="en-US" baseline="0" dirty="0" smtClean="0"/>
              <a:t>What is the geometry about the Cu(II) metal center in the oxidized form Cu(II)L? </a:t>
            </a:r>
          </a:p>
          <a:p>
            <a:endParaRPr lang="en-US" baseline="0" dirty="0" smtClean="0"/>
          </a:p>
          <a:p>
            <a:r>
              <a:rPr lang="en-US" baseline="0" dirty="0" smtClean="0"/>
              <a:t> Note you may need to go to the 3D images to examine the geometry</a:t>
            </a:r>
          </a:p>
        </p:txBody>
      </p:sp>
      <p:sp>
        <p:nvSpPr>
          <p:cNvPr id="4" name="Slide Number Placeholder 3"/>
          <p:cNvSpPr>
            <a:spLocks noGrp="1"/>
          </p:cNvSpPr>
          <p:nvPr>
            <p:ph type="sldNum" sz="quarter" idx="10"/>
          </p:nvPr>
        </p:nvSpPr>
        <p:spPr/>
        <p:txBody>
          <a:bodyPr/>
          <a:lstStyle/>
          <a:p>
            <a:fld id="{9A6EBAF1-8DD0-4DC4-AE17-AD4D9C11B3E4}" type="slidenum">
              <a:rPr lang="en-US" smtClean="0"/>
              <a:t>6</a:t>
            </a:fld>
            <a:endParaRPr lang="en-US"/>
          </a:p>
        </p:txBody>
      </p:sp>
    </p:spTree>
    <p:extLst>
      <p:ext uri="{BB962C8B-B14F-4D97-AF65-F5344CB8AC3E}">
        <p14:creationId xmlns:p14="http://schemas.microsoft.com/office/powerpoint/2010/main" val="3217471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Again, the same questions</a:t>
            </a:r>
            <a:r>
              <a:rPr lang="en-US" baseline="0" dirty="0" smtClean="0"/>
              <a:t> for students:  </a:t>
            </a:r>
          </a:p>
          <a:p>
            <a:pPr marL="228600" indent="-228600">
              <a:buFont typeface="+mj-lt"/>
              <a:buAutoNum type="arabicPeriod"/>
            </a:pPr>
            <a:r>
              <a:rPr lang="en-US" baseline="0" dirty="0" smtClean="0"/>
              <a:t>What is the geometry about Cu in the Cu(I)L complex?</a:t>
            </a:r>
          </a:p>
          <a:p>
            <a:pPr marL="228600" indent="-228600">
              <a:buFont typeface="+mj-lt"/>
              <a:buAutoNum type="arabicPeriod"/>
            </a:pPr>
            <a:r>
              <a:rPr lang="en-US" baseline="0" dirty="0" smtClean="0"/>
              <a:t>Is this a favorable geometry for the given d electron count?</a:t>
            </a:r>
          </a:p>
          <a:p>
            <a:pPr marL="228600" indent="-228600">
              <a:buFont typeface="+mj-lt"/>
              <a:buAutoNum type="arabicPeriod"/>
            </a:pPr>
            <a:r>
              <a:rPr lang="en-US" baseline="0" dirty="0" smtClean="0"/>
              <a:t>Is this (the geometry of the Cu(I) complex) a favorable geometry for Cu(II)? </a:t>
            </a:r>
          </a:p>
          <a:p>
            <a:pPr marL="228600" indent="-228600">
              <a:buFont typeface="+mj-lt"/>
              <a:buAutoNum type="arabicPeriod"/>
            </a:pPr>
            <a:r>
              <a:rPr lang="en-US" baseline="0" dirty="0" smtClean="0"/>
              <a:t>What is the geometry about the Cu(II) metal center in the oxidized form Cu(II)L? </a:t>
            </a:r>
          </a:p>
          <a:p>
            <a:endParaRPr lang="en-US" baseline="0" dirty="0" smtClean="0"/>
          </a:p>
          <a:p>
            <a:r>
              <a:rPr lang="en-US" baseline="0" dirty="0" smtClean="0"/>
              <a:t> Note you may need to go to the 3D images to examine the geometry</a:t>
            </a:r>
          </a:p>
          <a:p>
            <a:endParaRPr lang="en-US" dirty="0"/>
          </a:p>
        </p:txBody>
      </p:sp>
      <p:sp>
        <p:nvSpPr>
          <p:cNvPr id="4" name="Slide Number Placeholder 3"/>
          <p:cNvSpPr>
            <a:spLocks noGrp="1"/>
          </p:cNvSpPr>
          <p:nvPr>
            <p:ph type="sldNum" sz="quarter" idx="10"/>
          </p:nvPr>
        </p:nvSpPr>
        <p:spPr/>
        <p:txBody>
          <a:bodyPr/>
          <a:lstStyle/>
          <a:p>
            <a:fld id="{9A6EBAF1-8DD0-4DC4-AE17-AD4D9C11B3E4}" type="slidenum">
              <a:rPr lang="en-US" smtClean="0"/>
              <a:t>7</a:t>
            </a:fld>
            <a:endParaRPr lang="en-US"/>
          </a:p>
        </p:txBody>
      </p:sp>
    </p:spTree>
    <p:extLst>
      <p:ext uri="{BB962C8B-B14F-4D97-AF65-F5344CB8AC3E}">
        <p14:creationId xmlns:p14="http://schemas.microsoft.com/office/powerpoint/2010/main" val="2725844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with the easy examples</a:t>
            </a:r>
          </a:p>
          <a:p>
            <a:r>
              <a:rPr lang="en-US" dirty="0" smtClean="0"/>
              <a:t>BCA:</a:t>
            </a:r>
            <a:r>
              <a:rPr lang="en-US" baseline="0" dirty="0" smtClean="0"/>
              <a:t> The </a:t>
            </a:r>
            <a:r>
              <a:rPr lang="en-US" baseline="0" dirty="0" err="1" smtClean="0"/>
              <a:t>Cu</a:t>
            </a:r>
            <a:r>
              <a:rPr lang="en-US" baseline="30000" dirty="0" err="1" smtClean="0"/>
              <a:t>I</a:t>
            </a:r>
            <a:r>
              <a:rPr lang="en-US" baseline="0" dirty="0" smtClean="0"/>
              <a:t>(BCA)</a:t>
            </a:r>
            <a:r>
              <a:rPr lang="en-US" baseline="-25000" dirty="0" smtClean="0"/>
              <a:t>2</a:t>
            </a:r>
            <a:r>
              <a:rPr lang="en-US" baseline="0" dirty="0" smtClean="0"/>
              <a:t>: Structure is very close to tetrahedral and d</a:t>
            </a:r>
            <a:r>
              <a:rPr lang="en-US" baseline="30000" dirty="0" smtClean="0"/>
              <a:t>10</a:t>
            </a:r>
            <a:r>
              <a:rPr lang="en-US" baseline="0" dirty="0" smtClean="0"/>
              <a:t> and tetrahedral is a good geometry for this d electron count. Why is it somewhat air stable?  If you had to predict the geometry of a generic </a:t>
            </a:r>
            <a:r>
              <a:rPr lang="en-US" baseline="0" dirty="0" err="1" smtClean="0"/>
              <a:t>Cu</a:t>
            </a:r>
            <a:r>
              <a:rPr lang="en-US" baseline="30000" dirty="0" err="1" smtClean="0"/>
              <a:t>II</a:t>
            </a:r>
            <a:r>
              <a:rPr lang="en-US" baseline="0" dirty="0" smtClean="0"/>
              <a:t>(</a:t>
            </a:r>
            <a:r>
              <a:rPr lang="en-US" baseline="0" dirty="0" err="1" smtClean="0"/>
              <a:t>bindentate</a:t>
            </a:r>
            <a:r>
              <a:rPr lang="en-US" baseline="0" dirty="0" smtClean="0"/>
              <a:t>-L)</a:t>
            </a:r>
            <a:r>
              <a:rPr lang="en-US" baseline="-25000" dirty="0" smtClean="0"/>
              <a:t>2</a:t>
            </a:r>
            <a:r>
              <a:rPr lang="en-US" baseline="0" dirty="0" smtClean="0"/>
              <a:t> complex what would you predict?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only structure found in the CCDC is with one BCA type (no carboxylates) ligand and two </a:t>
            </a:r>
            <a:r>
              <a:rPr lang="en-US" baseline="0" dirty="0" err="1" smtClean="0"/>
              <a:t>Cl</a:t>
            </a:r>
            <a:r>
              <a:rPr lang="en-US" baseline="0" dirty="0" smtClean="0"/>
              <a:t> ligands and is a </a:t>
            </a:r>
            <a:r>
              <a:rPr lang="en-US" b="1" baseline="0" dirty="0" smtClean="0"/>
              <a:t>Distorted Tetrahedron</a:t>
            </a:r>
            <a:r>
              <a:rPr lang="en-US" baseline="0" dirty="0" smtClean="0"/>
              <a:t>!!  Not a great geometry for Cu(II): Why? Cu(II) will </a:t>
            </a:r>
            <a:r>
              <a:rPr lang="en-US" sz="1200" baseline="0" dirty="0" err="1" smtClean="0"/>
              <a:t>Jahn</a:t>
            </a:r>
            <a:r>
              <a:rPr lang="en-US" sz="1200" baseline="0" dirty="0" smtClean="0"/>
              <a:t>-Teller distort therefore tetrahedral geometry is not favorable for Cu(II).  Square planar, Square pyramidal and </a:t>
            </a:r>
            <a:r>
              <a:rPr lang="en-US" sz="1200" baseline="0" dirty="0" err="1" smtClean="0"/>
              <a:t>Tetragonally</a:t>
            </a:r>
            <a:r>
              <a:rPr lang="en-US" sz="1200" baseline="0" dirty="0" smtClean="0"/>
              <a:t> distorted octahedral complexes are good geometries for Cu(II).  Ask the students to draw a simple LFT diagram for each (or find the diagrams in their textbook or notes:  see </a:t>
            </a:r>
            <a:r>
              <a:rPr lang="en-US" sz="1200" baseline="0" dirty="0" err="1" smtClean="0"/>
              <a:t>HouseCroft</a:t>
            </a:r>
            <a:r>
              <a:rPr lang="en-US" sz="1200" baseline="0" dirty="0" smtClean="0"/>
              <a:t> and Sharpe , Inorganic Chemistry, 3</a:t>
            </a:r>
            <a:r>
              <a:rPr lang="en-US" sz="1200" baseline="30000" dirty="0" smtClean="0"/>
              <a:t>rd</a:t>
            </a:r>
            <a:r>
              <a:rPr lang="en-US" sz="1200" baseline="0" dirty="0" smtClean="0"/>
              <a:t> Edition, Page 648, Figure 21.11 for an excellent Figure of LFT diagrams).</a:t>
            </a:r>
            <a:endParaRPr lang="en-US" sz="1200" dirty="0" smtClean="0"/>
          </a:p>
          <a:p>
            <a:endParaRPr lang="en-US" baseline="0" dirty="0" smtClean="0"/>
          </a:p>
          <a:p>
            <a:endParaRPr lang="en-US" baseline="0" dirty="0" smtClean="0"/>
          </a:p>
          <a:p>
            <a:r>
              <a:rPr lang="en-US" baseline="0" dirty="0" smtClean="0"/>
              <a:t>BSC:  Same as BCA  But here there is a structure for the Cu(II)(BCS analog)2 complex which also has a distorted tetrahedral structure.  For 3D movable images see</a:t>
            </a:r>
          </a:p>
          <a:p>
            <a:r>
              <a:rPr lang="en-US" baseline="0" dirty="0" smtClean="0"/>
              <a:t>http://</a:t>
            </a:r>
            <a:r>
              <a:rPr lang="en-US" baseline="0" dirty="0" err="1" smtClean="0"/>
              <a:t>www.people.carleton.edu</a:t>
            </a:r>
            <a:r>
              <a:rPr lang="en-US" baseline="0" dirty="0" smtClean="0"/>
              <a:t>/~</a:t>
            </a:r>
            <a:r>
              <a:rPr lang="en-US" baseline="0" dirty="0" err="1" smtClean="0"/>
              <a:t>mcass</a:t>
            </a:r>
            <a:r>
              <a:rPr lang="en-US" baseline="0" dirty="0" smtClean="0"/>
              <a:t>/1-Inorganic-C351/</a:t>
            </a:r>
            <a:r>
              <a:rPr lang="en-US" baseline="0" dirty="0" err="1" smtClean="0"/>
              <a:t>jsmol</a:t>
            </a:r>
            <a:r>
              <a:rPr lang="en-US" baseline="0" dirty="0" smtClean="0"/>
              <a:t>/CuIBCs2CuIIBCS2.html</a:t>
            </a:r>
          </a:p>
          <a:p>
            <a:endParaRPr lang="en-US" baseline="0" dirty="0" smtClean="0"/>
          </a:p>
          <a:p>
            <a:r>
              <a:rPr lang="en-US" baseline="0" dirty="0" smtClean="0"/>
              <a:t>Me6Trien:  The Cu</a:t>
            </a:r>
            <a:r>
              <a:rPr lang="en-US" baseline="30000" dirty="0" smtClean="0"/>
              <a:t>I</a:t>
            </a:r>
            <a:r>
              <a:rPr lang="en-US" baseline="0" dirty="0" smtClean="0"/>
              <a:t>Me6Trien complex is  hard to see in 2D.  See </a:t>
            </a:r>
            <a:r>
              <a:rPr lang="en-US" sz="1200" dirty="0" smtClean="0"/>
              <a:t>http://</a:t>
            </a:r>
            <a:r>
              <a:rPr lang="en-US" sz="1200" dirty="0" err="1" smtClean="0"/>
              <a:t>www.people.carleton.edu</a:t>
            </a:r>
            <a:r>
              <a:rPr lang="en-US" sz="1200" dirty="0" smtClean="0"/>
              <a:t>/~</a:t>
            </a:r>
            <a:r>
              <a:rPr lang="en-US" sz="1200" dirty="0" err="1" smtClean="0"/>
              <a:t>mcass</a:t>
            </a:r>
            <a:r>
              <a:rPr lang="en-US" sz="1200" dirty="0" smtClean="0"/>
              <a:t>/1-Inorganic-C351/</a:t>
            </a:r>
            <a:r>
              <a:rPr lang="en-US" sz="1200" dirty="0" err="1" smtClean="0"/>
              <a:t>jsmol</a:t>
            </a:r>
            <a:r>
              <a:rPr lang="en-US" sz="1200" dirty="0" smtClean="0"/>
              <a:t>/CuI-CuII-Me</a:t>
            </a:r>
            <a:r>
              <a:rPr lang="en-US" sz="1200" baseline="-25000" dirty="0" smtClean="0"/>
              <a:t>6</a:t>
            </a:r>
            <a:r>
              <a:rPr lang="en-US" sz="1200" dirty="0" smtClean="0"/>
              <a:t>Trien.html.  The Cu(I) structure</a:t>
            </a:r>
            <a:r>
              <a:rPr lang="en-US" sz="1200" baseline="0" dirty="0" smtClean="0"/>
              <a:t> is clearly a distorted tetrahedron and when oxidized to Cu(II), the metal picks up a fifth ligand (a solvent molecule or anion from solution) and changes geometry!  Tetrahedral geometry is not favorable for Cu(II).  Square planar, Square pyramidal and </a:t>
            </a:r>
            <a:r>
              <a:rPr lang="en-US" sz="1200" baseline="0" dirty="0" err="1" smtClean="0"/>
              <a:t>tetragonally</a:t>
            </a:r>
            <a:r>
              <a:rPr lang="en-US" sz="1200" baseline="0" dirty="0" smtClean="0"/>
              <a:t> distorted octahedral complexes are good geometries for Cu(II).  Again ask the students why?</a:t>
            </a:r>
          </a:p>
          <a:p>
            <a:endParaRPr lang="en-US" sz="1200" baseline="0" dirty="0" smtClean="0"/>
          </a:p>
          <a:p>
            <a:r>
              <a:rPr lang="en-US" sz="1200" baseline="0" dirty="0" smtClean="0"/>
              <a:t>The next question is why do the Cu(II) complexes of the BCA and BCS complexes have a distorted tetrahedral geometry and that of the Me</a:t>
            </a:r>
            <a:r>
              <a:rPr lang="en-US" sz="1200" baseline="-25000" dirty="0" smtClean="0"/>
              <a:t>6</a:t>
            </a:r>
            <a:r>
              <a:rPr lang="en-US" sz="1200" baseline="0" dirty="0" smtClean="0"/>
              <a:t>Trien ligand is not a distorted tetrahedron? </a:t>
            </a:r>
            <a:endParaRPr lang="en-US" sz="1200" dirty="0" smtClean="0"/>
          </a:p>
          <a:p>
            <a:endParaRPr lang="en-US" baseline="0" dirty="0" smtClean="0"/>
          </a:p>
          <a:p>
            <a:r>
              <a:rPr lang="en-US" baseline="0" dirty="0" smtClean="0"/>
              <a:t>Next, these are solid state structures, how do we know what is going on in solution?</a:t>
            </a:r>
            <a:endParaRPr lang="en-US" dirty="0"/>
          </a:p>
        </p:txBody>
      </p:sp>
      <p:sp>
        <p:nvSpPr>
          <p:cNvPr id="4" name="Slide Number Placeholder 3"/>
          <p:cNvSpPr>
            <a:spLocks noGrp="1"/>
          </p:cNvSpPr>
          <p:nvPr>
            <p:ph type="sldNum" sz="quarter" idx="10"/>
          </p:nvPr>
        </p:nvSpPr>
        <p:spPr/>
        <p:txBody>
          <a:bodyPr/>
          <a:lstStyle/>
          <a:p>
            <a:fld id="{9A6EBAF1-8DD0-4DC4-AE17-AD4D9C11B3E4}" type="slidenum">
              <a:rPr lang="en-US" smtClean="0"/>
              <a:t>8</a:t>
            </a:fld>
            <a:endParaRPr lang="en-US"/>
          </a:p>
        </p:txBody>
      </p:sp>
    </p:spTree>
    <p:extLst>
      <p:ext uri="{BB962C8B-B14F-4D97-AF65-F5344CB8AC3E}">
        <p14:creationId xmlns:p14="http://schemas.microsoft.com/office/powerpoint/2010/main" val="1343372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9181F8-6819-40CD-92FD-C2085FE8B47A}" type="datetimeFigureOut">
              <a:rPr lang="en-US" smtClean="0"/>
              <a:t>6/16/16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AA37B-4C6D-4F0F-B26B-2311E3605C69}" type="slidenum">
              <a:rPr lang="en-US" smtClean="0"/>
              <a:t>‹#›</a:t>
            </a:fld>
            <a:endParaRPr lang="en-US"/>
          </a:p>
        </p:txBody>
      </p:sp>
    </p:spTree>
    <p:extLst>
      <p:ext uri="{BB962C8B-B14F-4D97-AF65-F5344CB8AC3E}">
        <p14:creationId xmlns:p14="http://schemas.microsoft.com/office/powerpoint/2010/main" val="2575498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181F8-6819-40CD-92FD-C2085FE8B47A}" type="datetimeFigureOut">
              <a:rPr lang="en-US" smtClean="0"/>
              <a:t>6/16/16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AA37B-4C6D-4F0F-B26B-2311E3605C69}" type="slidenum">
              <a:rPr lang="en-US" smtClean="0"/>
              <a:t>‹#›</a:t>
            </a:fld>
            <a:endParaRPr lang="en-US"/>
          </a:p>
        </p:txBody>
      </p:sp>
    </p:spTree>
    <p:extLst>
      <p:ext uri="{BB962C8B-B14F-4D97-AF65-F5344CB8AC3E}">
        <p14:creationId xmlns:p14="http://schemas.microsoft.com/office/powerpoint/2010/main" val="3753899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181F8-6819-40CD-92FD-C2085FE8B47A}" type="datetimeFigureOut">
              <a:rPr lang="en-US" smtClean="0"/>
              <a:t>6/16/16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AA37B-4C6D-4F0F-B26B-2311E3605C69}" type="slidenum">
              <a:rPr lang="en-US" smtClean="0"/>
              <a:t>‹#›</a:t>
            </a:fld>
            <a:endParaRPr lang="en-US"/>
          </a:p>
        </p:txBody>
      </p:sp>
    </p:spTree>
    <p:extLst>
      <p:ext uri="{BB962C8B-B14F-4D97-AF65-F5344CB8AC3E}">
        <p14:creationId xmlns:p14="http://schemas.microsoft.com/office/powerpoint/2010/main" val="578021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181F8-6819-40CD-92FD-C2085FE8B47A}" type="datetimeFigureOut">
              <a:rPr lang="en-US" smtClean="0"/>
              <a:t>6/16/16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AA37B-4C6D-4F0F-B26B-2311E3605C69}" type="slidenum">
              <a:rPr lang="en-US" smtClean="0"/>
              <a:t>‹#›</a:t>
            </a:fld>
            <a:endParaRPr lang="en-US"/>
          </a:p>
        </p:txBody>
      </p:sp>
    </p:spTree>
    <p:extLst>
      <p:ext uri="{BB962C8B-B14F-4D97-AF65-F5344CB8AC3E}">
        <p14:creationId xmlns:p14="http://schemas.microsoft.com/office/powerpoint/2010/main" val="2299209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9181F8-6819-40CD-92FD-C2085FE8B47A}" type="datetimeFigureOut">
              <a:rPr lang="en-US" smtClean="0"/>
              <a:t>6/16/16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AA37B-4C6D-4F0F-B26B-2311E3605C69}" type="slidenum">
              <a:rPr lang="en-US" smtClean="0"/>
              <a:t>‹#›</a:t>
            </a:fld>
            <a:endParaRPr lang="en-US"/>
          </a:p>
        </p:txBody>
      </p:sp>
    </p:spTree>
    <p:extLst>
      <p:ext uri="{BB962C8B-B14F-4D97-AF65-F5344CB8AC3E}">
        <p14:creationId xmlns:p14="http://schemas.microsoft.com/office/powerpoint/2010/main" val="150670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9181F8-6819-40CD-92FD-C2085FE8B47A}" type="datetimeFigureOut">
              <a:rPr lang="en-US" smtClean="0"/>
              <a:t>6/16/16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AA37B-4C6D-4F0F-B26B-2311E3605C69}" type="slidenum">
              <a:rPr lang="en-US" smtClean="0"/>
              <a:t>‹#›</a:t>
            </a:fld>
            <a:endParaRPr lang="en-US"/>
          </a:p>
        </p:txBody>
      </p:sp>
    </p:spTree>
    <p:extLst>
      <p:ext uri="{BB962C8B-B14F-4D97-AF65-F5344CB8AC3E}">
        <p14:creationId xmlns:p14="http://schemas.microsoft.com/office/powerpoint/2010/main" val="2798536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9181F8-6819-40CD-92FD-C2085FE8B47A}" type="datetimeFigureOut">
              <a:rPr lang="en-US" smtClean="0"/>
              <a:t>6/16/16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0AA37B-4C6D-4F0F-B26B-2311E3605C69}" type="slidenum">
              <a:rPr lang="en-US" smtClean="0"/>
              <a:t>‹#›</a:t>
            </a:fld>
            <a:endParaRPr lang="en-US"/>
          </a:p>
        </p:txBody>
      </p:sp>
    </p:spTree>
    <p:extLst>
      <p:ext uri="{BB962C8B-B14F-4D97-AF65-F5344CB8AC3E}">
        <p14:creationId xmlns:p14="http://schemas.microsoft.com/office/powerpoint/2010/main" val="1306639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9181F8-6819-40CD-92FD-C2085FE8B47A}" type="datetimeFigureOut">
              <a:rPr lang="en-US" smtClean="0"/>
              <a:t>6/16/16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0AA37B-4C6D-4F0F-B26B-2311E3605C69}" type="slidenum">
              <a:rPr lang="en-US" smtClean="0"/>
              <a:t>‹#›</a:t>
            </a:fld>
            <a:endParaRPr lang="en-US"/>
          </a:p>
        </p:txBody>
      </p:sp>
    </p:spTree>
    <p:extLst>
      <p:ext uri="{BB962C8B-B14F-4D97-AF65-F5344CB8AC3E}">
        <p14:creationId xmlns:p14="http://schemas.microsoft.com/office/powerpoint/2010/main" val="2183213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181F8-6819-40CD-92FD-C2085FE8B47A}" type="datetimeFigureOut">
              <a:rPr lang="en-US" smtClean="0"/>
              <a:t>6/16/16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0AA37B-4C6D-4F0F-B26B-2311E3605C69}" type="slidenum">
              <a:rPr lang="en-US" smtClean="0"/>
              <a:t>‹#›</a:t>
            </a:fld>
            <a:endParaRPr lang="en-US"/>
          </a:p>
        </p:txBody>
      </p:sp>
    </p:spTree>
    <p:extLst>
      <p:ext uri="{BB962C8B-B14F-4D97-AF65-F5344CB8AC3E}">
        <p14:creationId xmlns:p14="http://schemas.microsoft.com/office/powerpoint/2010/main" val="2545489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9181F8-6819-40CD-92FD-C2085FE8B47A}" type="datetimeFigureOut">
              <a:rPr lang="en-US" smtClean="0"/>
              <a:t>6/16/16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AA37B-4C6D-4F0F-B26B-2311E3605C69}" type="slidenum">
              <a:rPr lang="en-US" smtClean="0"/>
              <a:t>‹#›</a:t>
            </a:fld>
            <a:endParaRPr lang="en-US"/>
          </a:p>
        </p:txBody>
      </p:sp>
    </p:spTree>
    <p:extLst>
      <p:ext uri="{BB962C8B-B14F-4D97-AF65-F5344CB8AC3E}">
        <p14:creationId xmlns:p14="http://schemas.microsoft.com/office/powerpoint/2010/main" val="497303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9181F8-6819-40CD-92FD-C2085FE8B47A}" type="datetimeFigureOut">
              <a:rPr lang="en-US" smtClean="0"/>
              <a:t>6/16/16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AA37B-4C6D-4F0F-B26B-2311E3605C69}" type="slidenum">
              <a:rPr lang="en-US" smtClean="0"/>
              <a:t>‹#›</a:t>
            </a:fld>
            <a:endParaRPr lang="en-US"/>
          </a:p>
        </p:txBody>
      </p:sp>
    </p:spTree>
    <p:extLst>
      <p:ext uri="{BB962C8B-B14F-4D97-AF65-F5344CB8AC3E}">
        <p14:creationId xmlns:p14="http://schemas.microsoft.com/office/powerpoint/2010/main" val="6412555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181F8-6819-40CD-92FD-C2085FE8B47A}" type="datetimeFigureOut">
              <a:rPr lang="en-US" smtClean="0"/>
              <a:t>6/16/16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AA37B-4C6D-4F0F-B26B-2311E3605C69}" type="slidenum">
              <a:rPr lang="en-US" smtClean="0"/>
              <a:t>‹#›</a:t>
            </a:fld>
            <a:endParaRPr lang="en-US"/>
          </a:p>
        </p:txBody>
      </p:sp>
    </p:spTree>
    <p:extLst>
      <p:ext uri="{BB962C8B-B14F-4D97-AF65-F5344CB8AC3E}">
        <p14:creationId xmlns:p14="http://schemas.microsoft.com/office/powerpoint/2010/main" val="1063766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olly.L.Croteau.GR@Dartmouth.edu" TargetMode="External"/><Relationship Id="rId4" Type="http://schemas.openxmlformats.org/officeDocument/2006/relationships/hyperlink" Target="mailto:mcass@.carleton.edu" TargetMode="External"/><Relationship Id="rId5" Type="http://schemas.openxmlformats.org/officeDocument/2006/relationships/hyperlink" Target="http://creativecommons.org/about/license/" TargetMode="External"/><Relationship Id="rId1" Type="http://schemas.openxmlformats.org/officeDocument/2006/relationships/slideLayout" Target="../slideLayouts/slideLayout1.xml"/><Relationship Id="rId2" Type="http://schemas.openxmlformats.org/officeDocument/2006/relationships/hyperlink" Target="mailto:Michael.J.Stevenson.GR@Dartmouth.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tiff"/><Relationship Id="rId5" Type="http://schemas.openxmlformats.org/officeDocument/2006/relationships/image" Target="../media/image3.emf"/><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5.tiff"/><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tiff"/><Relationship Id="rId5" Type="http://schemas.openxmlformats.org/officeDocument/2006/relationships/image" Target="../media/image8.tiff"/><Relationship Id="rId6" Type="http://schemas.openxmlformats.org/officeDocument/2006/relationships/image" Target="../media/image9.emf"/><Relationship Id="rId7" Type="http://schemas.openxmlformats.org/officeDocument/2006/relationships/image" Target="../media/image10.emf"/><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tiff"/><Relationship Id="rId5" Type="http://schemas.openxmlformats.org/officeDocument/2006/relationships/image" Target="../media/image13.tiff"/><Relationship Id="rId6" Type="http://schemas.openxmlformats.org/officeDocument/2006/relationships/image" Target="../media/image14.emf"/><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tiff"/><Relationship Id="rId5" Type="http://schemas.openxmlformats.org/officeDocument/2006/relationships/image" Target="../media/image17.tiff"/><Relationship Id="rId6" Type="http://schemas.openxmlformats.org/officeDocument/2006/relationships/image" Target="../media/image14.emf"/><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8.emf"/><Relationship Id="rId5" Type="http://schemas.openxmlformats.org/officeDocument/2006/relationships/image" Target="../media/image15.emf"/><Relationship Id="rId6" Type="http://schemas.openxmlformats.org/officeDocument/2006/relationships/image" Target="../media/image12.tiff"/><Relationship Id="rId7" Type="http://schemas.openxmlformats.org/officeDocument/2006/relationships/image" Target="../media/image7.tiff"/><Relationship Id="rId8" Type="http://schemas.openxmlformats.org/officeDocument/2006/relationships/image" Target="../media/image16.tiff"/><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458200" cy="1905000"/>
          </a:xfrm>
        </p:spPr>
        <p:txBody>
          <a:bodyPr>
            <a:normAutofit fontScale="90000"/>
          </a:bodyPr>
          <a:lstStyle/>
          <a:p>
            <a:r>
              <a:rPr lang="en-US" dirty="0" smtClean="0"/>
              <a:t>Ligands that Favor/Force the Formation of Tetrahedral Complexes with</a:t>
            </a:r>
            <a:r>
              <a:rPr lang="en-US" dirty="0"/>
              <a:t> </a:t>
            </a:r>
            <a:r>
              <a:rPr lang="en-US" dirty="0" smtClean="0"/>
              <a:t>an Application in Bioinorganic Chemistry</a:t>
            </a:r>
            <a:endParaRPr lang="en-US" dirty="0"/>
          </a:p>
        </p:txBody>
      </p:sp>
      <p:sp>
        <p:nvSpPr>
          <p:cNvPr id="4" name="TextBox 3"/>
          <p:cNvSpPr txBox="1"/>
          <p:nvPr/>
        </p:nvSpPr>
        <p:spPr>
          <a:xfrm>
            <a:off x="1981200" y="2743200"/>
            <a:ext cx="4419600" cy="923330"/>
          </a:xfrm>
          <a:prstGeom prst="rect">
            <a:avLst/>
          </a:prstGeom>
          <a:noFill/>
        </p:spPr>
        <p:txBody>
          <a:bodyPr wrap="square" rtlCol="0">
            <a:spAutoFit/>
          </a:bodyPr>
          <a:lstStyle/>
          <a:p>
            <a:pPr algn="ctr"/>
            <a:r>
              <a:rPr lang="en-US" dirty="0" smtClean="0"/>
              <a:t>Marion E. Cass, Carleton College</a:t>
            </a:r>
          </a:p>
          <a:p>
            <a:pPr algn="ctr"/>
            <a:r>
              <a:rPr lang="en-US" dirty="0" smtClean="0"/>
              <a:t>Michael J. Stevenson, Dartmouth College</a:t>
            </a:r>
          </a:p>
          <a:p>
            <a:pPr algn="ctr"/>
            <a:r>
              <a:rPr lang="en-US" dirty="0" smtClean="0"/>
              <a:t>Molly L. </a:t>
            </a:r>
            <a:r>
              <a:rPr lang="en-US" dirty="0" err="1" smtClean="0"/>
              <a:t>Croteau</a:t>
            </a:r>
            <a:r>
              <a:rPr lang="en-US" dirty="0" smtClean="0"/>
              <a:t>, </a:t>
            </a:r>
            <a:r>
              <a:rPr lang="en-US" dirty="0"/>
              <a:t>Dartmouth </a:t>
            </a:r>
            <a:r>
              <a:rPr lang="en-US" dirty="0" smtClean="0"/>
              <a:t>College</a:t>
            </a:r>
            <a:endParaRPr lang="en-US" dirty="0"/>
          </a:p>
        </p:txBody>
      </p:sp>
      <p:sp>
        <p:nvSpPr>
          <p:cNvPr id="3" name="TextBox 2"/>
          <p:cNvSpPr txBox="1"/>
          <p:nvPr/>
        </p:nvSpPr>
        <p:spPr>
          <a:xfrm>
            <a:off x="228600" y="4191000"/>
            <a:ext cx="8610600" cy="830997"/>
          </a:xfrm>
          <a:prstGeom prst="rect">
            <a:avLst/>
          </a:prstGeom>
          <a:noFill/>
        </p:spPr>
        <p:txBody>
          <a:bodyPr wrap="square" rtlCol="0">
            <a:spAutoFit/>
          </a:bodyPr>
          <a:lstStyle/>
          <a:p>
            <a:r>
              <a:rPr lang="en-US" sz="1200" dirty="0"/>
              <a:t>Created by Michael J. Stevenson, Dartmouth College (</a:t>
            </a:r>
            <a:r>
              <a:rPr lang="en-US" sz="1200" u="sng" dirty="0">
                <a:hlinkClick r:id="rId2"/>
              </a:rPr>
              <a:t>Michael.J.Stevenson.GR@Dartmouth.edu</a:t>
            </a:r>
            <a:r>
              <a:rPr lang="en-US" sz="1200" dirty="0"/>
              <a:t>) Molly L. </a:t>
            </a:r>
            <a:r>
              <a:rPr lang="en-US" sz="1200" dirty="0" err="1"/>
              <a:t>Croteau</a:t>
            </a:r>
            <a:r>
              <a:rPr lang="en-US" sz="1200" dirty="0"/>
              <a:t>, Dartmouth College (</a:t>
            </a:r>
            <a:r>
              <a:rPr lang="en-US" sz="1200" u="sng" dirty="0">
                <a:hlinkClick r:id="rId3"/>
              </a:rPr>
              <a:t>Molly.L.Croteau.GR@Dartmouth.edu</a:t>
            </a:r>
            <a:r>
              <a:rPr lang="en-US" sz="1200" dirty="0"/>
              <a:t>) </a:t>
            </a:r>
            <a:r>
              <a:rPr lang="en-US" sz="1200" dirty="0" smtClean="0"/>
              <a:t>and </a:t>
            </a:r>
            <a:r>
              <a:rPr lang="en-US" sz="1200" dirty="0"/>
              <a:t>Marion E. Cass, Carleton College (</a:t>
            </a:r>
            <a:r>
              <a:rPr lang="en-US" sz="1200" u="sng" dirty="0">
                <a:hlinkClick r:id="rId4"/>
              </a:rPr>
              <a:t>mcass@.carleton.edu</a:t>
            </a:r>
            <a:r>
              <a:rPr lang="en-US" sz="1200" dirty="0"/>
              <a:t>), and posted on </a:t>
            </a:r>
            <a:r>
              <a:rPr lang="en-US" sz="1200" dirty="0" err="1"/>
              <a:t>VIPEr</a:t>
            </a:r>
            <a:r>
              <a:rPr lang="en-US" sz="1200" dirty="0"/>
              <a:t> </a:t>
            </a:r>
            <a:r>
              <a:rPr lang="en-US" sz="1200"/>
              <a:t>on </a:t>
            </a:r>
            <a:r>
              <a:rPr lang="en-US" sz="1200" smtClean="0"/>
              <a:t>April 18, </a:t>
            </a:r>
            <a:r>
              <a:rPr lang="en-US" sz="1200" dirty="0" smtClean="0"/>
              <a:t>2016.</a:t>
            </a:r>
            <a:r>
              <a:rPr lang="en-US" sz="1200" dirty="0"/>
              <a:t>  Copyright Michael J. Stevenson, Molly L. </a:t>
            </a:r>
            <a:r>
              <a:rPr lang="en-US" sz="1200" dirty="0" err="1" smtClean="0"/>
              <a:t>Croteau</a:t>
            </a:r>
            <a:r>
              <a:rPr lang="en-US" sz="1200" dirty="0" smtClean="0"/>
              <a:t>, and </a:t>
            </a:r>
            <a:r>
              <a:rPr lang="en-US" sz="1200" dirty="0"/>
              <a:t>Marion E. Cass.  This work is licensed under the Creative Commons Attribution Non-commercial Share Alike License. To view a copy of this license visit </a:t>
            </a:r>
            <a:r>
              <a:rPr lang="en-US" sz="1200" dirty="0">
                <a:hlinkClick r:id="rId5"/>
              </a:rPr>
              <a:t>http://creativecommons.org/about/license/</a:t>
            </a:r>
            <a:r>
              <a:rPr lang="en-US" sz="1200" dirty="0" smtClean="0"/>
              <a:t>.</a:t>
            </a:r>
            <a:endParaRPr lang="en-US" sz="1200" dirty="0"/>
          </a:p>
        </p:txBody>
      </p:sp>
    </p:spTree>
    <p:extLst>
      <p:ext uri="{BB962C8B-B14F-4D97-AF65-F5344CB8AC3E}">
        <p14:creationId xmlns:p14="http://schemas.microsoft.com/office/powerpoint/2010/main" val="14029103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62000" y="1676400"/>
            <a:ext cx="609600" cy="5334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2895600" y="1676400"/>
            <a:ext cx="609600" cy="533400"/>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1752600" y="1676400"/>
            <a:ext cx="228600" cy="3832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905000" y="1981200"/>
            <a:ext cx="453670" cy="461665"/>
          </a:xfrm>
          <a:prstGeom prst="rect">
            <a:avLst/>
          </a:prstGeom>
          <a:noFill/>
        </p:spPr>
        <p:txBody>
          <a:bodyPr wrap="none" rtlCol="0">
            <a:spAutoFit/>
          </a:bodyPr>
          <a:lstStyle/>
          <a:p>
            <a:r>
              <a:rPr lang="en-US" sz="2400" b="1" dirty="0" smtClean="0"/>
              <a:t>M</a:t>
            </a:r>
            <a:endParaRPr lang="en-US" sz="2400" b="1" dirty="0"/>
          </a:p>
        </p:txBody>
      </p:sp>
      <p:cxnSp>
        <p:nvCxnSpPr>
          <p:cNvPr id="22" name="Straight Arrow Connector 21"/>
          <p:cNvCxnSpPr/>
          <p:nvPr/>
        </p:nvCxnSpPr>
        <p:spPr>
          <a:xfrm flipH="1">
            <a:off x="2286000" y="1676400"/>
            <a:ext cx="228600" cy="3832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7" name="Picture 6" descr="NiI2d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2971800"/>
            <a:ext cx="2743200" cy="3082465"/>
          </a:xfrm>
          <a:prstGeom prst="rect">
            <a:avLst/>
          </a:prstGeom>
        </p:spPr>
      </p:pic>
      <p:pic>
        <p:nvPicPr>
          <p:cNvPr id="9" name="Picture 8" descr="PtX2dm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3124200"/>
            <a:ext cx="4025900" cy="2768600"/>
          </a:xfrm>
          <a:prstGeom prst="rect">
            <a:avLst/>
          </a:prstGeom>
        </p:spPr>
      </p:pic>
      <p:sp>
        <p:nvSpPr>
          <p:cNvPr id="11" name="TextBox 10"/>
          <p:cNvSpPr txBox="1"/>
          <p:nvPr/>
        </p:nvSpPr>
        <p:spPr>
          <a:xfrm>
            <a:off x="533400" y="3810000"/>
            <a:ext cx="1069524" cy="369332"/>
          </a:xfrm>
          <a:prstGeom prst="rect">
            <a:avLst/>
          </a:prstGeom>
          <a:noFill/>
        </p:spPr>
        <p:txBody>
          <a:bodyPr wrap="none" rtlCol="0">
            <a:spAutoFit/>
          </a:bodyPr>
          <a:lstStyle/>
          <a:p>
            <a:r>
              <a:rPr lang="en-US" dirty="0" smtClean="0"/>
              <a:t>Ni</a:t>
            </a:r>
            <a:r>
              <a:rPr lang="en-US" baseline="30000" dirty="0" smtClean="0"/>
              <a:t>II</a:t>
            </a:r>
            <a:r>
              <a:rPr lang="en-US" dirty="0" smtClean="0"/>
              <a:t>dmpI</a:t>
            </a:r>
            <a:r>
              <a:rPr lang="en-US" baseline="-25000" dirty="0" smtClean="0"/>
              <a:t>2</a:t>
            </a:r>
            <a:endParaRPr lang="en-US" baseline="-25000" dirty="0"/>
          </a:p>
        </p:txBody>
      </p:sp>
      <p:sp>
        <p:nvSpPr>
          <p:cNvPr id="16" name="TextBox 15"/>
          <p:cNvSpPr txBox="1"/>
          <p:nvPr/>
        </p:nvSpPr>
        <p:spPr>
          <a:xfrm>
            <a:off x="7086600" y="5105400"/>
            <a:ext cx="1021884" cy="369332"/>
          </a:xfrm>
          <a:prstGeom prst="rect">
            <a:avLst/>
          </a:prstGeom>
          <a:noFill/>
        </p:spPr>
        <p:txBody>
          <a:bodyPr wrap="none" rtlCol="0">
            <a:spAutoFit/>
          </a:bodyPr>
          <a:lstStyle/>
          <a:p>
            <a:r>
              <a:rPr lang="en-US" dirty="0" smtClean="0"/>
              <a:t>Pt</a:t>
            </a:r>
            <a:r>
              <a:rPr lang="en-US" baseline="30000" dirty="0" smtClean="0"/>
              <a:t>II</a:t>
            </a:r>
            <a:r>
              <a:rPr lang="en-US" dirty="0" smtClean="0"/>
              <a:t>dmpI</a:t>
            </a:r>
            <a:r>
              <a:rPr lang="en-US" baseline="-25000" dirty="0" smtClean="0"/>
              <a:t>2</a:t>
            </a:r>
            <a:endParaRPr lang="en-US" baseline="-25000" dirty="0"/>
          </a:p>
        </p:txBody>
      </p:sp>
      <p:sp>
        <p:nvSpPr>
          <p:cNvPr id="3" name="TextBox 2"/>
          <p:cNvSpPr txBox="1"/>
          <p:nvPr/>
        </p:nvSpPr>
        <p:spPr>
          <a:xfrm>
            <a:off x="3810000" y="304800"/>
            <a:ext cx="4852610" cy="923330"/>
          </a:xfrm>
          <a:prstGeom prst="rect">
            <a:avLst/>
          </a:prstGeom>
          <a:noFill/>
        </p:spPr>
        <p:txBody>
          <a:bodyPr wrap="none" rtlCol="0">
            <a:spAutoFit/>
          </a:bodyPr>
          <a:lstStyle/>
          <a:p>
            <a:pPr marL="285750" indent="-285750">
              <a:buFont typeface="Arial"/>
              <a:buChar char="•"/>
            </a:pPr>
            <a:r>
              <a:rPr lang="en-US" b="1" dirty="0" err="1"/>
              <a:t>dmp</a:t>
            </a:r>
            <a:r>
              <a:rPr lang="en-US" dirty="0"/>
              <a:t> =  2,9-dimethyl-1,10-phenanthroline</a:t>
            </a:r>
          </a:p>
          <a:p>
            <a:pPr marL="285750" indent="-285750">
              <a:buFont typeface="Arial"/>
              <a:buChar char="•"/>
            </a:pPr>
            <a:r>
              <a:rPr lang="en-US" dirty="0" err="1"/>
              <a:t>Bidentate</a:t>
            </a:r>
            <a:r>
              <a:rPr lang="en-US" dirty="0"/>
              <a:t> ligand w planar 1,10-phenanthroline</a:t>
            </a:r>
          </a:p>
          <a:p>
            <a:endParaRPr lang="en-US" dirty="0"/>
          </a:p>
        </p:txBody>
      </p:sp>
      <p:sp>
        <p:nvSpPr>
          <p:cNvPr id="5" name="TextBox 4"/>
          <p:cNvSpPr txBox="1"/>
          <p:nvPr/>
        </p:nvSpPr>
        <p:spPr>
          <a:xfrm>
            <a:off x="3810000" y="990600"/>
            <a:ext cx="4953000" cy="923330"/>
          </a:xfrm>
          <a:prstGeom prst="rect">
            <a:avLst/>
          </a:prstGeom>
          <a:noFill/>
        </p:spPr>
        <p:txBody>
          <a:bodyPr wrap="square" rtlCol="0">
            <a:spAutoFit/>
          </a:bodyPr>
          <a:lstStyle/>
          <a:p>
            <a:pPr marL="342900" indent="-342900">
              <a:buFont typeface="Arial"/>
              <a:buChar char="•"/>
            </a:pPr>
            <a:r>
              <a:rPr lang="en-US" dirty="0"/>
              <a:t>methyl groups block the ability of a second </a:t>
            </a:r>
            <a:r>
              <a:rPr lang="en-US" dirty="0" err="1"/>
              <a:t>dmp</a:t>
            </a:r>
            <a:r>
              <a:rPr lang="en-US" dirty="0"/>
              <a:t> or other ligands to bind in the same plane </a:t>
            </a:r>
          </a:p>
          <a:p>
            <a:endParaRPr lang="en-US" dirty="0"/>
          </a:p>
        </p:txBody>
      </p:sp>
      <p:sp>
        <p:nvSpPr>
          <p:cNvPr id="12" name="TextBox 11"/>
          <p:cNvSpPr txBox="1"/>
          <p:nvPr/>
        </p:nvSpPr>
        <p:spPr>
          <a:xfrm>
            <a:off x="3886200" y="1752600"/>
            <a:ext cx="4114800" cy="923330"/>
          </a:xfrm>
          <a:prstGeom prst="rect">
            <a:avLst/>
          </a:prstGeom>
          <a:noFill/>
        </p:spPr>
        <p:txBody>
          <a:bodyPr wrap="square" rtlCol="0">
            <a:spAutoFit/>
          </a:bodyPr>
          <a:lstStyle/>
          <a:p>
            <a:pPr marL="285750" indent="-285750">
              <a:buFont typeface="Arial"/>
              <a:buChar char="•"/>
            </a:pPr>
            <a:r>
              <a:rPr lang="en-US" dirty="0"/>
              <a:t>Ni(II) d</a:t>
            </a:r>
            <a:r>
              <a:rPr lang="en-US" baseline="30000" dirty="0"/>
              <a:t>8</a:t>
            </a:r>
            <a:r>
              <a:rPr lang="en-US" dirty="0"/>
              <a:t> </a:t>
            </a:r>
            <a:r>
              <a:rPr lang="en-US" dirty="0" smtClean="0"/>
              <a:t>forms a  </a:t>
            </a:r>
            <a:r>
              <a:rPr lang="en-US" dirty="0"/>
              <a:t>tetrahedral </a:t>
            </a:r>
            <a:r>
              <a:rPr lang="en-US" dirty="0" smtClean="0"/>
              <a:t>complex: </a:t>
            </a:r>
            <a:r>
              <a:rPr lang="en-US" b="1" dirty="0" smtClean="0"/>
              <a:t>Not a Square Planar Complex</a:t>
            </a:r>
            <a:endParaRPr lang="en-US" b="1" dirty="0"/>
          </a:p>
          <a:p>
            <a:endParaRPr lang="en-US" dirty="0"/>
          </a:p>
        </p:txBody>
      </p:sp>
      <p:sp>
        <p:nvSpPr>
          <p:cNvPr id="14" name="TextBox 13"/>
          <p:cNvSpPr txBox="1"/>
          <p:nvPr/>
        </p:nvSpPr>
        <p:spPr>
          <a:xfrm>
            <a:off x="3810000" y="2438400"/>
            <a:ext cx="4903907" cy="646331"/>
          </a:xfrm>
          <a:prstGeom prst="rect">
            <a:avLst/>
          </a:prstGeom>
          <a:noFill/>
        </p:spPr>
        <p:txBody>
          <a:bodyPr wrap="none" rtlCol="0">
            <a:spAutoFit/>
          </a:bodyPr>
          <a:lstStyle/>
          <a:p>
            <a:pPr marL="342900" indent="-342900">
              <a:buFont typeface="Arial"/>
              <a:buChar char="•"/>
            </a:pPr>
            <a:r>
              <a:rPr lang="en-US" dirty="0" err="1"/>
              <a:t>Pt</a:t>
            </a:r>
            <a:r>
              <a:rPr lang="en-US" dirty="0"/>
              <a:t>(II) distorts to avoid tetrahedral coordination</a:t>
            </a:r>
          </a:p>
          <a:p>
            <a:endParaRPr lang="en-US" dirty="0"/>
          </a:p>
        </p:txBody>
      </p:sp>
      <p:sp>
        <p:nvSpPr>
          <p:cNvPr id="15" name="TextBox 14"/>
          <p:cNvSpPr txBox="1"/>
          <p:nvPr/>
        </p:nvSpPr>
        <p:spPr>
          <a:xfrm>
            <a:off x="304800" y="5791200"/>
            <a:ext cx="8153400" cy="923330"/>
          </a:xfrm>
          <a:prstGeom prst="rect">
            <a:avLst/>
          </a:prstGeom>
          <a:noFill/>
        </p:spPr>
        <p:txBody>
          <a:bodyPr wrap="square" rtlCol="0">
            <a:spAutoFit/>
          </a:bodyPr>
          <a:lstStyle/>
          <a:p>
            <a:r>
              <a:rPr lang="en-US" dirty="0" smtClean="0"/>
              <a:t>For all 3D </a:t>
            </a:r>
            <a:r>
              <a:rPr lang="en-US" dirty="0" err="1" smtClean="0"/>
              <a:t>JSmol</a:t>
            </a:r>
            <a:r>
              <a:rPr lang="en-US" dirty="0" smtClean="0"/>
              <a:t> movable images addressed in this LO see:</a:t>
            </a:r>
          </a:p>
          <a:p>
            <a:r>
              <a:rPr lang="en-US" dirty="0" smtClean="0"/>
              <a:t>http</a:t>
            </a:r>
            <a:r>
              <a:rPr lang="en-US" dirty="0"/>
              <a:t>://</a:t>
            </a:r>
            <a:r>
              <a:rPr lang="en-US" dirty="0" err="1"/>
              <a:t>www.people.carleton.edu</a:t>
            </a:r>
            <a:r>
              <a:rPr lang="en-US" dirty="0"/>
              <a:t>/~</a:t>
            </a:r>
            <a:r>
              <a:rPr lang="en-US" dirty="0" err="1"/>
              <a:t>mcass</a:t>
            </a:r>
            <a:r>
              <a:rPr lang="en-US" dirty="0"/>
              <a:t>/1-Inorganic-C351/</a:t>
            </a:r>
            <a:r>
              <a:rPr lang="en-US" dirty="0" err="1"/>
              <a:t>jsmol</a:t>
            </a:r>
            <a:r>
              <a:rPr lang="en-US" dirty="0" smtClean="0"/>
              <a:t>/</a:t>
            </a:r>
            <a:r>
              <a:rPr lang="en-US" dirty="0" err="1" smtClean="0"/>
              <a:t>LigandsFavoringTetrahedralGeometry.htm</a:t>
            </a:r>
            <a:endParaRPr lang="en-US" dirty="0"/>
          </a:p>
        </p:txBody>
      </p:sp>
      <p:pic>
        <p:nvPicPr>
          <p:cNvPr id="2" name="Picture 1"/>
          <p:cNvPicPr>
            <a:picLocks noChangeAspect="1"/>
          </p:cNvPicPr>
          <p:nvPr/>
        </p:nvPicPr>
        <p:blipFill>
          <a:blip r:embed="rId5"/>
          <a:stretch>
            <a:fillRect/>
          </a:stretch>
        </p:blipFill>
        <p:spPr>
          <a:xfrm>
            <a:off x="838200" y="533400"/>
            <a:ext cx="2590800" cy="1530927"/>
          </a:xfrm>
          <a:prstGeom prst="rect">
            <a:avLst/>
          </a:prstGeom>
        </p:spPr>
      </p:pic>
    </p:spTree>
    <p:extLst>
      <p:ext uri="{BB962C8B-B14F-4D97-AF65-F5344CB8AC3E}">
        <p14:creationId xmlns:p14="http://schemas.microsoft.com/office/powerpoint/2010/main" val="39870918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11" grpId="0"/>
      <p:bldP spid="16" grpId="0"/>
      <p:bldP spid="5" grpId="0"/>
      <p:bldP spid="12"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3730258" cy="461665"/>
          </a:xfrm>
          <a:prstGeom prst="rect">
            <a:avLst/>
          </a:prstGeom>
          <a:noFill/>
        </p:spPr>
        <p:txBody>
          <a:bodyPr wrap="none" rtlCol="0">
            <a:spAutoFit/>
          </a:bodyPr>
          <a:lstStyle/>
          <a:p>
            <a:r>
              <a:rPr lang="en-US" sz="2400" b="1" dirty="0" smtClean="0"/>
              <a:t>A  Bio-inorganic Application</a:t>
            </a:r>
            <a:endParaRPr lang="en-US" sz="2400" b="1" dirty="0"/>
          </a:p>
        </p:txBody>
      </p:sp>
      <p:sp>
        <p:nvSpPr>
          <p:cNvPr id="3" name="TextBox 2"/>
          <p:cNvSpPr txBox="1"/>
          <p:nvPr/>
        </p:nvSpPr>
        <p:spPr>
          <a:xfrm>
            <a:off x="381000" y="838200"/>
            <a:ext cx="7467600" cy="646331"/>
          </a:xfrm>
          <a:prstGeom prst="rect">
            <a:avLst/>
          </a:prstGeom>
          <a:noFill/>
        </p:spPr>
        <p:txBody>
          <a:bodyPr wrap="square" rtlCol="0">
            <a:spAutoFit/>
          </a:bodyPr>
          <a:lstStyle/>
          <a:p>
            <a:r>
              <a:rPr lang="en-US" dirty="0" smtClean="0"/>
              <a:t>Dean Wilcox and his students at Dartmouth College carry out careful thermodynamics measurements to examine metal binding in </a:t>
            </a:r>
            <a:r>
              <a:rPr lang="en-US" dirty="0" err="1" smtClean="0"/>
              <a:t>metalloproteins</a:t>
            </a:r>
            <a:endParaRPr lang="en-US" dirty="0" smtClean="0"/>
          </a:p>
        </p:txBody>
      </p:sp>
      <p:sp>
        <p:nvSpPr>
          <p:cNvPr id="4" name="TextBox 3"/>
          <p:cNvSpPr txBox="1"/>
          <p:nvPr/>
        </p:nvSpPr>
        <p:spPr>
          <a:xfrm>
            <a:off x="304800" y="1600200"/>
            <a:ext cx="8686800" cy="1754327"/>
          </a:xfrm>
          <a:prstGeom prst="rect">
            <a:avLst/>
          </a:prstGeom>
          <a:noFill/>
        </p:spPr>
        <p:txBody>
          <a:bodyPr wrap="square" rtlCol="0">
            <a:spAutoFit/>
          </a:bodyPr>
          <a:lstStyle/>
          <a:p>
            <a:r>
              <a:rPr lang="en-US" dirty="0"/>
              <a:t>Molly </a:t>
            </a:r>
            <a:r>
              <a:rPr lang="en-US" dirty="0" err="1"/>
              <a:t>Croteau</a:t>
            </a:r>
            <a:r>
              <a:rPr lang="en-US" dirty="0"/>
              <a:t> examines the binding of metal ions to </a:t>
            </a:r>
            <a:r>
              <a:rPr lang="en-US" dirty="0" err="1"/>
              <a:t>Azurin</a:t>
            </a:r>
            <a:r>
              <a:rPr lang="en-US" dirty="0"/>
              <a:t> (a blue copper electron transport protein).  </a:t>
            </a:r>
            <a:r>
              <a:rPr lang="en-US" dirty="0" smtClean="0"/>
              <a:t>In </a:t>
            </a:r>
            <a:r>
              <a:rPr lang="en-US" dirty="0" err="1"/>
              <a:t>azurin</a:t>
            </a:r>
            <a:r>
              <a:rPr lang="en-US" dirty="0"/>
              <a:t> the copper metal ion shuttles </a:t>
            </a:r>
            <a:r>
              <a:rPr lang="en-US" dirty="0" smtClean="0"/>
              <a:t>between </a:t>
            </a:r>
            <a:r>
              <a:rPr lang="en-US" dirty="0"/>
              <a:t>Cu(I) and Cu(II</a:t>
            </a:r>
            <a:r>
              <a:rPr lang="en-US" dirty="0" smtClean="0"/>
              <a:t>) </a:t>
            </a:r>
            <a:r>
              <a:rPr lang="en-US" dirty="0"/>
              <a:t>in order to provide electrons to cytochrome c oxidase in bacterial </a:t>
            </a:r>
            <a:r>
              <a:rPr lang="en-US" dirty="0" smtClean="0"/>
              <a:t>cells.  Binding </a:t>
            </a:r>
            <a:r>
              <a:rPr lang="en-US" dirty="0"/>
              <a:t>of copper in both oxidation states to the </a:t>
            </a:r>
            <a:r>
              <a:rPr lang="en-US" dirty="0" err="1"/>
              <a:t>apo-azurin</a:t>
            </a:r>
            <a:r>
              <a:rPr lang="en-US" dirty="0"/>
              <a:t> is essential for understanding how this protein tunes its reduction potential to participate with cytochrome c oxidase </a:t>
            </a:r>
            <a:r>
              <a:rPr lang="en-US" i="1" dirty="0"/>
              <a:t>in vivo</a:t>
            </a:r>
            <a:r>
              <a:rPr lang="en-US" dirty="0"/>
              <a:t>.</a:t>
            </a:r>
          </a:p>
          <a:p>
            <a:endParaRPr lang="en-US" dirty="0"/>
          </a:p>
        </p:txBody>
      </p:sp>
      <p:sp>
        <p:nvSpPr>
          <p:cNvPr id="5" name="TextBox 4"/>
          <p:cNvSpPr txBox="1"/>
          <p:nvPr/>
        </p:nvSpPr>
        <p:spPr>
          <a:xfrm>
            <a:off x="381000" y="5029200"/>
            <a:ext cx="184666" cy="369332"/>
          </a:xfrm>
          <a:prstGeom prst="rect">
            <a:avLst/>
          </a:prstGeom>
          <a:noFill/>
        </p:spPr>
        <p:txBody>
          <a:bodyPr wrap="none" rtlCol="0">
            <a:spAutoFit/>
          </a:bodyPr>
          <a:lstStyle/>
          <a:p>
            <a:endParaRPr lang="en-US" dirty="0"/>
          </a:p>
        </p:txBody>
      </p:sp>
      <p:sp>
        <p:nvSpPr>
          <p:cNvPr id="6" name="Rectangle 5"/>
          <p:cNvSpPr/>
          <p:nvPr/>
        </p:nvSpPr>
        <p:spPr>
          <a:xfrm>
            <a:off x="381000" y="3200400"/>
            <a:ext cx="8229600" cy="2031325"/>
          </a:xfrm>
          <a:prstGeom prst="rect">
            <a:avLst/>
          </a:prstGeom>
        </p:spPr>
        <p:txBody>
          <a:bodyPr wrap="square">
            <a:spAutoFit/>
          </a:bodyPr>
          <a:lstStyle/>
          <a:p>
            <a:r>
              <a:rPr lang="en-US" dirty="0"/>
              <a:t>Michael Stevenson studies the binding of various metal ions to the copper </a:t>
            </a:r>
            <a:r>
              <a:rPr lang="en-US" dirty="0" err="1"/>
              <a:t>metallochaperone</a:t>
            </a:r>
            <a:r>
              <a:rPr lang="en-US" dirty="0"/>
              <a:t> protein HAH1. The reducing environment of the cell makes the predominant copper oxidation state to be </a:t>
            </a:r>
            <a:r>
              <a:rPr lang="en-US" dirty="0" smtClean="0"/>
              <a:t>Cu(I). </a:t>
            </a:r>
            <a:r>
              <a:rPr lang="en-US" dirty="0"/>
              <a:t>HAH1 is finely tuned to bind Cu(I) and transport it through the cytosol for delivery to the trans Golgi network. Competition by other metal ions provides insight into ferreting out the structure/thermodynamic relationship that provides the selectivity for Cu(I).  It also provides insight into potential mechanisms of heavy metal toxicity in this and other biochemical pathways.</a:t>
            </a:r>
          </a:p>
        </p:txBody>
      </p:sp>
      <p:sp>
        <p:nvSpPr>
          <p:cNvPr id="7" name="TextBox 6"/>
          <p:cNvSpPr txBox="1"/>
          <p:nvPr/>
        </p:nvSpPr>
        <p:spPr>
          <a:xfrm>
            <a:off x="457200" y="5410200"/>
            <a:ext cx="8458200" cy="1200328"/>
          </a:xfrm>
          <a:prstGeom prst="rect">
            <a:avLst/>
          </a:prstGeom>
          <a:noFill/>
        </p:spPr>
        <p:txBody>
          <a:bodyPr wrap="square" rtlCol="0">
            <a:spAutoFit/>
          </a:bodyPr>
          <a:lstStyle/>
          <a:p>
            <a:r>
              <a:rPr lang="en-US" sz="2400" b="1" dirty="0"/>
              <a:t>In both instances, it is crucial to know the oxidation state of the metal being delivered during a carefully controlled experiment.  </a:t>
            </a:r>
            <a:endParaRPr lang="en-US" sz="2400" b="1" dirty="0" smtClean="0"/>
          </a:p>
          <a:p>
            <a:r>
              <a:rPr lang="en-US" sz="2400" b="1" dirty="0" smtClean="0"/>
              <a:t>For </a:t>
            </a:r>
            <a:r>
              <a:rPr lang="en-US" sz="2400" b="1" dirty="0"/>
              <a:t>Cu(I), this is not an </a:t>
            </a:r>
            <a:r>
              <a:rPr lang="en-US" sz="2400" b="1" dirty="0" smtClean="0"/>
              <a:t>easy experimental task.</a:t>
            </a:r>
            <a:endParaRPr lang="en-US" sz="2400" b="1" dirty="0"/>
          </a:p>
        </p:txBody>
      </p:sp>
    </p:spTree>
    <p:extLst>
      <p:ext uri="{BB962C8B-B14F-4D97-AF65-F5344CB8AC3E}">
        <p14:creationId xmlns:p14="http://schemas.microsoft.com/office/powerpoint/2010/main" val="27582363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po-Azurin.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609601"/>
            <a:ext cx="1828800" cy="2251994"/>
          </a:xfrm>
          <a:prstGeom prst="rect">
            <a:avLst/>
          </a:prstGeom>
        </p:spPr>
      </p:pic>
      <p:pic>
        <p:nvPicPr>
          <p:cNvPr id="3" name="Picture 2" descr="CuAzurin.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1" y="533400"/>
            <a:ext cx="1891828" cy="2362200"/>
          </a:xfrm>
          <a:prstGeom prst="rect">
            <a:avLst/>
          </a:prstGeom>
        </p:spPr>
      </p:pic>
      <p:cxnSp>
        <p:nvCxnSpPr>
          <p:cNvPr id="5" name="Straight Arrow Connector 4"/>
          <p:cNvCxnSpPr/>
          <p:nvPr/>
        </p:nvCxnSpPr>
        <p:spPr>
          <a:xfrm>
            <a:off x="4267200" y="1828800"/>
            <a:ext cx="9144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81000" y="1143000"/>
            <a:ext cx="1069524" cy="369332"/>
          </a:xfrm>
          <a:prstGeom prst="rect">
            <a:avLst/>
          </a:prstGeom>
          <a:noFill/>
        </p:spPr>
        <p:txBody>
          <a:bodyPr wrap="none" rtlCol="0">
            <a:spAutoFit/>
          </a:bodyPr>
          <a:lstStyle/>
          <a:p>
            <a:r>
              <a:rPr lang="en-US" dirty="0" smtClean="0"/>
              <a:t>Cu(I)L</a:t>
            </a:r>
            <a:r>
              <a:rPr lang="en-US" baseline="-25000" dirty="0" smtClean="0"/>
              <a:t>n</a:t>
            </a:r>
            <a:r>
              <a:rPr lang="en-US" dirty="0" smtClean="0"/>
              <a:t>  + </a:t>
            </a:r>
            <a:endParaRPr lang="en-US" dirty="0"/>
          </a:p>
        </p:txBody>
      </p:sp>
      <p:sp>
        <p:nvSpPr>
          <p:cNvPr id="7" name="TextBox 6"/>
          <p:cNvSpPr txBox="1"/>
          <p:nvPr/>
        </p:nvSpPr>
        <p:spPr>
          <a:xfrm>
            <a:off x="1676400" y="228600"/>
            <a:ext cx="1321809" cy="369332"/>
          </a:xfrm>
          <a:prstGeom prst="rect">
            <a:avLst/>
          </a:prstGeom>
          <a:noFill/>
        </p:spPr>
        <p:txBody>
          <a:bodyPr wrap="none" rtlCol="0">
            <a:spAutoFit/>
          </a:bodyPr>
          <a:lstStyle/>
          <a:p>
            <a:r>
              <a:rPr lang="en-US" dirty="0" smtClean="0"/>
              <a:t>Apo-protein</a:t>
            </a:r>
            <a:endParaRPr lang="en-US" dirty="0"/>
          </a:p>
        </p:txBody>
      </p:sp>
      <p:sp>
        <p:nvSpPr>
          <p:cNvPr id="8" name="TextBox 7"/>
          <p:cNvSpPr txBox="1"/>
          <p:nvPr/>
        </p:nvSpPr>
        <p:spPr>
          <a:xfrm>
            <a:off x="6858000" y="152400"/>
            <a:ext cx="1387745" cy="369332"/>
          </a:xfrm>
          <a:prstGeom prst="rect">
            <a:avLst/>
          </a:prstGeom>
          <a:noFill/>
        </p:spPr>
        <p:txBody>
          <a:bodyPr wrap="none" rtlCol="0">
            <a:spAutoFit/>
          </a:bodyPr>
          <a:lstStyle/>
          <a:p>
            <a:r>
              <a:rPr lang="en-US" dirty="0" smtClean="0"/>
              <a:t>Cu(I)-protein</a:t>
            </a:r>
            <a:endParaRPr lang="en-US" dirty="0"/>
          </a:p>
        </p:txBody>
      </p:sp>
      <p:sp>
        <p:nvSpPr>
          <p:cNvPr id="9" name="TextBox 8"/>
          <p:cNvSpPr txBox="1"/>
          <p:nvPr/>
        </p:nvSpPr>
        <p:spPr>
          <a:xfrm>
            <a:off x="3733800" y="381000"/>
            <a:ext cx="2895600" cy="1200329"/>
          </a:xfrm>
          <a:prstGeom prst="rect">
            <a:avLst/>
          </a:prstGeom>
          <a:noFill/>
        </p:spPr>
        <p:txBody>
          <a:bodyPr wrap="square" rtlCol="0">
            <a:spAutoFit/>
          </a:bodyPr>
          <a:lstStyle/>
          <a:p>
            <a:r>
              <a:rPr lang="en-US" b="1" dirty="0" smtClean="0"/>
              <a:t>Desired Experiment</a:t>
            </a:r>
          </a:p>
          <a:p>
            <a:r>
              <a:rPr lang="en-US" dirty="0" smtClean="0"/>
              <a:t> Measure Thermodynamics of  Cu(I)</a:t>
            </a:r>
            <a:r>
              <a:rPr lang="en-US" dirty="0"/>
              <a:t> </a:t>
            </a:r>
            <a:r>
              <a:rPr lang="en-US" dirty="0" smtClean="0"/>
              <a:t>binding to the protein in question</a:t>
            </a:r>
            <a:endParaRPr lang="en-US" dirty="0"/>
          </a:p>
        </p:txBody>
      </p:sp>
      <p:cxnSp>
        <p:nvCxnSpPr>
          <p:cNvPr id="17" name="Straight Arrow Connector 16"/>
          <p:cNvCxnSpPr/>
          <p:nvPr/>
        </p:nvCxnSpPr>
        <p:spPr>
          <a:xfrm rot="16200000" flipV="1">
            <a:off x="4648200" y="1828800"/>
            <a:ext cx="0" cy="6096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8382000" y="1371600"/>
            <a:ext cx="570138" cy="369332"/>
          </a:xfrm>
          <a:prstGeom prst="rect">
            <a:avLst/>
          </a:prstGeom>
          <a:noFill/>
        </p:spPr>
        <p:txBody>
          <a:bodyPr wrap="none" rtlCol="0">
            <a:spAutoFit/>
          </a:bodyPr>
          <a:lstStyle/>
          <a:p>
            <a:r>
              <a:rPr lang="en-US" dirty="0" smtClean="0"/>
              <a:t>+ </a:t>
            </a:r>
            <a:r>
              <a:rPr lang="en-US" dirty="0" err="1" smtClean="0"/>
              <a:t>nL</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2563824695"/>
              </p:ext>
            </p:extLst>
          </p:nvPr>
        </p:nvGraphicFramePr>
        <p:xfrm>
          <a:off x="228600" y="2895600"/>
          <a:ext cx="8686800" cy="3625637"/>
        </p:xfrm>
        <a:graphic>
          <a:graphicData uri="http://schemas.openxmlformats.org/drawingml/2006/table">
            <a:tbl>
              <a:tblPr firstRow="1" bandRow="1">
                <a:tableStyleId>{5C22544A-7EE6-4342-B048-85BDC9FD1C3A}</a:tableStyleId>
              </a:tblPr>
              <a:tblGrid>
                <a:gridCol w="3519652"/>
                <a:gridCol w="5167148"/>
              </a:tblGrid>
              <a:tr h="399480">
                <a:tc>
                  <a:txBody>
                    <a:bodyPr/>
                    <a:lstStyle/>
                    <a:p>
                      <a:r>
                        <a:rPr lang="en-US" sz="1800" dirty="0" smtClean="0"/>
                        <a:t>Experimental Challenge</a:t>
                      </a:r>
                      <a:endParaRPr lang="en-US" sz="1800" dirty="0"/>
                    </a:p>
                  </a:txBody>
                  <a:tcPr/>
                </a:tc>
                <a:tc>
                  <a:txBody>
                    <a:bodyPr/>
                    <a:lstStyle/>
                    <a:p>
                      <a:r>
                        <a:rPr lang="en-US" sz="1800" dirty="0" smtClean="0"/>
                        <a:t>Solution</a:t>
                      </a:r>
                      <a:endParaRPr lang="en-US" sz="1800" dirty="0"/>
                    </a:p>
                  </a:txBody>
                  <a:tcPr/>
                </a:tc>
              </a:tr>
              <a:tr h="346994">
                <a:tc>
                  <a:txBody>
                    <a:bodyPr/>
                    <a:lstStyle/>
                    <a:p>
                      <a:r>
                        <a:rPr lang="en-US" sz="1400" dirty="0" smtClean="0"/>
                        <a:t>Cu(I) salts tend to be insoluble</a:t>
                      </a:r>
                      <a:endParaRPr lang="en-US" sz="1400" dirty="0"/>
                    </a:p>
                  </a:txBody>
                  <a:tcPr/>
                </a:tc>
                <a:tc>
                  <a:txBody>
                    <a:bodyPr/>
                    <a:lstStyle/>
                    <a:p>
                      <a:r>
                        <a:rPr lang="en-US" sz="1400" dirty="0" smtClean="0"/>
                        <a:t>Find a ligand</a:t>
                      </a:r>
                      <a:r>
                        <a:rPr lang="en-US" sz="1400" baseline="0" dirty="0" smtClean="0"/>
                        <a:t> that will create a </a:t>
                      </a:r>
                      <a:r>
                        <a:rPr lang="en-US" sz="1800" b="1" baseline="0" dirty="0" smtClean="0"/>
                        <a:t>soluble Cu(I)L</a:t>
                      </a:r>
                      <a:r>
                        <a:rPr lang="en-US" sz="1800" b="1" baseline="-25000" dirty="0" smtClean="0"/>
                        <a:t>n</a:t>
                      </a:r>
                      <a:r>
                        <a:rPr lang="en-US" sz="1800" b="1" baseline="0" dirty="0" smtClean="0"/>
                        <a:t> complex</a:t>
                      </a:r>
                      <a:endParaRPr lang="en-US" sz="1800" b="1" dirty="0"/>
                    </a:p>
                  </a:txBody>
                  <a:tcPr/>
                </a:tc>
              </a:tr>
              <a:tr h="607239">
                <a:tc>
                  <a:txBody>
                    <a:bodyPr/>
                    <a:lstStyle/>
                    <a:p>
                      <a:r>
                        <a:rPr lang="en-US" sz="1400" dirty="0" smtClean="0"/>
                        <a:t>Other species in solution (H</a:t>
                      </a:r>
                      <a:r>
                        <a:rPr lang="en-US" sz="1400" baseline="-25000" dirty="0" smtClean="0"/>
                        <a:t>2</a:t>
                      </a:r>
                      <a:r>
                        <a:rPr lang="en-US" sz="1400" dirty="0" smtClean="0"/>
                        <a:t>O, Buffer, Anions, </a:t>
                      </a:r>
                      <a:r>
                        <a:rPr lang="en-US" sz="1400" dirty="0" err="1" smtClean="0"/>
                        <a:t>etc</a:t>
                      </a:r>
                      <a:r>
                        <a:rPr lang="en-US" sz="1400" dirty="0" smtClean="0"/>
                        <a:t>) compete for the Cu(I)</a:t>
                      </a:r>
                      <a:endParaRPr lang="en-US" sz="1400" dirty="0"/>
                    </a:p>
                  </a:txBody>
                  <a:tcPr/>
                </a:tc>
                <a:tc>
                  <a:txBody>
                    <a:bodyPr/>
                    <a:lstStyle/>
                    <a:p>
                      <a:r>
                        <a:rPr lang="en-US" sz="1400" dirty="0" smtClean="0"/>
                        <a:t>Find</a:t>
                      </a:r>
                      <a:r>
                        <a:rPr lang="en-US" sz="1400" baseline="0" dirty="0" smtClean="0"/>
                        <a:t> a ligand that will</a:t>
                      </a:r>
                      <a:r>
                        <a:rPr lang="en-US" sz="1800" b="1" baseline="0" dirty="0" smtClean="0"/>
                        <a:t> bind more strongly than H</a:t>
                      </a:r>
                      <a:r>
                        <a:rPr lang="en-US" sz="1800" b="1" baseline="-25000" dirty="0" smtClean="0"/>
                        <a:t>2</a:t>
                      </a:r>
                      <a:r>
                        <a:rPr lang="en-US" sz="1800" b="1" baseline="0" dirty="0" smtClean="0"/>
                        <a:t>O, Buffer, Anions </a:t>
                      </a:r>
                      <a:r>
                        <a:rPr lang="en-US" sz="1800" b="1" baseline="0" dirty="0" err="1" smtClean="0"/>
                        <a:t>etc</a:t>
                      </a:r>
                      <a:r>
                        <a:rPr lang="en-US" sz="1400" baseline="0" dirty="0" smtClean="0"/>
                        <a:t>)</a:t>
                      </a:r>
                      <a:endParaRPr lang="en-US" sz="1400" dirty="0"/>
                    </a:p>
                  </a:txBody>
                  <a:tcPr/>
                </a:tc>
              </a:tr>
              <a:tr h="1214478">
                <a:tc>
                  <a:txBody>
                    <a:bodyPr/>
                    <a:lstStyle/>
                    <a:p>
                      <a:r>
                        <a:rPr lang="en-US" sz="1400" dirty="0" smtClean="0"/>
                        <a:t>Cu(I)L</a:t>
                      </a:r>
                      <a:r>
                        <a:rPr lang="en-US" sz="1400" baseline="-25000" dirty="0" smtClean="0"/>
                        <a:t>n</a:t>
                      </a:r>
                      <a:r>
                        <a:rPr lang="en-US" sz="1400" dirty="0" smtClean="0"/>
                        <a:t> complexes</a:t>
                      </a:r>
                      <a:r>
                        <a:rPr lang="en-US" sz="1400" baseline="0" dirty="0" smtClean="0"/>
                        <a:t> can disproportionate to form Cu(0) and Cu(II)L</a:t>
                      </a:r>
                      <a:r>
                        <a:rPr lang="en-US" sz="1400" baseline="-25000" dirty="0" smtClean="0"/>
                        <a:t>n</a:t>
                      </a:r>
                      <a:r>
                        <a:rPr lang="en-US" sz="1400" baseline="0" dirty="0" smtClean="0"/>
                        <a:t> species</a:t>
                      </a:r>
                    </a:p>
                    <a:p>
                      <a:endParaRPr lang="en-US" sz="1400" baseline="0" dirty="0" smtClean="0"/>
                    </a:p>
                    <a:p>
                      <a:r>
                        <a:rPr lang="en-US" sz="1800" b="1" baseline="0" dirty="0" smtClean="0"/>
                        <a:t>2Cu</a:t>
                      </a:r>
                      <a:r>
                        <a:rPr lang="en-US" sz="1800" b="1" baseline="30000" dirty="0" smtClean="0"/>
                        <a:t>I</a:t>
                      </a:r>
                      <a:r>
                        <a:rPr lang="en-US" sz="1800" b="1" baseline="0" dirty="0" smtClean="0"/>
                        <a:t>L</a:t>
                      </a:r>
                      <a:r>
                        <a:rPr lang="en-US" sz="1800" b="1" baseline="-25000" dirty="0" smtClean="0"/>
                        <a:t>n</a:t>
                      </a:r>
                      <a:r>
                        <a:rPr lang="en-US" sz="1800" b="1" baseline="0" dirty="0" smtClean="0"/>
                        <a:t> </a:t>
                      </a:r>
                      <a:r>
                        <a:rPr lang="en-US" sz="2400" b="1" dirty="0" smtClean="0"/>
                        <a:t>⇌</a:t>
                      </a:r>
                      <a:r>
                        <a:rPr lang="en-US" sz="1800" b="1" baseline="0" dirty="0" smtClean="0">
                          <a:sym typeface="Wingdings"/>
                        </a:rPr>
                        <a:t> Cu(0) + </a:t>
                      </a:r>
                      <a:r>
                        <a:rPr lang="en-US" sz="1800" b="1" baseline="0" dirty="0" err="1" smtClean="0">
                          <a:sym typeface="Wingdings"/>
                        </a:rPr>
                        <a:t>Cu</a:t>
                      </a:r>
                      <a:r>
                        <a:rPr lang="en-US" sz="1800" b="1" baseline="30000" dirty="0" err="1" smtClean="0">
                          <a:sym typeface="Wingdings"/>
                        </a:rPr>
                        <a:t>II</a:t>
                      </a:r>
                      <a:r>
                        <a:rPr lang="en-US" sz="1800" b="1" baseline="0" dirty="0" err="1" smtClean="0">
                          <a:sym typeface="Wingdings"/>
                        </a:rPr>
                        <a:t>L</a:t>
                      </a:r>
                      <a:r>
                        <a:rPr lang="en-US" sz="1800" b="1" baseline="-25000" dirty="0" err="1" smtClean="0">
                          <a:sym typeface="Wingdings"/>
                        </a:rPr>
                        <a:t>n</a:t>
                      </a:r>
                      <a:endParaRPr lang="en-US" sz="1800" b="1" baseline="-25000" dirty="0"/>
                    </a:p>
                  </a:txBody>
                  <a:tcPr/>
                </a:tc>
                <a:tc>
                  <a:txBody>
                    <a:bodyPr/>
                    <a:lstStyle/>
                    <a:p>
                      <a:r>
                        <a:rPr lang="en-US" sz="1400" dirty="0" smtClean="0"/>
                        <a:t>Find a ligand that forms a relatively stable </a:t>
                      </a:r>
                      <a:r>
                        <a:rPr lang="en-US" sz="1400" dirty="0" err="1" smtClean="0"/>
                        <a:t>Cu</a:t>
                      </a:r>
                      <a:r>
                        <a:rPr lang="en-US" sz="1400" baseline="30000" dirty="0" err="1" smtClean="0"/>
                        <a:t>I</a:t>
                      </a:r>
                      <a:r>
                        <a:rPr lang="en-US" sz="1400" dirty="0" err="1" smtClean="0"/>
                        <a:t>L</a:t>
                      </a:r>
                      <a:r>
                        <a:rPr lang="en-US" sz="1400" baseline="-25000" dirty="0" err="1" smtClean="0"/>
                        <a:t>n</a:t>
                      </a:r>
                      <a:r>
                        <a:rPr lang="en-US" sz="1400" dirty="0" smtClean="0"/>
                        <a:t> complex</a:t>
                      </a:r>
                    </a:p>
                    <a:p>
                      <a:r>
                        <a:rPr lang="en-US" sz="1400" dirty="0" smtClean="0"/>
                        <a:t>to</a:t>
                      </a:r>
                      <a:r>
                        <a:rPr lang="en-US" sz="1400" baseline="0" dirty="0" smtClean="0"/>
                        <a:t> </a:t>
                      </a:r>
                      <a:r>
                        <a:rPr lang="en-US" sz="1800" b="1" baseline="0" dirty="0" smtClean="0"/>
                        <a:t>disfavor the disproportion reaction</a:t>
                      </a:r>
                      <a:endParaRPr lang="en-US" sz="1800" b="1" dirty="0"/>
                    </a:p>
                  </a:txBody>
                  <a:tcPr/>
                </a:tc>
              </a:tr>
              <a:tr h="954233">
                <a:tc>
                  <a:txBody>
                    <a:bodyPr/>
                    <a:lstStyle/>
                    <a:p>
                      <a:r>
                        <a:rPr lang="en-US" sz="1400" dirty="0" smtClean="0"/>
                        <a:t>Cu(I) complexes can be</a:t>
                      </a:r>
                      <a:r>
                        <a:rPr lang="en-US" sz="1400" baseline="0" dirty="0" smtClean="0"/>
                        <a:t> oxidized in the presence of O</a:t>
                      </a:r>
                      <a:r>
                        <a:rPr lang="en-US" sz="1400" baseline="-25000" dirty="0" smtClean="0"/>
                        <a:t>2</a:t>
                      </a:r>
                    </a:p>
                    <a:p>
                      <a:endParaRPr lang="en-US" sz="1400" baseline="0" dirty="0" smtClean="0"/>
                    </a:p>
                    <a:p>
                      <a:r>
                        <a:rPr lang="en-US" sz="1800" b="1" baseline="0" dirty="0" err="1" smtClean="0"/>
                        <a:t>Cu</a:t>
                      </a:r>
                      <a:r>
                        <a:rPr lang="en-US" sz="1800" b="1" baseline="30000" dirty="0" err="1" smtClean="0"/>
                        <a:t>I</a:t>
                      </a:r>
                      <a:r>
                        <a:rPr lang="en-US" sz="1800" b="1" baseline="0" dirty="0" err="1" smtClean="0"/>
                        <a:t>Ln</a:t>
                      </a:r>
                      <a:r>
                        <a:rPr lang="en-US" sz="1800" b="1" baseline="0" dirty="0" smtClean="0"/>
                        <a:t> + O</a:t>
                      </a:r>
                      <a:r>
                        <a:rPr lang="en-US" sz="1800" b="1" baseline="-25000" dirty="0" smtClean="0"/>
                        <a:t>2</a:t>
                      </a:r>
                      <a:r>
                        <a:rPr lang="en-US" sz="1800" b="1" baseline="0" dirty="0" smtClean="0"/>
                        <a:t> </a:t>
                      </a:r>
                      <a:r>
                        <a:rPr lang="en-US" sz="1800" b="1" baseline="0" dirty="0" smtClean="0">
                          <a:sym typeface="Wingdings"/>
                        </a:rPr>
                        <a:t> </a:t>
                      </a:r>
                      <a:r>
                        <a:rPr lang="en-US" sz="1800" b="1" baseline="0" dirty="0" err="1" smtClean="0">
                          <a:sym typeface="Wingdings"/>
                        </a:rPr>
                        <a:t>Cu</a:t>
                      </a:r>
                      <a:r>
                        <a:rPr lang="en-US" sz="1800" b="1" baseline="30000" dirty="0" err="1" smtClean="0">
                          <a:sym typeface="Wingdings"/>
                        </a:rPr>
                        <a:t>II</a:t>
                      </a:r>
                      <a:r>
                        <a:rPr lang="en-US" sz="1800" b="1" baseline="0" dirty="0" err="1" smtClean="0">
                          <a:sym typeface="Wingdings"/>
                        </a:rPr>
                        <a:t>L</a:t>
                      </a:r>
                      <a:r>
                        <a:rPr lang="en-US" sz="1800" b="1" baseline="-25000" dirty="0" err="1" smtClean="0">
                          <a:sym typeface="Wingdings"/>
                        </a:rPr>
                        <a:t>n</a:t>
                      </a:r>
                      <a:endParaRPr lang="en-US" sz="1800" b="1" baseline="-25000" dirty="0"/>
                    </a:p>
                  </a:txBody>
                  <a:tcPr/>
                </a:tc>
                <a:tc>
                  <a:txBody>
                    <a:bodyPr/>
                    <a:lstStyle/>
                    <a:p>
                      <a:r>
                        <a:rPr lang="en-US" sz="1400" baseline="0" dirty="0" smtClean="0"/>
                        <a:t>Again use a ligand that forms a relatively stable </a:t>
                      </a:r>
                      <a:r>
                        <a:rPr lang="en-US" sz="1400" baseline="0" dirty="0" err="1" smtClean="0"/>
                        <a:t>Cu</a:t>
                      </a:r>
                      <a:r>
                        <a:rPr lang="en-US" sz="1400" baseline="30000" dirty="0" err="1" smtClean="0"/>
                        <a:t>I</a:t>
                      </a:r>
                      <a:r>
                        <a:rPr lang="en-US" sz="1400" baseline="0" dirty="0" err="1" smtClean="0"/>
                        <a:t>L</a:t>
                      </a:r>
                      <a:r>
                        <a:rPr lang="en-US" sz="1400" baseline="-25000" dirty="0" err="1" smtClean="0"/>
                        <a:t>n</a:t>
                      </a:r>
                      <a:r>
                        <a:rPr lang="en-US" sz="1400" baseline="0" dirty="0" smtClean="0"/>
                        <a:t> complex</a:t>
                      </a:r>
                    </a:p>
                    <a:p>
                      <a:r>
                        <a:rPr lang="en-US" sz="1400" baseline="0" dirty="0" smtClean="0"/>
                        <a:t>However most importantly, </a:t>
                      </a:r>
                      <a:r>
                        <a:rPr lang="en-US" sz="1800" b="1" baseline="0" dirty="0" smtClean="0"/>
                        <a:t>work in an O</a:t>
                      </a:r>
                      <a:r>
                        <a:rPr lang="en-US" sz="1800" b="1" baseline="-25000" dirty="0" smtClean="0"/>
                        <a:t>2</a:t>
                      </a:r>
                      <a:r>
                        <a:rPr lang="en-US" sz="1800" b="1" baseline="0" dirty="0" smtClean="0"/>
                        <a:t> free environment</a:t>
                      </a:r>
                      <a:endParaRPr lang="en-US" sz="1800" b="1" dirty="0"/>
                    </a:p>
                  </a:txBody>
                  <a:tcPr/>
                </a:tc>
              </a:tr>
            </a:tbl>
          </a:graphicData>
        </a:graphic>
      </p:graphicFrame>
    </p:spTree>
    <p:extLst>
      <p:ext uri="{BB962C8B-B14F-4D97-AF65-F5344CB8AC3E}">
        <p14:creationId xmlns:p14="http://schemas.microsoft.com/office/powerpoint/2010/main" val="288500191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3823433" cy="646331"/>
          </a:xfrm>
          <a:prstGeom prst="rect">
            <a:avLst/>
          </a:prstGeom>
          <a:noFill/>
        </p:spPr>
        <p:txBody>
          <a:bodyPr wrap="none" rtlCol="0">
            <a:spAutoFit/>
          </a:bodyPr>
          <a:lstStyle/>
          <a:p>
            <a:r>
              <a:rPr lang="en-US" sz="3600" dirty="0" smtClean="0"/>
              <a:t>Ligand 1:  Me</a:t>
            </a:r>
            <a:r>
              <a:rPr lang="en-US" sz="3600" baseline="-25000" dirty="0" smtClean="0"/>
              <a:t>6</a:t>
            </a:r>
            <a:r>
              <a:rPr lang="en-US" sz="3600" dirty="0" smtClean="0"/>
              <a:t>Trien</a:t>
            </a:r>
            <a:endParaRPr lang="en-US" sz="3600" dirty="0"/>
          </a:p>
        </p:txBody>
      </p:sp>
      <p:sp>
        <p:nvSpPr>
          <p:cNvPr id="5" name="TextBox 4"/>
          <p:cNvSpPr txBox="1"/>
          <p:nvPr/>
        </p:nvSpPr>
        <p:spPr>
          <a:xfrm>
            <a:off x="3048000" y="3810000"/>
            <a:ext cx="748923" cy="369332"/>
          </a:xfrm>
          <a:prstGeom prst="rect">
            <a:avLst/>
          </a:prstGeom>
          <a:noFill/>
        </p:spPr>
        <p:txBody>
          <a:bodyPr wrap="none" rtlCol="0">
            <a:spAutoFit/>
          </a:bodyPr>
          <a:lstStyle/>
          <a:p>
            <a:r>
              <a:rPr lang="en-US" dirty="0" smtClean="0"/>
              <a:t>  in O</a:t>
            </a:r>
            <a:r>
              <a:rPr lang="en-US" baseline="-25000" dirty="0" smtClean="0"/>
              <a:t>2</a:t>
            </a:r>
            <a:r>
              <a:rPr lang="en-US" dirty="0" smtClean="0"/>
              <a:t> </a:t>
            </a:r>
          </a:p>
        </p:txBody>
      </p:sp>
      <p:sp>
        <p:nvSpPr>
          <p:cNvPr id="6" name="TextBox 5"/>
          <p:cNvSpPr txBox="1"/>
          <p:nvPr/>
        </p:nvSpPr>
        <p:spPr>
          <a:xfrm>
            <a:off x="304800" y="1219200"/>
            <a:ext cx="3843721" cy="461665"/>
          </a:xfrm>
          <a:prstGeom prst="rect">
            <a:avLst/>
          </a:prstGeom>
          <a:noFill/>
        </p:spPr>
        <p:txBody>
          <a:bodyPr wrap="none" rtlCol="0">
            <a:spAutoFit/>
          </a:bodyPr>
          <a:lstStyle/>
          <a:p>
            <a:r>
              <a:rPr lang="en-US" dirty="0" smtClean="0"/>
              <a:t>Cu</a:t>
            </a:r>
            <a:r>
              <a:rPr lang="en-US" baseline="30000" dirty="0" smtClean="0"/>
              <a:t>I</a:t>
            </a:r>
            <a:r>
              <a:rPr lang="en-US" dirty="0" smtClean="0"/>
              <a:t>Me</a:t>
            </a:r>
            <a:r>
              <a:rPr lang="en-US" baseline="-25000" dirty="0" smtClean="0"/>
              <a:t>6</a:t>
            </a:r>
            <a:r>
              <a:rPr lang="en-US" dirty="0" smtClean="0"/>
              <a:t>Trien will </a:t>
            </a:r>
            <a:r>
              <a:rPr lang="en-US" sz="2400" b="1" dirty="0" smtClean="0"/>
              <a:t>not</a:t>
            </a:r>
            <a:r>
              <a:rPr lang="en-US" dirty="0" smtClean="0"/>
              <a:t> disproportionate</a:t>
            </a:r>
            <a:endParaRPr lang="en-US" dirty="0"/>
          </a:p>
        </p:txBody>
      </p:sp>
      <p:sp>
        <p:nvSpPr>
          <p:cNvPr id="3" name="TextBox 2"/>
          <p:cNvSpPr txBox="1"/>
          <p:nvPr/>
        </p:nvSpPr>
        <p:spPr>
          <a:xfrm>
            <a:off x="304800" y="1676400"/>
            <a:ext cx="5257800" cy="861774"/>
          </a:xfrm>
          <a:prstGeom prst="rect">
            <a:avLst/>
          </a:prstGeom>
          <a:noFill/>
        </p:spPr>
        <p:txBody>
          <a:bodyPr wrap="square" rtlCol="0">
            <a:spAutoFit/>
          </a:bodyPr>
          <a:lstStyle/>
          <a:p>
            <a:r>
              <a:rPr lang="en-US" sz="3200" b="1" dirty="0" smtClean="0"/>
              <a:t>2Cu</a:t>
            </a:r>
            <a:r>
              <a:rPr lang="en-US" sz="3200" b="1" baseline="30000" dirty="0" smtClean="0"/>
              <a:t>I</a:t>
            </a:r>
            <a:r>
              <a:rPr lang="en-US" sz="3200" b="1" dirty="0" smtClean="0"/>
              <a:t>L</a:t>
            </a:r>
            <a:r>
              <a:rPr lang="en-US" b="1" dirty="0" smtClean="0"/>
              <a:t> </a:t>
            </a:r>
            <a:r>
              <a:rPr lang="en-US" sz="3200" b="1" baseline="30000" dirty="0" smtClean="0"/>
              <a:t>+</a:t>
            </a:r>
            <a:r>
              <a:rPr lang="en-US" b="1" dirty="0" smtClean="0"/>
              <a:t>                         </a:t>
            </a:r>
            <a:r>
              <a:rPr lang="en-US" sz="3200" b="1" dirty="0" smtClean="0">
                <a:sym typeface="Wingdings"/>
              </a:rPr>
              <a:t>Cu</a:t>
            </a:r>
            <a:r>
              <a:rPr lang="en-US" sz="3200" b="1" dirty="0">
                <a:sym typeface="Wingdings"/>
              </a:rPr>
              <a:t>(0) + </a:t>
            </a:r>
            <a:r>
              <a:rPr lang="en-US" sz="3200" b="1" dirty="0" smtClean="0">
                <a:sym typeface="Wingdings"/>
              </a:rPr>
              <a:t>Cu</a:t>
            </a:r>
            <a:r>
              <a:rPr lang="en-US" sz="3200" b="1" baseline="30000" dirty="0" smtClean="0">
                <a:sym typeface="Wingdings"/>
              </a:rPr>
              <a:t>II</a:t>
            </a:r>
            <a:r>
              <a:rPr lang="en-US" sz="3200" b="1" dirty="0" smtClean="0">
                <a:sym typeface="Wingdings"/>
              </a:rPr>
              <a:t>L</a:t>
            </a:r>
            <a:r>
              <a:rPr lang="en-US" sz="3200" b="1" baseline="30000" dirty="0" smtClean="0">
                <a:sym typeface="Wingdings"/>
              </a:rPr>
              <a:t>2+</a:t>
            </a:r>
            <a:endParaRPr lang="en-US" sz="3200" b="1" baseline="30000" dirty="0"/>
          </a:p>
          <a:p>
            <a:endParaRPr lang="en-US" dirty="0"/>
          </a:p>
        </p:txBody>
      </p:sp>
      <p:sp>
        <p:nvSpPr>
          <p:cNvPr id="7" name="TextBox 6"/>
          <p:cNvSpPr txBox="1"/>
          <p:nvPr/>
        </p:nvSpPr>
        <p:spPr>
          <a:xfrm>
            <a:off x="304800" y="2514600"/>
            <a:ext cx="8197527" cy="646331"/>
          </a:xfrm>
          <a:prstGeom prst="rect">
            <a:avLst/>
          </a:prstGeom>
          <a:noFill/>
        </p:spPr>
        <p:txBody>
          <a:bodyPr wrap="none" rtlCol="0">
            <a:spAutoFit/>
          </a:bodyPr>
          <a:lstStyle/>
          <a:p>
            <a:r>
              <a:rPr lang="en-US" dirty="0" smtClean="0"/>
              <a:t>And in fact:  the reverse </a:t>
            </a:r>
            <a:r>
              <a:rPr lang="en-US" b="1" dirty="0" err="1" smtClean="0"/>
              <a:t>comproportion</a:t>
            </a:r>
            <a:r>
              <a:rPr lang="en-US" dirty="0" smtClean="0"/>
              <a:t> reaction is the preferred preparation method </a:t>
            </a:r>
          </a:p>
          <a:p>
            <a:endParaRPr lang="en-US" dirty="0"/>
          </a:p>
        </p:txBody>
      </p:sp>
      <p:sp>
        <p:nvSpPr>
          <p:cNvPr id="8" name="TextBox 7"/>
          <p:cNvSpPr txBox="1"/>
          <p:nvPr/>
        </p:nvSpPr>
        <p:spPr>
          <a:xfrm>
            <a:off x="381000" y="2971800"/>
            <a:ext cx="8077200" cy="861774"/>
          </a:xfrm>
          <a:prstGeom prst="rect">
            <a:avLst/>
          </a:prstGeom>
          <a:noFill/>
        </p:spPr>
        <p:txBody>
          <a:bodyPr wrap="square" rtlCol="0">
            <a:spAutoFit/>
          </a:bodyPr>
          <a:lstStyle/>
          <a:p>
            <a:r>
              <a:rPr lang="en-US" sz="3200" b="1" dirty="0" err="1" smtClean="0"/>
              <a:t>Cu</a:t>
            </a:r>
            <a:r>
              <a:rPr lang="en-US" sz="3200" b="1" baseline="30000" dirty="0" err="1" smtClean="0"/>
              <a:t>II</a:t>
            </a:r>
            <a:r>
              <a:rPr lang="en-US" sz="3200" b="1" dirty="0"/>
              <a:t> </a:t>
            </a:r>
            <a:r>
              <a:rPr lang="en-US" sz="3200" b="1" dirty="0" smtClean="0"/>
              <a:t>+ </a:t>
            </a:r>
            <a:r>
              <a:rPr lang="en-US" sz="3200" b="1" dirty="0">
                <a:sym typeface="Wingdings"/>
              </a:rPr>
              <a:t>Cu(0) </a:t>
            </a:r>
            <a:r>
              <a:rPr lang="en-US" sz="3200" b="1" dirty="0" smtClean="0">
                <a:sym typeface="Wingdings"/>
              </a:rPr>
              <a:t>+ excess Me</a:t>
            </a:r>
            <a:r>
              <a:rPr lang="en-US" sz="3200" b="1" baseline="-25000" dirty="0" smtClean="0">
                <a:sym typeface="Wingdings"/>
              </a:rPr>
              <a:t>6</a:t>
            </a:r>
            <a:r>
              <a:rPr lang="en-US" sz="3200" b="1" dirty="0" smtClean="0">
                <a:sym typeface="Wingdings"/>
              </a:rPr>
              <a:t>Trien</a:t>
            </a:r>
            <a:r>
              <a:rPr lang="en-US" sz="3200" b="1" dirty="0" smtClean="0"/>
              <a:t>              </a:t>
            </a:r>
            <a:r>
              <a:rPr lang="en-US" sz="3200" b="1" dirty="0" smtClean="0">
                <a:sym typeface="Wingdings"/>
              </a:rPr>
              <a:t>2 </a:t>
            </a:r>
            <a:r>
              <a:rPr lang="en-US" sz="3200" b="1" dirty="0" err="1" smtClean="0">
                <a:sym typeface="Wingdings"/>
              </a:rPr>
              <a:t>Cu</a:t>
            </a:r>
            <a:r>
              <a:rPr lang="en-US" sz="3200" b="1" baseline="30000" dirty="0" err="1" smtClean="0">
                <a:sym typeface="Wingdings"/>
              </a:rPr>
              <a:t>I</a:t>
            </a:r>
            <a:r>
              <a:rPr lang="en-US" sz="3200" b="1" dirty="0" err="1" smtClean="0">
                <a:sym typeface="Wingdings"/>
              </a:rPr>
              <a:t>L</a:t>
            </a:r>
            <a:r>
              <a:rPr lang="en-US" sz="3200" b="1" baseline="30000" dirty="0" smtClean="0">
                <a:sym typeface="Wingdings"/>
              </a:rPr>
              <a:t>+</a:t>
            </a:r>
            <a:endParaRPr lang="en-US" sz="3200" b="1" baseline="30000" dirty="0"/>
          </a:p>
          <a:p>
            <a:endParaRPr lang="en-US" dirty="0"/>
          </a:p>
        </p:txBody>
      </p:sp>
      <p:pic>
        <p:nvPicPr>
          <p:cNvPr id="9" name="Picture 8"/>
          <p:cNvPicPr>
            <a:picLocks noChangeAspect="1"/>
          </p:cNvPicPr>
          <p:nvPr/>
        </p:nvPicPr>
        <p:blipFill>
          <a:blip r:embed="rId3"/>
          <a:stretch>
            <a:fillRect/>
          </a:stretch>
        </p:blipFill>
        <p:spPr>
          <a:xfrm>
            <a:off x="4648200" y="457200"/>
            <a:ext cx="3695700" cy="990600"/>
          </a:xfrm>
          <a:prstGeom prst="rect">
            <a:avLst/>
          </a:prstGeom>
        </p:spPr>
      </p:pic>
      <p:pic>
        <p:nvPicPr>
          <p:cNvPr id="10" name="Picture 9" descr="CuMe6Trien.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3581400"/>
            <a:ext cx="2311341" cy="1905000"/>
          </a:xfrm>
          <a:prstGeom prst="rect">
            <a:avLst/>
          </a:prstGeom>
        </p:spPr>
      </p:pic>
      <p:sp>
        <p:nvSpPr>
          <p:cNvPr id="11" name="TextBox 10"/>
          <p:cNvSpPr txBox="1"/>
          <p:nvPr/>
        </p:nvSpPr>
        <p:spPr>
          <a:xfrm>
            <a:off x="152400" y="6293991"/>
            <a:ext cx="7315200" cy="707886"/>
          </a:xfrm>
          <a:prstGeom prst="rect">
            <a:avLst/>
          </a:prstGeom>
          <a:noFill/>
        </p:spPr>
        <p:txBody>
          <a:bodyPr wrap="square" rtlCol="0">
            <a:spAutoFit/>
          </a:bodyPr>
          <a:lstStyle/>
          <a:p>
            <a:r>
              <a:rPr lang="en-US" b="1" dirty="0" smtClean="0"/>
              <a:t>For 3D </a:t>
            </a:r>
            <a:r>
              <a:rPr lang="en-US" b="1" dirty="0" err="1" smtClean="0"/>
              <a:t>JSmol</a:t>
            </a:r>
            <a:r>
              <a:rPr lang="en-US" b="1" dirty="0" smtClean="0"/>
              <a:t> movable images see:</a:t>
            </a:r>
          </a:p>
          <a:p>
            <a:r>
              <a:rPr lang="en-US" sz="1100" dirty="0" smtClean="0"/>
              <a:t>http</a:t>
            </a:r>
            <a:r>
              <a:rPr lang="en-US" sz="1100" dirty="0"/>
              <a:t>://</a:t>
            </a:r>
            <a:r>
              <a:rPr lang="en-US" sz="1100" dirty="0" err="1"/>
              <a:t>www.people.carleton.edu</a:t>
            </a:r>
            <a:r>
              <a:rPr lang="en-US" sz="1100" dirty="0"/>
              <a:t>/~</a:t>
            </a:r>
            <a:r>
              <a:rPr lang="en-US" sz="1100" dirty="0" err="1"/>
              <a:t>mcass</a:t>
            </a:r>
            <a:r>
              <a:rPr lang="en-US" sz="1100" dirty="0"/>
              <a:t>/1-Inorganic-C351/</a:t>
            </a:r>
            <a:r>
              <a:rPr lang="en-US" sz="1100" dirty="0" err="1" smtClean="0"/>
              <a:t>jsmol</a:t>
            </a:r>
            <a:r>
              <a:rPr lang="en-US" sz="1100" dirty="0"/>
              <a:t>/</a:t>
            </a:r>
            <a:r>
              <a:rPr lang="en-US" sz="1100" dirty="0" err="1" smtClean="0"/>
              <a:t>LigandsFavoringTetrahedralGeometry.htm</a:t>
            </a:r>
            <a:endParaRPr lang="en-US" sz="1100" dirty="0"/>
          </a:p>
          <a:p>
            <a:endParaRPr lang="en-US" sz="1100" dirty="0"/>
          </a:p>
        </p:txBody>
      </p:sp>
      <p:cxnSp>
        <p:nvCxnSpPr>
          <p:cNvPr id="12" name="Straight Arrow Connector 11"/>
          <p:cNvCxnSpPr/>
          <p:nvPr/>
        </p:nvCxnSpPr>
        <p:spPr>
          <a:xfrm>
            <a:off x="3276600" y="4419600"/>
            <a:ext cx="38100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13" name="Picture 12" descr="CuIIMe6TrienL.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000" y="3810000"/>
            <a:ext cx="2362200" cy="1772757"/>
          </a:xfrm>
          <a:prstGeom prst="rect">
            <a:avLst/>
          </a:prstGeom>
        </p:spPr>
      </p:pic>
      <p:sp>
        <p:nvSpPr>
          <p:cNvPr id="14" name="TextBox 13"/>
          <p:cNvSpPr txBox="1"/>
          <p:nvPr/>
        </p:nvSpPr>
        <p:spPr>
          <a:xfrm>
            <a:off x="2971800" y="4648200"/>
            <a:ext cx="1081283" cy="369332"/>
          </a:xfrm>
          <a:prstGeom prst="rect">
            <a:avLst/>
          </a:prstGeom>
          <a:noFill/>
        </p:spPr>
        <p:txBody>
          <a:bodyPr wrap="none" rtlCol="0">
            <a:spAutoFit/>
          </a:bodyPr>
          <a:lstStyle/>
          <a:p>
            <a:r>
              <a:rPr lang="en-US" dirty="0" smtClean="0"/>
              <a:t>If  O</a:t>
            </a:r>
            <a:r>
              <a:rPr lang="en-US" baseline="-25000" dirty="0" smtClean="0"/>
              <a:t>2</a:t>
            </a:r>
            <a:r>
              <a:rPr lang="en-US" dirty="0" smtClean="0"/>
              <a:t> free </a:t>
            </a:r>
          </a:p>
        </p:txBody>
      </p:sp>
      <p:sp>
        <p:nvSpPr>
          <p:cNvPr id="4" name="TextBox 3"/>
          <p:cNvSpPr txBox="1"/>
          <p:nvPr/>
        </p:nvSpPr>
        <p:spPr>
          <a:xfrm>
            <a:off x="7315200" y="3962400"/>
            <a:ext cx="1676400" cy="1323439"/>
          </a:xfrm>
          <a:prstGeom prst="rect">
            <a:avLst/>
          </a:prstGeom>
          <a:noFill/>
        </p:spPr>
        <p:txBody>
          <a:bodyPr wrap="square" rtlCol="0">
            <a:spAutoFit/>
          </a:bodyPr>
          <a:lstStyle/>
          <a:p>
            <a:r>
              <a:rPr lang="en-US" sz="1600" dirty="0" smtClean="0"/>
              <a:t>The Cu(I) will oxidize to Cu(II) and will pick up an additional L: anion or solvent</a:t>
            </a:r>
          </a:p>
        </p:txBody>
      </p:sp>
      <p:pic>
        <p:nvPicPr>
          <p:cNvPr id="15" name="Picture 14"/>
          <p:cNvPicPr>
            <a:picLocks noChangeAspect="1"/>
          </p:cNvPicPr>
          <p:nvPr/>
        </p:nvPicPr>
        <p:blipFill>
          <a:blip r:embed="rId6"/>
          <a:stretch>
            <a:fillRect/>
          </a:stretch>
        </p:blipFill>
        <p:spPr>
          <a:xfrm>
            <a:off x="1676400" y="1752600"/>
            <a:ext cx="812800" cy="571500"/>
          </a:xfrm>
          <a:prstGeom prst="rect">
            <a:avLst/>
          </a:prstGeom>
        </p:spPr>
      </p:pic>
      <p:pic>
        <p:nvPicPr>
          <p:cNvPr id="16" name="Picture 15"/>
          <p:cNvPicPr>
            <a:picLocks noChangeAspect="1"/>
          </p:cNvPicPr>
          <p:nvPr/>
        </p:nvPicPr>
        <p:blipFill>
          <a:blip r:embed="rId7"/>
          <a:stretch>
            <a:fillRect/>
          </a:stretch>
        </p:blipFill>
        <p:spPr>
          <a:xfrm>
            <a:off x="5613400" y="3200400"/>
            <a:ext cx="1016000" cy="254000"/>
          </a:xfrm>
          <a:prstGeom prst="rect">
            <a:avLst/>
          </a:prstGeom>
        </p:spPr>
      </p:pic>
      <p:sp>
        <p:nvSpPr>
          <p:cNvPr id="17" name="TextBox 16"/>
          <p:cNvSpPr txBox="1"/>
          <p:nvPr/>
        </p:nvSpPr>
        <p:spPr>
          <a:xfrm>
            <a:off x="2514600" y="5029200"/>
            <a:ext cx="2428870" cy="646331"/>
          </a:xfrm>
          <a:prstGeom prst="rect">
            <a:avLst/>
          </a:prstGeom>
          <a:noFill/>
        </p:spPr>
        <p:txBody>
          <a:bodyPr wrap="none" rtlCol="0">
            <a:spAutoFit/>
          </a:bodyPr>
          <a:lstStyle/>
          <a:p>
            <a:r>
              <a:rPr lang="en-US" dirty="0" err="1" smtClean="0"/>
              <a:t>Cu</a:t>
            </a:r>
            <a:r>
              <a:rPr lang="en-US" baseline="30000" dirty="0" err="1" smtClean="0"/>
              <a:t>I</a:t>
            </a:r>
            <a:r>
              <a:rPr lang="en-US" dirty="0" err="1" smtClean="0"/>
              <a:t>L</a:t>
            </a:r>
            <a:r>
              <a:rPr lang="en-US" dirty="0" smtClean="0"/>
              <a:t> is the predominant</a:t>
            </a:r>
          </a:p>
          <a:p>
            <a:r>
              <a:rPr lang="en-US" dirty="0" smtClean="0"/>
              <a:t>Species in solution</a:t>
            </a:r>
            <a:endParaRPr lang="en-US" dirty="0"/>
          </a:p>
        </p:txBody>
      </p:sp>
    </p:spTree>
    <p:extLst>
      <p:ext uri="{BB962C8B-B14F-4D97-AF65-F5344CB8AC3E}">
        <p14:creationId xmlns:p14="http://schemas.microsoft.com/office/powerpoint/2010/main" val="15277548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12"/>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5"/>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3"/>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4"/>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3" grpId="0"/>
      <p:bldP spid="7" grpId="0"/>
      <p:bldP spid="8" grpId="0"/>
      <p:bldP spid="11" grpId="0"/>
      <p:bldP spid="14" grpId="0"/>
      <p:bldP spid="4" grpId="0"/>
      <p:bldP spid="4" grpId="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2843296" cy="646331"/>
          </a:xfrm>
          <a:prstGeom prst="rect">
            <a:avLst/>
          </a:prstGeom>
          <a:noFill/>
        </p:spPr>
        <p:txBody>
          <a:bodyPr wrap="none" rtlCol="0">
            <a:spAutoFit/>
          </a:bodyPr>
          <a:lstStyle/>
          <a:p>
            <a:r>
              <a:rPr lang="en-US" sz="3600" dirty="0" smtClean="0"/>
              <a:t>Ligand 2:  BCA</a:t>
            </a:r>
            <a:endParaRPr lang="en-US" sz="3600" dirty="0"/>
          </a:p>
        </p:txBody>
      </p:sp>
      <p:sp>
        <p:nvSpPr>
          <p:cNvPr id="5" name="TextBox 4"/>
          <p:cNvSpPr txBox="1"/>
          <p:nvPr/>
        </p:nvSpPr>
        <p:spPr>
          <a:xfrm>
            <a:off x="2895600" y="3733800"/>
            <a:ext cx="697627" cy="369332"/>
          </a:xfrm>
          <a:prstGeom prst="rect">
            <a:avLst/>
          </a:prstGeom>
          <a:noFill/>
        </p:spPr>
        <p:txBody>
          <a:bodyPr wrap="none" rtlCol="0">
            <a:spAutoFit/>
          </a:bodyPr>
          <a:lstStyle/>
          <a:p>
            <a:r>
              <a:rPr lang="en-US" dirty="0" smtClean="0"/>
              <a:t> in O</a:t>
            </a:r>
            <a:r>
              <a:rPr lang="en-US" baseline="-25000" dirty="0" smtClean="0"/>
              <a:t>2</a:t>
            </a:r>
            <a:r>
              <a:rPr lang="en-US" dirty="0" smtClean="0"/>
              <a:t> </a:t>
            </a:r>
          </a:p>
        </p:txBody>
      </p:sp>
      <p:sp>
        <p:nvSpPr>
          <p:cNvPr id="6" name="TextBox 5"/>
          <p:cNvSpPr txBox="1"/>
          <p:nvPr/>
        </p:nvSpPr>
        <p:spPr>
          <a:xfrm>
            <a:off x="304800" y="1219200"/>
            <a:ext cx="3622544" cy="461665"/>
          </a:xfrm>
          <a:prstGeom prst="rect">
            <a:avLst/>
          </a:prstGeom>
          <a:noFill/>
        </p:spPr>
        <p:txBody>
          <a:bodyPr wrap="none" rtlCol="0">
            <a:spAutoFit/>
          </a:bodyPr>
          <a:lstStyle/>
          <a:p>
            <a:r>
              <a:rPr lang="en-US" dirty="0" smtClean="0"/>
              <a:t>[Cu</a:t>
            </a:r>
            <a:r>
              <a:rPr lang="en-US" baseline="30000" dirty="0" smtClean="0"/>
              <a:t>I</a:t>
            </a:r>
            <a:r>
              <a:rPr lang="en-US" dirty="0" smtClean="0"/>
              <a:t>BCA</a:t>
            </a:r>
            <a:r>
              <a:rPr lang="en-US" baseline="-25000" dirty="0" smtClean="0"/>
              <a:t>2</a:t>
            </a:r>
            <a:r>
              <a:rPr lang="en-US" dirty="0" smtClean="0"/>
              <a:t>]</a:t>
            </a:r>
            <a:r>
              <a:rPr lang="en-US" baseline="30000" dirty="0" smtClean="0"/>
              <a:t>3-</a:t>
            </a:r>
            <a:r>
              <a:rPr lang="en-US" dirty="0" smtClean="0"/>
              <a:t>will </a:t>
            </a:r>
            <a:r>
              <a:rPr lang="en-US" sz="2400" b="1" dirty="0" smtClean="0"/>
              <a:t>not</a:t>
            </a:r>
            <a:r>
              <a:rPr lang="en-US" dirty="0" smtClean="0"/>
              <a:t> disproportionate</a:t>
            </a:r>
            <a:endParaRPr lang="en-US" dirty="0"/>
          </a:p>
        </p:txBody>
      </p:sp>
      <p:sp>
        <p:nvSpPr>
          <p:cNvPr id="3" name="TextBox 2"/>
          <p:cNvSpPr txBox="1"/>
          <p:nvPr/>
        </p:nvSpPr>
        <p:spPr>
          <a:xfrm>
            <a:off x="152400" y="1828800"/>
            <a:ext cx="7239000" cy="584776"/>
          </a:xfrm>
          <a:prstGeom prst="rect">
            <a:avLst/>
          </a:prstGeom>
          <a:noFill/>
        </p:spPr>
        <p:txBody>
          <a:bodyPr wrap="square" rtlCol="0">
            <a:spAutoFit/>
          </a:bodyPr>
          <a:lstStyle/>
          <a:p>
            <a:r>
              <a:rPr lang="en-US" sz="3200" b="1" dirty="0" smtClean="0"/>
              <a:t>2[Cu</a:t>
            </a:r>
            <a:r>
              <a:rPr lang="en-US" sz="3200" b="1" baseline="30000" dirty="0" smtClean="0"/>
              <a:t>I</a:t>
            </a:r>
            <a:r>
              <a:rPr lang="en-US" sz="3200" b="1" dirty="0" smtClean="0"/>
              <a:t>BCA</a:t>
            </a:r>
            <a:r>
              <a:rPr lang="en-US" sz="3200" b="1" baseline="-25000" dirty="0" smtClean="0"/>
              <a:t>2</a:t>
            </a:r>
            <a:r>
              <a:rPr lang="en-US" sz="3200" b="1" dirty="0" smtClean="0"/>
              <a:t>]</a:t>
            </a:r>
            <a:r>
              <a:rPr lang="en-US" sz="3200" b="1" baseline="30000" dirty="0" smtClean="0"/>
              <a:t>3-</a:t>
            </a:r>
            <a:r>
              <a:rPr lang="en-US" b="1" dirty="0" smtClean="0"/>
              <a:t> </a:t>
            </a:r>
            <a:r>
              <a:rPr lang="en-US" b="1" dirty="0" smtClean="0">
                <a:sym typeface="Wingdings"/>
              </a:rPr>
              <a:t>                      </a:t>
            </a:r>
            <a:r>
              <a:rPr lang="en-US" sz="3200" b="1" dirty="0" smtClean="0">
                <a:sym typeface="Wingdings"/>
              </a:rPr>
              <a:t>Cu</a:t>
            </a:r>
            <a:r>
              <a:rPr lang="en-US" sz="3200" b="1" dirty="0">
                <a:sym typeface="Wingdings"/>
              </a:rPr>
              <a:t>(0) + </a:t>
            </a:r>
            <a:r>
              <a:rPr lang="en-US" sz="3200" b="1" dirty="0"/>
              <a:t>[</a:t>
            </a:r>
            <a:r>
              <a:rPr lang="en-US" sz="3200" b="1" dirty="0" smtClean="0"/>
              <a:t>Cu</a:t>
            </a:r>
            <a:r>
              <a:rPr lang="en-US" sz="3200" b="1" baseline="30000" dirty="0" smtClean="0"/>
              <a:t>II</a:t>
            </a:r>
            <a:r>
              <a:rPr lang="en-US" sz="3200" b="1" dirty="0" smtClean="0"/>
              <a:t>BCA</a:t>
            </a:r>
            <a:r>
              <a:rPr lang="en-US" sz="3200" b="1" baseline="-25000" dirty="0" smtClean="0"/>
              <a:t>2</a:t>
            </a:r>
            <a:r>
              <a:rPr lang="en-US" sz="3200" b="1" dirty="0" smtClean="0"/>
              <a:t>]</a:t>
            </a:r>
            <a:r>
              <a:rPr lang="en-US" sz="3200" b="1" baseline="30000" dirty="0" smtClean="0"/>
              <a:t>2-</a:t>
            </a:r>
            <a:r>
              <a:rPr lang="en-US" sz="3200" b="1" dirty="0" smtClean="0"/>
              <a:t> </a:t>
            </a:r>
            <a:endParaRPr lang="en-US" dirty="0"/>
          </a:p>
        </p:txBody>
      </p:sp>
      <p:sp>
        <p:nvSpPr>
          <p:cNvPr id="7" name="TextBox 6"/>
          <p:cNvSpPr txBox="1"/>
          <p:nvPr/>
        </p:nvSpPr>
        <p:spPr>
          <a:xfrm>
            <a:off x="304800" y="2514600"/>
            <a:ext cx="184666" cy="646331"/>
          </a:xfrm>
          <a:prstGeom prst="rect">
            <a:avLst/>
          </a:prstGeom>
          <a:noFill/>
        </p:spPr>
        <p:txBody>
          <a:bodyPr wrap="none" rtlCol="0">
            <a:spAutoFit/>
          </a:bodyPr>
          <a:lstStyle/>
          <a:p>
            <a:endParaRPr lang="en-US" dirty="0" smtClean="0"/>
          </a:p>
          <a:p>
            <a:endParaRPr lang="en-US" dirty="0"/>
          </a:p>
        </p:txBody>
      </p:sp>
      <p:sp>
        <p:nvSpPr>
          <p:cNvPr id="8" name="TextBox 7"/>
          <p:cNvSpPr txBox="1"/>
          <p:nvPr/>
        </p:nvSpPr>
        <p:spPr>
          <a:xfrm>
            <a:off x="304800" y="2667000"/>
            <a:ext cx="2362200" cy="584776"/>
          </a:xfrm>
          <a:prstGeom prst="rect">
            <a:avLst/>
          </a:prstGeom>
          <a:noFill/>
        </p:spPr>
        <p:txBody>
          <a:bodyPr wrap="square" rtlCol="0">
            <a:spAutoFit/>
          </a:bodyPr>
          <a:lstStyle/>
          <a:p>
            <a:r>
              <a:rPr lang="en-US" sz="3200" b="1" dirty="0" err="1" smtClean="0"/>
              <a:t>Cu</a:t>
            </a:r>
            <a:r>
              <a:rPr lang="en-US" sz="3200" b="1" baseline="30000" dirty="0" err="1" smtClean="0"/>
              <a:t>I</a:t>
            </a:r>
            <a:r>
              <a:rPr lang="en-US" sz="3200" b="1" dirty="0" smtClean="0"/>
              <a:t> complex</a:t>
            </a:r>
            <a:endParaRPr lang="en-US" sz="3200" b="1" baseline="-25000" dirty="0"/>
          </a:p>
        </p:txBody>
      </p:sp>
      <p:sp>
        <p:nvSpPr>
          <p:cNvPr id="11" name="TextBox 10"/>
          <p:cNvSpPr txBox="1"/>
          <p:nvPr/>
        </p:nvSpPr>
        <p:spPr>
          <a:xfrm>
            <a:off x="152400" y="6019800"/>
            <a:ext cx="6553200" cy="538609"/>
          </a:xfrm>
          <a:prstGeom prst="rect">
            <a:avLst/>
          </a:prstGeom>
          <a:noFill/>
        </p:spPr>
        <p:txBody>
          <a:bodyPr wrap="square" rtlCol="0">
            <a:spAutoFit/>
          </a:bodyPr>
          <a:lstStyle/>
          <a:p>
            <a:r>
              <a:rPr lang="en-US" b="1" dirty="0" smtClean="0"/>
              <a:t>For 3D </a:t>
            </a:r>
            <a:r>
              <a:rPr lang="en-US" b="1" dirty="0" err="1" smtClean="0"/>
              <a:t>JSmol</a:t>
            </a:r>
            <a:r>
              <a:rPr lang="en-US" b="1" dirty="0" smtClean="0"/>
              <a:t> movable images see:</a:t>
            </a:r>
          </a:p>
          <a:p>
            <a:r>
              <a:rPr lang="en-US" sz="1100" dirty="0" smtClean="0"/>
              <a:t>http</a:t>
            </a:r>
            <a:r>
              <a:rPr lang="en-US" sz="1100" dirty="0"/>
              <a:t>://</a:t>
            </a:r>
            <a:r>
              <a:rPr lang="en-US" sz="1100" dirty="0" err="1"/>
              <a:t>www.people.carleton.edu</a:t>
            </a:r>
            <a:r>
              <a:rPr lang="en-US" sz="1100" dirty="0"/>
              <a:t>/~</a:t>
            </a:r>
            <a:r>
              <a:rPr lang="en-US" sz="1100" dirty="0" err="1"/>
              <a:t>mcass</a:t>
            </a:r>
            <a:r>
              <a:rPr lang="en-US" sz="1100" dirty="0"/>
              <a:t>/1-Inorganic-C351/</a:t>
            </a:r>
            <a:r>
              <a:rPr lang="en-US" sz="1100" dirty="0" err="1" smtClean="0"/>
              <a:t>jsmol</a:t>
            </a:r>
            <a:r>
              <a:rPr lang="en-US" sz="1100" dirty="0"/>
              <a:t>/</a:t>
            </a:r>
            <a:r>
              <a:rPr lang="en-US" sz="1100" dirty="0" err="1" smtClean="0"/>
              <a:t>LigandsFavoringTetrahedralGeometry.htm</a:t>
            </a:r>
            <a:endParaRPr lang="en-US" sz="1100" dirty="0"/>
          </a:p>
        </p:txBody>
      </p:sp>
      <p:cxnSp>
        <p:nvCxnSpPr>
          <p:cNvPr id="12" name="Straight Arrow Connector 11"/>
          <p:cNvCxnSpPr/>
          <p:nvPr/>
        </p:nvCxnSpPr>
        <p:spPr>
          <a:xfrm>
            <a:off x="3124200" y="4267200"/>
            <a:ext cx="38100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590800" y="4495800"/>
            <a:ext cx="1828800" cy="1200329"/>
          </a:xfrm>
          <a:prstGeom prst="rect">
            <a:avLst/>
          </a:prstGeom>
          <a:noFill/>
        </p:spPr>
        <p:txBody>
          <a:bodyPr wrap="square" rtlCol="0">
            <a:spAutoFit/>
          </a:bodyPr>
          <a:lstStyle/>
          <a:p>
            <a:r>
              <a:rPr lang="en-US" dirty="0" smtClean="0"/>
              <a:t>If  O</a:t>
            </a:r>
            <a:r>
              <a:rPr lang="en-US" baseline="-25000" dirty="0" smtClean="0"/>
              <a:t>2</a:t>
            </a:r>
            <a:r>
              <a:rPr lang="en-US" dirty="0" smtClean="0"/>
              <a:t> free</a:t>
            </a:r>
          </a:p>
          <a:p>
            <a:r>
              <a:rPr lang="en-US" dirty="0" smtClean="0"/>
              <a:t>[Cu</a:t>
            </a:r>
            <a:r>
              <a:rPr lang="en-US" baseline="30000" dirty="0" smtClean="0"/>
              <a:t>I</a:t>
            </a:r>
            <a:r>
              <a:rPr lang="en-US" dirty="0" smtClean="0"/>
              <a:t>BCA</a:t>
            </a:r>
            <a:r>
              <a:rPr lang="en-US" baseline="-25000" dirty="0" smtClean="0"/>
              <a:t>2</a:t>
            </a:r>
            <a:r>
              <a:rPr lang="en-US" dirty="0" smtClean="0"/>
              <a:t>]</a:t>
            </a:r>
            <a:r>
              <a:rPr lang="en-US" baseline="30000" dirty="0" smtClean="0"/>
              <a:t>3-</a:t>
            </a:r>
            <a:r>
              <a:rPr lang="en-US" dirty="0" smtClean="0"/>
              <a:t> is the predominant species in </a:t>
            </a:r>
            <a:r>
              <a:rPr lang="en-US" dirty="0" err="1" smtClean="0"/>
              <a:t>soln</a:t>
            </a:r>
            <a:endParaRPr lang="en-US" dirty="0" smtClean="0"/>
          </a:p>
        </p:txBody>
      </p:sp>
      <p:pic>
        <p:nvPicPr>
          <p:cNvPr id="15" name="Picture 14"/>
          <p:cNvPicPr>
            <a:picLocks noChangeAspect="1"/>
          </p:cNvPicPr>
          <p:nvPr/>
        </p:nvPicPr>
        <p:blipFill>
          <a:blip r:embed="rId3"/>
          <a:stretch>
            <a:fillRect/>
          </a:stretch>
        </p:blipFill>
        <p:spPr>
          <a:xfrm>
            <a:off x="5029200" y="304800"/>
            <a:ext cx="3124200" cy="1429290"/>
          </a:xfrm>
          <a:prstGeom prst="rect">
            <a:avLst/>
          </a:prstGeom>
        </p:spPr>
      </p:pic>
      <p:pic>
        <p:nvPicPr>
          <p:cNvPr id="16" name="Picture 15" descr="CuI-BCA2ViewA.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581400"/>
            <a:ext cx="2082429" cy="1828800"/>
          </a:xfrm>
          <a:prstGeom prst="rect">
            <a:avLst/>
          </a:prstGeom>
        </p:spPr>
      </p:pic>
      <p:sp>
        <p:nvSpPr>
          <p:cNvPr id="4" name="TextBox 3"/>
          <p:cNvSpPr txBox="1"/>
          <p:nvPr/>
        </p:nvSpPr>
        <p:spPr>
          <a:xfrm>
            <a:off x="4191001" y="3200400"/>
            <a:ext cx="4724400" cy="1200329"/>
          </a:xfrm>
          <a:prstGeom prst="rect">
            <a:avLst/>
          </a:prstGeom>
          <a:noFill/>
        </p:spPr>
        <p:txBody>
          <a:bodyPr wrap="square" rtlCol="0">
            <a:spAutoFit/>
          </a:bodyPr>
          <a:lstStyle/>
          <a:p>
            <a:r>
              <a:rPr lang="en-US" dirty="0" smtClean="0"/>
              <a:t>The </a:t>
            </a:r>
            <a:r>
              <a:rPr lang="en-US" dirty="0" err="1" smtClean="0"/>
              <a:t>Cu</a:t>
            </a:r>
            <a:r>
              <a:rPr lang="en-US" baseline="30000" dirty="0" err="1" smtClean="0"/>
              <a:t>II</a:t>
            </a:r>
            <a:r>
              <a:rPr lang="en-US" dirty="0" smtClean="0"/>
              <a:t> complex is believed to have a similar</a:t>
            </a:r>
          </a:p>
          <a:p>
            <a:r>
              <a:rPr lang="en-US" dirty="0" smtClean="0"/>
              <a:t>3D structure to the Cu(I) complex.  The crystal structure of the complex with one BCA analog and two </a:t>
            </a:r>
            <a:r>
              <a:rPr lang="en-US" dirty="0" err="1" smtClean="0"/>
              <a:t>Cl</a:t>
            </a:r>
            <a:r>
              <a:rPr lang="en-US" baseline="30000" dirty="0" smtClean="0"/>
              <a:t>-</a:t>
            </a:r>
            <a:r>
              <a:rPr lang="en-US" dirty="0" smtClean="0"/>
              <a:t>  Ligands is shown below</a:t>
            </a:r>
            <a:endParaRPr lang="en-US" dirty="0"/>
          </a:p>
        </p:txBody>
      </p:sp>
      <p:pic>
        <p:nvPicPr>
          <p:cNvPr id="17" name="Picture 16" descr="CuIIBCACl2.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9200" y="4419600"/>
            <a:ext cx="3776290" cy="1447800"/>
          </a:xfrm>
          <a:prstGeom prst="rect">
            <a:avLst/>
          </a:prstGeom>
        </p:spPr>
      </p:pic>
      <p:pic>
        <p:nvPicPr>
          <p:cNvPr id="9" name="Picture 8"/>
          <p:cNvPicPr>
            <a:picLocks noChangeAspect="1"/>
          </p:cNvPicPr>
          <p:nvPr/>
        </p:nvPicPr>
        <p:blipFill>
          <a:blip r:embed="rId6"/>
          <a:stretch>
            <a:fillRect/>
          </a:stretch>
        </p:blipFill>
        <p:spPr>
          <a:xfrm>
            <a:off x="2438400" y="1943100"/>
            <a:ext cx="812800" cy="571500"/>
          </a:xfrm>
          <a:prstGeom prst="rect">
            <a:avLst/>
          </a:prstGeom>
        </p:spPr>
      </p:pic>
      <p:sp>
        <p:nvSpPr>
          <p:cNvPr id="18" name="TextBox 17"/>
          <p:cNvSpPr txBox="1"/>
          <p:nvPr/>
        </p:nvSpPr>
        <p:spPr>
          <a:xfrm>
            <a:off x="4572000" y="2667000"/>
            <a:ext cx="2362200" cy="584776"/>
          </a:xfrm>
          <a:prstGeom prst="rect">
            <a:avLst/>
          </a:prstGeom>
          <a:noFill/>
        </p:spPr>
        <p:txBody>
          <a:bodyPr wrap="square" rtlCol="0">
            <a:spAutoFit/>
          </a:bodyPr>
          <a:lstStyle/>
          <a:p>
            <a:r>
              <a:rPr lang="en-US" sz="3200" b="1" dirty="0" err="1" smtClean="0"/>
              <a:t>Cu</a:t>
            </a:r>
            <a:r>
              <a:rPr lang="en-US" sz="3200" b="1" baseline="30000" dirty="0" err="1" smtClean="0"/>
              <a:t>II</a:t>
            </a:r>
            <a:r>
              <a:rPr lang="en-US" sz="3200" b="1" dirty="0" smtClean="0"/>
              <a:t> complex</a:t>
            </a:r>
            <a:endParaRPr lang="en-US" sz="3200" b="1" baseline="-25000" dirty="0"/>
          </a:p>
        </p:txBody>
      </p:sp>
    </p:spTree>
    <p:extLst>
      <p:ext uri="{BB962C8B-B14F-4D97-AF65-F5344CB8AC3E}">
        <p14:creationId xmlns:p14="http://schemas.microsoft.com/office/powerpoint/2010/main" val="4904327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4"/>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7"/>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5"/>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3" grpId="0"/>
      <p:bldP spid="8" grpId="0"/>
      <p:bldP spid="11" grpId="0"/>
      <p:bldP spid="14" grpId="0"/>
      <p:bldP spid="4" grpId="0"/>
      <p:bldP spid="4" grpId="1"/>
      <p:bldP spid="18" grpId="0"/>
      <p:bldP spid="1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2788293" cy="646331"/>
          </a:xfrm>
          <a:prstGeom prst="rect">
            <a:avLst/>
          </a:prstGeom>
          <a:noFill/>
        </p:spPr>
        <p:txBody>
          <a:bodyPr wrap="none" rtlCol="0">
            <a:spAutoFit/>
          </a:bodyPr>
          <a:lstStyle/>
          <a:p>
            <a:r>
              <a:rPr lang="en-US" sz="3600" dirty="0" smtClean="0"/>
              <a:t>Ligand </a:t>
            </a:r>
            <a:r>
              <a:rPr lang="en-US" sz="3600" dirty="0"/>
              <a:t>3</a:t>
            </a:r>
            <a:r>
              <a:rPr lang="en-US" sz="3600" dirty="0" smtClean="0"/>
              <a:t>:  BCS</a:t>
            </a:r>
            <a:endParaRPr lang="en-US" sz="3600" dirty="0"/>
          </a:p>
        </p:txBody>
      </p:sp>
      <p:sp>
        <p:nvSpPr>
          <p:cNvPr id="5" name="TextBox 4"/>
          <p:cNvSpPr txBox="1"/>
          <p:nvPr/>
        </p:nvSpPr>
        <p:spPr>
          <a:xfrm>
            <a:off x="3505200" y="3657600"/>
            <a:ext cx="748923" cy="369332"/>
          </a:xfrm>
          <a:prstGeom prst="rect">
            <a:avLst/>
          </a:prstGeom>
          <a:noFill/>
        </p:spPr>
        <p:txBody>
          <a:bodyPr wrap="none" rtlCol="0">
            <a:spAutoFit/>
          </a:bodyPr>
          <a:lstStyle/>
          <a:p>
            <a:r>
              <a:rPr lang="en-US" dirty="0" smtClean="0"/>
              <a:t>  in O</a:t>
            </a:r>
            <a:r>
              <a:rPr lang="en-US" baseline="-25000" dirty="0" smtClean="0"/>
              <a:t>2</a:t>
            </a:r>
            <a:r>
              <a:rPr lang="en-US" dirty="0" smtClean="0"/>
              <a:t> </a:t>
            </a:r>
          </a:p>
        </p:txBody>
      </p:sp>
      <p:sp>
        <p:nvSpPr>
          <p:cNvPr id="6" name="TextBox 5"/>
          <p:cNvSpPr txBox="1"/>
          <p:nvPr/>
        </p:nvSpPr>
        <p:spPr>
          <a:xfrm>
            <a:off x="304800" y="1219200"/>
            <a:ext cx="3618636" cy="461665"/>
          </a:xfrm>
          <a:prstGeom prst="rect">
            <a:avLst/>
          </a:prstGeom>
          <a:noFill/>
        </p:spPr>
        <p:txBody>
          <a:bodyPr wrap="none" rtlCol="0">
            <a:spAutoFit/>
          </a:bodyPr>
          <a:lstStyle/>
          <a:p>
            <a:r>
              <a:rPr lang="en-US" dirty="0" smtClean="0"/>
              <a:t>[Cu</a:t>
            </a:r>
            <a:r>
              <a:rPr lang="en-US" baseline="30000" dirty="0" smtClean="0"/>
              <a:t>I</a:t>
            </a:r>
            <a:r>
              <a:rPr lang="en-US" dirty="0" smtClean="0"/>
              <a:t>BCS</a:t>
            </a:r>
            <a:r>
              <a:rPr lang="en-US" baseline="-25000" dirty="0" smtClean="0"/>
              <a:t>2</a:t>
            </a:r>
            <a:r>
              <a:rPr lang="en-US" dirty="0" smtClean="0"/>
              <a:t>]</a:t>
            </a:r>
            <a:r>
              <a:rPr lang="en-US" baseline="30000" dirty="0" smtClean="0"/>
              <a:t>3-</a:t>
            </a:r>
            <a:r>
              <a:rPr lang="en-US" dirty="0" smtClean="0"/>
              <a:t>will </a:t>
            </a:r>
            <a:r>
              <a:rPr lang="en-US" sz="2400" b="1" dirty="0" smtClean="0"/>
              <a:t>not</a:t>
            </a:r>
            <a:r>
              <a:rPr lang="en-US" dirty="0" smtClean="0"/>
              <a:t> disproportionate</a:t>
            </a:r>
            <a:endParaRPr lang="en-US" dirty="0"/>
          </a:p>
        </p:txBody>
      </p:sp>
      <p:sp>
        <p:nvSpPr>
          <p:cNvPr id="3" name="TextBox 2"/>
          <p:cNvSpPr txBox="1"/>
          <p:nvPr/>
        </p:nvSpPr>
        <p:spPr>
          <a:xfrm>
            <a:off x="152400" y="1676400"/>
            <a:ext cx="6248400" cy="584776"/>
          </a:xfrm>
          <a:prstGeom prst="rect">
            <a:avLst/>
          </a:prstGeom>
          <a:noFill/>
        </p:spPr>
        <p:txBody>
          <a:bodyPr wrap="square" rtlCol="0">
            <a:spAutoFit/>
          </a:bodyPr>
          <a:lstStyle/>
          <a:p>
            <a:r>
              <a:rPr lang="en-US" sz="3200" b="1" dirty="0" smtClean="0"/>
              <a:t>2[Cu</a:t>
            </a:r>
            <a:r>
              <a:rPr lang="en-US" sz="3200" b="1" baseline="30000" dirty="0" smtClean="0"/>
              <a:t>I</a:t>
            </a:r>
            <a:r>
              <a:rPr lang="en-US" sz="3200" b="1" dirty="0" smtClean="0"/>
              <a:t>BCS</a:t>
            </a:r>
            <a:r>
              <a:rPr lang="en-US" sz="3200" b="1" baseline="-25000" dirty="0" smtClean="0"/>
              <a:t>2</a:t>
            </a:r>
            <a:r>
              <a:rPr lang="en-US" sz="3200" b="1" dirty="0" smtClean="0"/>
              <a:t>]</a:t>
            </a:r>
            <a:r>
              <a:rPr lang="en-US" sz="3200" b="1" baseline="30000" dirty="0" smtClean="0"/>
              <a:t>3-</a:t>
            </a:r>
            <a:r>
              <a:rPr lang="en-US" b="1" dirty="0"/>
              <a:t> </a:t>
            </a:r>
            <a:r>
              <a:rPr lang="en-US" b="1" dirty="0" smtClean="0"/>
              <a:t>                 </a:t>
            </a:r>
            <a:r>
              <a:rPr lang="en-US" sz="3200" b="1" dirty="0" smtClean="0">
                <a:sym typeface="Wingdings"/>
              </a:rPr>
              <a:t>Cu</a:t>
            </a:r>
            <a:r>
              <a:rPr lang="en-US" sz="3200" b="1" dirty="0">
                <a:sym typeface="Wingdings"/>
              </a:rPr>
              <a:t>(0) + </a:t>
            </a:r>
            <a:r>
              <a:rPr lang="en-US" sz="3200" b="1" dirty="0"/>
              <a:t>[</a:t>
            </a:r>
            <a:r>
              <a:rPr lang="en-US" sz="3200" b="1" dirty="0" smtClean="0"/>
              <a:t>Cu</a:t>
            </a:r>
            <a:r>
              <a:rPr lang="en-US" sz="3200" b="1" baseline="30000" dirty="0" smtClean="0"/>
              <a:t>II</a:t>
            </a:r>
            <a:r>
              <a:rPr lang="en-US" sz="3200" b="1" dirty="0" smtClean="0"/>
              <a:t>BCS</a:t>
            </a:r>
            <a:r>
              <a:rPr lang="en-US" sz="3200" b="1" baseline="-25000" dirty="0" smtClean="0"/>
              <a:t>2</a:t>
            </a:r>
            <a:r>
              <a:rPr lang="en-US" sz="3200" b="1" dirty="0" smtClean="0"/>
              <a:t>]</a:t>
            </a:r>
            <a:r>
              <a:rPr lang="en-US" sz="3200" b="1" baseline="30000" dirty="0" smtClean="0"/>
              <a:t>2-</a:t>
            </a:r>
            <a:r>
              <a:rPr lang="en-US" sz="3200" b="1" dirty="0" smtClean="0"/>
              <a:t> </a:t>
            </a:r>
            <a:endParaRPr lang="en-US" dirty="0"/>
          </a:p>
        </p:txBody>
      </p:sp>
      <p:sp>
        <p:nvSpPr>
          <p:cNvPr id="7" name="TextBox 6"/>
          <p:cNvSpPr txBox="1"/>
          <p:nvPr/>
        </p:nvSpPr>
        <p:spPr>
          <a:xfrm>
            <a:off x="304800" y="2514600"/>
            <a:ext cx="184666" cy="646331"/>
          </a:xfrm>
          <a:prstGeom prst="rect">
            <a:avLst/>
          </a:prstGeom>
          <a:noFill/>
        </p:spPr>
        <p:txBody>
          <a:bodyPr wrap="none" rtlCol="0">
            <a:spAutoFit/>
          </a:bodyPr>
          <a:lstStyle/>
          <a:p>
            <a:endParaRPr lang="en-US" dirty="0" smtClean="0"/>
          </a:p>
          <a:p>
            <a:endParaRPr lang="en-US" dirty="0"/>
          </a:p>
        </p:txBody>
      </p:sp>
      <p:sp>
        <p:nvSpPr>
          <p:cNvPr id="8" name="TextBox 7"/>
          <p:cNvSpPr txBox="1"/>
          <p:nvPr/>
        </p:nvSpPr>
        <p:spPr>
          <a:xfrm>
            <a:off x="381000" y="2590800"/>
            <a:ext cx="2438400" cy="861774"/>
          </a:xfrm>
          <a:prstGeom prst="rect">
            <a:avLst/>
          </a:prstGeom>
          <a:noFill/>
        </p:spPr>
        <p:txBody>
          <a:bodyPr wrap="square" rtlCol="0">
            <a:spAutoFit/>
          </a:bodyPr>
          <a:lstStyle/>
          <a:p>
            <a:r>
              <a:rPr lang="en-US" sz="3200" b="1" dirty="0" err="1" smtClean="0"/>
              <a:t>Cu</a:t>
            </a:r>
            <a:r>
              <a:rPr lang="en-US" sz="3200" b="1" baseline="30000" dirty="0" err="1" smtClean="0"/>
              <a:t>I</a:t>
            </a:r>
            <a:r>
              <a:rPr lang="en-US" sz="3200" b="1" dirty="0" smtClean="0"/>
              <a:t> complex</a:t>
            </a:r>
            <a:endParaRPr lang="en-US" sz="3200" b="1" baseline="-25000" dirty="0"/>
          </a:p>
          <a:p>
            <a:endParaRPr lang="en-US" dirty="0"/>
          </a:p>
        </p:txBody>
      </p:sp>
      <p:sp>
        <p:nvSpPr>
          <p:cNvPr id="11" name="TextBox 10"/>
          <p:cNvSpPr txBox="1"/>
          <p:nvPr/>
        </p:nvSpPr>
        <p:spPr>
          <a:xfrm>
            <a:off x="152400" y="6166991"/>
            <a:ext cx="7543800" cy="538609"/>
          </a:xfrm>
          <a:prstGeom prst="rect">
            <a:avLst/>
          </a:prstGeom>
          <a:noFill/>
        </p:spPr>
        <p:txBody>
          <a:bodyPr wrap="square" rtlCol="0">
            <a:spAutoFit/>
          </a:bodyPr>
          <a:lstStyle/>
          <a:p>
            <a:r>
              <a:rPr lang="en-US" b="1" dirty="0" smtClean="0"/>
              <a:t>For 3D </a:t>
            </a:r>
            <a:r>
              <a:rPr lang="en-US" b="1" dirty="0" err="1" smtClean="0"/>
              <a:t>JSmol</a:t>
            </a:r>
            <a:r>
              <a:rPr lang="en-US" b="1" dirty="0" smtClean="0"/>
              <a:t> movable images see:</a:t>
            </a:r>
          </a:p>
          <a:p>
            <a:r>
              <a:rPr lang="en-US" sz="1100" dirty="0" smtClean="0"/>
              <a:t>http</a:t>
            </a:r>
            <a:r>
              <a:rPr lang="en-US" sz="1100" dirty="0"/>
              <a:t>://</a:t>
            </a:r>
            <a:r>
              <a:rPr lang="en-US" sz="1100" dirty="0" err="1"/>
              <a:t>www.people.carleton.edu</a:t>
            </a:r>
            <a:r>
              <a:rPr lang="en-US" sz="1100" dirty="0"/>
              <a:t>/~</a:t>
            </a:r>
            <a:r>
              <a:rPr lang="en-US" sz="1100" dirty="0" err="1"/>
              <a:t>mcass</a:t>
            </a:r>
            <a:r>
              <a:rPr lang="en-US" sz="1100" dirty="0"/>
              <a:t>/1-Inorganic-C351/</a:t>
            </a:r>
            <a:r>
              <a:rPr lang="en-US" sz="1100" dirty="0" err="1" smtClean="0"/>
              <a:t>jsmol</a:t>
            </a:r>
            <a:r>
              <a:rPr lang="en-US" sz="1100" dirty="0"/>
              <a:t>/</a:t>
            </a:r>
            <a:r>
              <a:rPr lang="en-US" sz="1100" dirty="0" err="1" smtClean="0"/>
              <a:t>LigandsFavoringTetrahedralGeometry.htm</a:t>
            </a:r>
            <a:endParaRPr lang="en-US" sz="1100" dirty="0"/>
          </a:p>
        </p:txBody>
      </p:sp>
      <p:cxnSp>
        <p:nvCxnSpPr>
          <p:cNvPr id="12" name="Straight Arrow Connector 11"/>
          <p:cNvCxnSpPr/>
          <p:nvPr/>
        </p:nvCxnSpPr>
        <p:spPr>
          <a:xfrm>
            <a:off x="3657600" y="4267200"/>
            <a:ext cx="38100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048000" y="4495800"/>
            <a:ext cx="1828800" cy="1200329"/>
          </a:xfrm>
          <a:prstGeom prst="rect">
            <a:avLst/>
          </a:prstGeom>
          <a:noFill/>
        </p:spPr>
        <p:txBody>
          <a:bodyPr wrap="square" rtlCol="0">
            <a:spAutoFit/>
          </a:bodyPr>
          <a:lstStyle/>
          <a:p>
            <a:r>
              <a:rPr lang="en-US" dirty="0"/>
              <a:t>If  O</a:t>
            </a:r>
            <a:r>
              <a:rPr lang="en-US" baseline="-25000" dirty="0"/>
              <a:t>2</a:t>
            </a:r>
            <a:r>
              <a:rPr lang="en-US" dirty="0"/>
              <a:t> free</a:t>
            </a:r>
          </a:p>
          <a:p>
            <a:r>
              <a:rPr lang="en-US" dirty="0"/>
              <a:t>[</a:t>
            </a:r>
            <a:r>
              <a:rPr lang="en-US" dirty="0" smtClean="0"/>
              <a:t>Cu</a:t>
            </a:r>
            <a:r>
              <a:rPr lang="en-US" baseline="30000" dirty="0" smtClean="0"/>
              <a:t>I</a:t>
            </a:r>
            <a:r>
              <a:rPr lang="en-US" dirty="0" smtClean="0"/>
              <a:t>BCS</a:t>
            </a:r>
            <a:r>
              <a:rPr lang="en-US" baseline="-25000" dirty="0" smtClean="0"/>
              <a:t>2</a:t>
            </a:r>
            <a:r>
              <a:rPr lang="en-US" dirty="0"/>
              <a:t>]</a:t>
            </a:r>
            <a:r>
              <a:rPr lang="en-US" baseline="30000" dirty="0"/>
              <a:t>3-</a:t>
            </a:r>
            <a:r>
              <a:rPr lang="en-US" dirty="0"/>
              <a:t> is the predominant species in </a:t>
            </a:r>
            <a:r>
              <a:rPr lang="en-US" dirty="0" err="1"/>
              <a:t>soln</a:t>
            </a:r>
            <a:endParaRPr lang="en-US" dirty="0"/>
          </a:p>
        </p:txBody>
      </p:sp>
      <p:pic>
        <p:nvPicPr>
          <p:cNvPr id="18" name="Picture 17"/>
          <p:cNvPicPr>
            <a:picLocks noChangeAspect="1"/>
          </p:cNvPicPr>
          <p:nvPr/>
        </p:nvPicPr>
        <p:blipFill>
          <a:blip r:embed="rId3"/>
          <a:stretch>
            <a:fillRect/>
          </a:stretch>
        </p:blipFill>
        <p:spPr>
          <a:xfrm>
            <a:off x="6400800" y="457200"/>
            <a:ext cx="2286000" cy="1702931"/>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3276600"/>
            <a:ext cx="2819400" cy="2348210"/>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9200" y="3429000"/>
            <a:ext cx="3505200" cy="2169060"/>
          </a:xfrm>
          <a:prstGeom prst="rect">
            <a:avLst/>
          </a:prstGeom>
        </p:spPr>
      </p:pic>
      <p:sp>
        <p:nvSpPr>
          <p:cNvPr id="21" name="TextBox 20"/>
          <p:cNvSpPr txBox="1"/>
          <p:nvPr/>
        </p:nvSpPr>
        <p:spPr>
          <a:xfrm>
            <a:off x="5410200" y="2590800"/>
            <a:ext cx="2438400" cy="861774"/>
          </a:xfrm>
          <a:prstGeom prst="rect">
            <a:avLst/>
          </a:prstGeom>
          <a:noFill/>
        </p:spPr>
        <p:txBody>
          <a:bodyPr wrap="square" rtlCol="0">
            <a:spAutoFit/>
          </a:bodyPr>
          <a:lstStyle/>
          <a:p>
            <a:r>
              <a:rPr lang="en-US" sz="3200" b="1" dirty="0" err="1" smtClean="0"/>
              <a:t>Cu</a:t>
            </a:r>
            <a:r>
              <a:rPr lang="en-US" sz="3200" b="1" baseline="30000" dirty="0" err="1" smtClean="0"/>
              <a:t>II</a:t>
            </a:r>
            <a:r>
              <a:rPr lang="en-US" sz="3200" b="1" dirty="0" smtClean="0"/>
              <a:t> complex</a:t>
            </a:r>
            <a:endParaRPr lang="en-US" sz="3200" b="1" baseline="-25000" dirty="0"/>
          </a:p>
          <a:p>
            <a:endParaRPr lang="en-US" dirty="0"/>
          </a:p>
        </p:txBody>
      </p:sp>
      <p:pic>
        <p:nvPicPr>
          <p:cNvPr id="15" name="Picture 14"/>
          <p:cNvPicPr>
            <a:picLocks noChangeAspect="1"/>
          </p:cNvPicPr>
          <p:nvPr/>
        </p:nvPicPr>
        <p:blipFill>
          <a:blip r:embed="rId6"/>
          <a:stretch>
            <a:fillRect/>
          </a:stretch>
        </p:blipFill>
        <p:spPr>
          <a:xfrm>
            <a:off x="2286000" y="1752600"/>
            <a:ext cx="704427" cy="495300"/>
          </a:xfrm>
          <a:prstGeom prst="rect">
            <a:avLst/>
          </a:prstGeom>
        </p:spPr>
      </p:pic>
    </p:spTree>
    <p:extLst>
      <p:ext uri="{BB962C8B-B14F-4D97-AF65-F5344CB8AC3E}">
        <p14:creationId xmlns:p14="http://schemas.microsoft.com/office/powerpoint/2010/main" val="38558446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2"/>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0"/>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4" grpId="0"/>
      <p:bldP spid="21" grpId="0"/>
      <p:bldP spid="2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400" y="0"/>
            <a:ext cx="7823200" cy="954107"/>
          </a:xfrm>
          <a:prstGeom prst="rect">
            <a:avLst/>
          </a:prstGeom>
          <a:noFill/>
        </p:spPr>
        <p:txBody>
          <a:bodyPr wrap="square" rtlCol="0">
            <a:spAutoFit/>
          </a:bodyPr>
          <a:lstStyle/>
          <a:p>
            <a:pPr algn="ctr"/>
            <a:r>
              <a:rPr lang="en-US" sz="2800" b="1" dirty="0" smtClean="0"/>
              <a:t>In Summary:  All Three ligands form relatively stable </a:t>
            </a:r>
            <a:r>
              <a:rPr lang="en-US" sz="2800" b="1" dirty="0" err="1" smtClean="0"/>
              <a:t>Cu</a:t>
            </a:r>
            <a:r>
              <a:rPr lang="en-US" sz="2800" b="1" baseline="30000" dirty="0" err="1" smtClean="0"/>
              <a:t>I</a:t>
            </a:r>
            <a:r>
              <a:rPr lang="en-US" sz="2800" b="1" dirty="0" smtClean="0"/>
              <a:t> complexes in the absence of O</a:t>
            </a:r>
            <a:r>
              <a:rPr lang="en-US" sz="2800" b="1" baseline="-25000" dirty="0" smtClean="0"/>
              <a:t>2</a:t>
            </a:r>
          </a:p>
        </p:txBody>
      </p:sp>
      <p:pic>
        <p:nvPicPr>
          <p:cNvPr id="5" name="Picture 4"/>
          <p:cNvPicPr>
            <a:picLocks noChangeAspect="1"/>
          </p:cNvPicPr>
          <p:nvPr/>
        </p:nvPicPr>
        <p:blipFill>
          <a:blip r:embed="rId3"/>
          <a:stretch>
            <a:fillRect/>
          </a:stretch>
        </p:blipFill>
        <p:spPr>
          <a:xfrm>
            <a:off x="0" y="2895600"/>
            <a:ext cx="2581696" cy="1181100"/>
          </a:xfrm>
          <a:prstGeom prst="rect">
            <a:avLst/>
          </a:prstGeom>
        </p:spPr>
      </p:pic>
      <p:pic>
        <p:nvPicPr>
          <p:cNvPr id="6" name="Picture 5"/>
          <p:cNvPicPr>
            <a:picLocks noChangeAspect="1"/>
          </p:cNvPicPr>
          <p:nvPr/>
        </p:nvPicPr>
        <p:blipFill>
          <a:blip r:embed="rId4"/>
          <a:stretch>
            <a:fillRect/>
          </a:stretch>
        </p:blipFill>
        <p:spPr>
          <a:xfrm>
            <a:off x="304800" y="1676400"/>
            <a:ext cx="2558561" cy="685800"/>
          </a:xfrm>
          <a:prstGeom prst="rect">
            <a:avLst/>
          </a:prstGeom>
        </p:spPr>
      </p:pic>
      <p:pic>
        <p:nvPicPr>
          <p:cNvPr id="7" name="Picture 6"/>
          <p:cNvPicPr>
            <a:picLocks noChangeAspect="1"/>
          </p:cNvPicPr>
          <p:nvPr/>
        </p:nvPicPr>
        <p:blipFill>
          <a:blip r:embed="rId5"/>
          <a:stretch>
            <a:fillRect/>
          </a:stretch>
        </p:blipFill>
        <p:spPr>
          <a:xfrm>
            <a:off x="152400" y="4572000"/>
            <a:ext cx="2514600" cy="1873224"/>
          </a:xfrm>
          <a:prstGeom prst="rect">
            <a:avLst/>
          </a:prstGeom>
        </p:spPr>
      </p:pic>
      <p:sp>
        <p:nvSpPr>
          <p:cNvPr id="8" name="TextBox 7"/>
          <p:cNvSpPr txBox="1"/>
          <p:nvPr/>
        </p:nvSpPr>
        <p:spPr>
          <a:xfrm>
            <a:off x="685800" y="1295400"/>
            <a:ext cx="1056937" cy="369332"/>
          </a:xfrm>
          <a:prstGeom prst="rect">
            <a:avLst/>
          </a:prstGeom>
          <a:noFill/>
        </p:spPr>
        <p:txBody>
          <a:bodyPr wrap="none" rtlCol="0">
            <a:spAutoFit/>
          </a:bodyPr>
          <a:lstStyle/>
          <a:p>
            <a:r>
              <a:rPr lang="en-US" dirty="0" smtClean="0"/>
              <a:t>Me</a:t>
            </a:r>
            <a:r>
              <a:rPr lang="en-US" baseline="-25000" dirty="0" smtClean="0"/>
              <a:t>6</a:t>
            </a:r>
            <a:r>
              <a:rPr lang="en-US" dirty="0" smtClean="0"/>
              <a:t>Trien</a:t>
            </a:r>
            <a:endParaRPr lang="en-US" b="1" dirty="0" smtClean="0"/>
          </a:p>
        </p:txBody>
      </p:sp>
      <p:sp>
        <p:nvSpPr>
          <p:cNvPr id="9" name="TextBox 8"/>
          <p:cNvSpPr txBox="1"/>
          <p:nvPr/>
        </p:nvSpPr>
        <p:spPr>
          <a:xfrm>
            <a:off x="990600" y="2667000"/>
            <a:ext cx="619055" cy="369332"/>
          </a:xfrm>
          <a:prstGeom prst="rect">
            <a:avLst/>
          </a:prstGeom>
          <a:noFill/>
        </p:spPr>
        <p:txBody>
          <a:bodyPr wrap="none" rtlCol="0">
            <a:spAutoFit/>
          </a:bodyPr>
          <a:lstStyle/>
          <a:p>
            <a:r>
              <a:rPr lang="en-US" dirty="0" smtClean="0"/>
              <a:t> BCA </a:t>
            </a:r>
          </a:p>
        </p:txBody>
      </p:sp>
      <p:sp>
        <p:nvSpPr>
          <p:cNvPr id="10" name="TextBox 9"/>
          <p:cNvSpPr txBox="1"/>
          <p:nvPr/>
        </p:nvSpPr>
        <p:spPr>
          <a:xfrm>
            <a:off x="1066800" y="4572000"/>
            <a:ext cx="591553" cy="369332"/>
          </a:xfrm>
          <a:prstGeom prst="rect">
            <a:avLst/>
          </a:prstGeom>
          <a:noFill/>
        </p:spPr>
        <p:txBody>
          <a:bodyPr wrap="none" rtlCol="0">
            <a:spAutoFit/>
          </a:bodyPr>
          <a:lstStyle/>
          <a:p>
            <a:r>
              <a:rPr lang="en-US" dirty="0" smtClean="0"/>
              <a:t> BCS</a:t>
            </a:r>
            <a:endParaRPr lang="en-US" dirty="0"/>
          </a:p>
        </p:txBody>
      </p:sp>
      <p:pic>
        <p:nvPicPr>
          <p:cNvPr id="3" name="Picture 2" descr="CuI-BCA2ViewA.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4200" y="2895600"/>
            <a:ext cx="1752600" cy="1539142"/>
          </a:xfrm>
          <a:prstGeom prst="rect">
            <a:avLst/>
          </a:prstGeom>
        </p:spPr>
      </p:pic>
      <p:pic>
        <p:nvPicPr>
          <p:cNvPr id="11" name="Picture 10" descr="CuMe6Trien.tif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6600" y="1295400"/>
            <a:ext cx="1479258" cy="1219200"/>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24200" y="4876800"/>
            <a:ext cx="1921294" cy="1600200"/>
          </a:xfrm>
          <a:prstGeom prst="rect">
            <a:avLst/>
          </a:prstGeom>
        </p:spPr>
      </p:pic>
      <p:sp>
        <p:nvSpPr>
          <p:cNvPr id="14" name="TextBox 13"/>
          <p:cNvSpPr txBox="1"/>
          <p:nvPr/>
        </p:nvSpPr>
        <p:spPr>
          <a:xfrm>
            <a:off x="4953000" y="914400"/>
            <a:ext cx="4191000" cy="5909311"/>
          </a:xfrm>
          <a:prstGeom prst="rect">
            <a:avLst/>
          </a:prstGeom>
          <a:noFill/>
        </p:spPr>
        <p:txBody>
          <a:bodyPr wrap="square" rtlCol="0">
            <a:spAutoFit/>
          </a:bodyPr>
          <a:lstStyle/>
          <a:p>
            <a:pPr marL="342900" indent="-342900">
              <a:buFont typeface="+mj-lt"/>
              <a:buAutoNum type="arabicPeriod"/>
            </a:pPr>
            <a:r>
              <a:rPr lang="en-US" dirty="0" smtClean="0"/>
              <a:t>What are the similarities in the 3 complexes?</a:t>
            </a:r>
          </a:p>
          <a:p>
            <a:pPr marL="342900" indent="-342900">
              <a:buFont typeface="+mj-lt"/>
              <a:buAutoNum type="arabicPeriod"/>
            </a:pPr>
            <a:r>
              <a:rPr lang="en-US" dirty="0" smtClean="0"/>
              <a:t>Suggest why the </a:t>
            </a:r>
            <a:r>
              <a:rPr lang="en-US" dirty="0" err="1" smtClean="0"/>
              <a:t>Cu</a:t>
            </a:r>
            <a:r>
              <a:rPr lang="en-US" baseline="30000" dirty="0" err="1" smtClean="0"/>
              <a:t>I</a:t>
            </a:r>
            <a:r>
              <a:rPr lang="en-US" baseline="30000" dirty="0" smtClean="0"/>
              <a:t> </a:t>
            </a:r>
            <a:r>
              <a:rPr lang="en-US" dirty="0" smtClean="0"/>
              <a:t>complexes are “relatively stable” (meaning relative to its </a:t>
            </a:r>
            <a:r>
              <a:rPr lang="en-US" dirty="0" err="1" smtClean="0"/>
              <a:t>Cu</a:t>
            </a:r>
            <a:r>
              <a:rPr lang="en-US" baseline="30000" dirty="0" err="1" smtClean="0"/>
              <a:t>II</a:t>
            </a:r>
            <a:r>
              <a:rPr lang="en-US" dirty="0" smtClean="0"/>
              <a:t> complex under the controlled experimental conditions).</a:t>
            </a:r>
          </a:p>
          <a:p>
            <a:pPr marL="342900" indent="-342900">
              <a:buFont typeface="+mj-lt"/>
              <a:buAutoNum type="arabicPeriod"/>
            </a:pPr>
            <a:r>
              <a:rPr lang="en-US" dirty="0" smtClean="0"/>
              <a:t>Suggest why they are soluble in H</a:t>
            </a:r>
            <a:r>
              <a:rPr lang="en-US" baseline="-25000" dirty="0" smtClean="0"/>
              <a:t>2</a:t>
            </a:r>
            <a:r>
              <a:rPr lang="en-US" dirty="0" smtClean="0"/>
              <a:t>O.</a:t>
            </a:r>
          </a:p>
          <a:p>
            <a:pPr marL="342900" indent="-342900">
              <a:buFont typeface="+mj-lt"/>
              <a:buAutoNum type="arabicPeriod"/>
            </a:pPr>
            <a:r>
              <a:rPr lang="en-US" dirty="0" smtClean="0"/>
              <a:t>It turns out for the reaction:                </a:t>
            </a:r>
            <a:r>
              <a:rPr lang="en-US" dirty="0" err="1" smtClean="0"/>
              <a:t>Cu</a:t>
            </a:r>
            <a:r>
              <a:rPr lang="en-US" baseline="30000" dirty="0" err="1" smtClean="0"/>
              <a:t>I</a:t>
            </a:r>
            <a:r>
              <a:rPr lang="en-US" dirty="0" smtClean="0"/>
              <a:t> + n L </a:t>
            </a:r>
            <a:r>
              <a:rPr lang="en-US" dirty="0" smtClean="0">
                <a:sym typeface="Wingdings"/>
              </a:rPr>
              <a:t> </a:t>
            </a:r>
            <a:r>
              <a:rPr lang="en-US" dirty="0" err="1" smtClean="0">
                <a:sym typeface="Wingdings"/>
              </a:rPr>
              <a:t>Cu</a:t>
            </a:r>
            <a:r>
              <a:rPr lang="en-US" baseline="30000" dirty="0" err="1" smtClean="0">
                <a:sym typeface="Wingdings"/>
              </a:rPr>
              <a:t>I</a:t>
            </a:r>
            <a:r>
              <a:rPr lang="en-US" dirty="0" err="1" smtClean="0">
                <a:sym typeface="Wingdings"/>
              </a:rPr>
              <a:t>L</a:t>
            </a:r>
            <a:r>
              <a:rPr lang="en-US" baseline="-25000" dirty="0" err="1" smtClean="0">
                <a:sym typeface="Wingdings"/>
              </a:rPr>
              <a:t>n</a:t>
            </a:r>
            <a:r>
              <a:rPr lang="en-US" dirty="0" smtClean="0">
                <a:sym typeface="Wingdings"/>
              </a:rPr>
              <a:t>                        </a:t>
            </a:r>
            <a:r>
              <a:rPr lang="en-US" dirty="0" err="1" smtClean="0">
                <a:sym typeface="Wingdings"/>
              </a:rPr>
              <a:t>K</a:t>
            </a:r>
            <a:r>
              <a:rPr lang="en-US" baseline="-25000" dirty="0" err="1" smtClean="0">
                <a:sym typeface="Wingdings"/>
              </a:rPr>
              <a:t>f</a:t>
            </a:r>
            <a:r>
              <a:rPr lang="en-US" dirty="0" smtClean="0">
                <a:sym typeface="Wingdings"/>
              </a:rPr>
              <a:t>(</a:t>
            </a:r>
            <a:r>
              <a:rPr lang="en-US" sz="1200" dirty="0" smtClean="0">
                <a:sym typeface="Wingdings"/>
              </a:rPr>
              <a:t>Cu</a:t>
            </a:r>
            <a:r>
              <a:rPr lang="en-US" sz="1200" baseline="30000" dirty="0" smtClean="0">
                <a:sym typeface="Wingdings"/>
              </a:rPr>
              <a:t>I</a:t>
            </a:r>
            <a:r>
              <a:rPr lang="en-US" sz="1200" dirty="0" smtClean="0">
                <a:sym typeface="Wingdings"/>
              </a:rPr>
              <a:t>Me</a:t>
            </a:r>
            <a:r>
              <a:rPr lang="en-US" sz="1200" baseline="-25000" dirty="0" smtClean="0">
                <a:sym typeface="Wingdings"/>
              </a:rPr>
              <a:t>6</a:t>
            </a:r>
            <a:r>
              <a:rPr lang="en-US" sz="1200" dirty="0" smtClean="0">
                <a:sym typeface="Wingdings"/>
              </a:rPr>
              <a:t>Trien</a:t>
            </a:r>
            <a:r>
              <a:rPr lang="en-US" dirty="0" smtClean="0">
                <a:sym typeface="Wingdings"/>
              </a:rPr>
              <a:t>) &lt; </a:t>
            </a:r>
            <a:r>
              <a:rPr lang="en-US" dirty="0" err="1" smtClean="0">
                <a:sym typeface="Wingdings"/>
              </a:rPr>
              <a:t>K</a:t>
            </a:r>
            <a:r>
              <a:rPr lang="en-US" baseline="-25000" dirty="0" err="1" smtClean="0">
                <a:sym typeface="Wingdings"/>
              </a:rPr>
              <a:t>f</a:t>
            </a:r>
            <a:r>
              <a:rPr lang="en-US" dirty="0" smtClean="0">
                <a:sym typeface="Wingdings"/>
              </a:rPr>
              <a:t>(</a:t>
            </a:r>
            <a:r>
              <a:rPr lang="en-US" sz="1200" dirty="0" smtClean="0">
                <a:sym typeface="Wingdings"/>
              </a:rPr>
              <a:t>Cu</a:t>
            </a:r>
            <a:r>
              <a:rPr lang="en-US" baseline="30000" dirty="0" smtClean="0">
                <a:sym typeface="Wingdings"/>
              </a:rPr>
              <a:t>I</a:t>
            </a:r>
            <a:r>
              <a:rPr lang="en-US" sz="1400" dirty="0" smtClean="0">
                <a:sym typeface="Wingdings"/>
              </a:rPr>
              <a:t>BCA</a:t>
            </a:r>
            <a:r>
              <a:rPr lang="en-US" sz="1400" baseline="-25000" dirty="0" smtClean="0">
                <a:sym typeface="Wingdings"/>
              </a:rPr>
              <a:t>2</a:t>
            </a:r>
            <a:r>
              <a:rPr lang="en-US" dirty="0" smtClean="0">
                <a:sym typeface="Wingdings"/>
              </a:rPr>
              <a:t>) </a:t>
            </a:r>
            <a:r>
              <a:rPr lang="en-US" dirty="0">
                <a:sym typeface="Wingdings"/>
              </a:rPr>
              <a:t>&lt; </a:t>
            </a:r>
            <a:r>
              <a:rPr lang="en-US" dirty="0" err="1">
                <a:sym typeface="Wingdings"/>
              </a:rPr>
              <a:t>K</a:t>
            </a:r>
            <a:r>
              <a:rPr lang="en-US" baseline="-25000" dirty="0" err="1">
                <a:sym typeface="Wingdings"/>
              </a:rPr>
              <a:t>f</a:t>
            </a:r>
            <a:r>
              <a:rPr lang="en-US" dirty="0" smtClean="0">
                <a:sym typeface="Wingdings"/>
              </a:rPr>
              <a:t>(</a:t>
            </a:r>
            <a:r>
              <a:rPr lang="en-US" sz="1200" dirty="0">
                <a:sym typeface="Wingdings"/>
              </a:rPr>
              <a:t>C</a:t>
            </a:r>
            <a:r>
              <a:rPr lang="en-US" sz="1200" dirty="0" smtClean="0">
                <a:sym typeface="Wingdings"/>
              </a:rPr>
              <a:t>u</a:t>
            </a:r>
            <a:r>
              <a:rPr lang="en-US" sz="1200" baseline="30000" dirty="0" smtClean="0">
                <a:sym typeface="Wingdings"/>
              </a:rPr>
              <a:t>I</a:t>
            </a:r>
            <a:r>
              <a:rPr lang="en-US" sz="1200" dirty="0" smtClean="0">
                <a:sym typeface="Wingdings"/>
              </a:rPr>
              <a:t>BCS</a:t>
            </a:r>
            <a:r>
              <a:rPr lang="en-US" sz="1200" baseline="-25000" dirty="0" smtClean="0">
                <a:sym typeface="Wingdings"/>
              </a:rPr>
              <a:t>2</a:t>
            </a:r>
            <a:r>
              <a:rPr lang="en-US" dirty="0" smtClean="0">
                <a:sym typeface="Wingdings"/>
              </a:rPr>
              <a:t>)          Suggest why it is useful to have 3 ligands with 3 differing formation constants.  If you had to rationalize the relative order of the formation constants what would you suggest? </a:t>
            </a:r>
          </a:p>
          <a:p>
            <a:pPr marL="342900" indent="-342900">
              <a:buFont typeface="+mj-lt"/>
              <a:buAutoNum type="arabicPeriod"/>
            </a:pPr>
            <a:r>
              <a:rPr lang="en-US" dirty="0">
                <a:sym typeface="Wingdings"/>
              </a:rPr>
              <a:t>W</a:t>
            </a:r>
            <a:r>
              <a:rPr lang="en-US" dirty="0" smtClean="0">
                <a:sym typeface="Wingdings"/>
              </a:rPr>
              <a:t>hen oxidized, the </a:t>
            </a:r>
            <a:r>
              <a:rPr lang="en-US" dirty="0" err="1" smtClean="0">
                <a:sym typeface="Wingdings"/>
              </a:rPr>
              <a:t>Cu</a:t>
            </a:r>
            <a:r>
              <a:rPr lang="en-US" baseline="30000" dirty="0" err="1" smtClean="0">
                <a:sym typeface="Wingdings"/>
              </a:rPr>
              <a:t>II</a:t>
            </a:r>
            <a:r>
              <a:rPr lang="en-US" dirty="0" smtClean="0">
                <a:sym typeface="Wingdings"/>
              </a:rPr>
              <a:t> complex of Me</a:t>
            </a:r>
            <a:r>
              <a:rPr lang="en-US" baseline="-25000" dirty="0" smtClean="0">
                <a:sym typeface="Wingdings"/>
              </a:rPr>
              <a:t>6</a:t>
            </a:r>
            <a:r>
              <a:rPr lang="en-US" dirty="0" smtClean="0">
                <a:sym typeface="Wingdings"/>
              </a:rPr>
              <a:t>Trien has a different geometry than the </a:t>
            </a:r>
            <a:r>
              <a:rPr lang="en-US" dirty="0" err="1" smtClean="0">
                <a:sym typeface="Wingdings"/>
              </a:rPr>
              <a:t>Cu</a:t>
            </a:r>
            <a:r>
              <a:rPr lang="en-US" baseline="30000" dirty="0" err="1" smtClean="0">
                <a:sym typeface="Wingdings"/>
              </a:rPr>
              <a:t>I</a:t>
            </a:r>
            <a:r>
              <a:rPr lang="en-US" dirty="0" smtClean="0">
                <a:sym typeface="Wingdings"/>
              </a:rPr>
              <a:t> complex.  Suggest why this occurs with Me</a:t>
            </a:r>
            <a:r>
              <a:rPr lang="en-US" baseline="-25000" dirty="0" smtClean="0">
                <a:sym typeface="Wingdings"/>
              </a:rPr>
              <a:t>6</a:t>
            </a:r>
            <a:r>
              <a:rPr lang="en-US" dirty="0" smtClean="0">
                <a:sym typeface="Wingdings"/>
              </a:rPr>
              <a:t>Trien but the distortion is less pronounced with BCA or BCS?    </a:t>
            </a:r>
            <a:endParaRPr lang="en-US" baseline="-25000" dirty="0" smtClean="0"/>
          </a:p>
        </p:txBody>
      </p:sp>
    </p:spTree>
    <p:extLst>
      <p:ext uri="{BB962C8B-B14F-4D97-AF65-F5344CB8AC3E}">
        <p14:creationId xmlns:p14="http://schemas.microsoft.com/office/powerpoint/2010/main" val="34559501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and Resources</a:t>
            </a:r>
            <a:endParaRPr lang="en-US" dirty="0"/>
          </a:p>
        </p:txBody>
      </p:sp>
      <p:sp>
        <p:nvSpPr>
          <p:cNvPr id="5" name="Content Placeholder 4"/>
          <p:cNvSpPr>
            <a:spLocks noGrp="1"/>
          </p:cNvSpPr>
          <p:nvPr>
            <p:ph idx="1"/>
          </p:nvPr>
        </p:nvSpPr>
        <p:spPr/>
        <p:txBody>
          <a:bodyPr>
            <a:normAutofit/>
          </a:bodyPr>
          <a:lstStyle/>
          <a:p>
            <a:r>
              <a:rPr lang="en-US" sz="2000" dirty="0" smtClean="0"/>
              <a:t>D.K. Johnson, M. J. Stevenson, Z.A. </a:t>
            </a:r>
            <a:r>
              <a:rPr lang="en-US" sz="2000" dirty="0" err="1" smtClean="0"/>
              <a:t>Almadidy</a:t>
            </a:r>
            <a:r>
              <a:rPr lang="en-US" sz="2000" dirty="0" smtClean="0"/>
              <a:t>, S.E. Jenkins, D. E. Wilcox, N. E. </a:t>
            </a:r>
            <a:r>
              <a:rPr lang="en-US" sz="2000" dirty="0" err="1" smtClean="0"/>
              <a:t>Grossoeheme</a:t>
            </a:r>
            <a:r>
              <a:rPr lang="en-US" sz="2000" dirty="0" smtClean="0"/>
              <a:t>; “Stabilization of Cu(I) for binding and calorimetric measurements in aqueous solution” </a:t>
            </a:r>
            <a:r>
              <a:rPr lang="en-US" sz="2000" i="1" dirty="0" smtClean="0"/>
              <a:t>Dalton Transactions</a:t>
            </a:r>
            <a:r>
              <a:rPr lang="en-US" sz="2000" dirty="0" smtClean="0"/>
              <a:t>, </a:t>
            </a:r>
            <a:r>
              <a:rPr lang="en-US" sz="2000" b="1" dirty="0" smtClean="0"/>
              <a:t>2015</a:t>
            </a:r>
            <a:r>
              <a:rPr lang="en-US" sz="2000" dirty="0" smtClean="0"/>
              <a:t>, </a:t>
            </a:r>
            <a:r>
              <a:rPr lang="en-US" sz="2000" dirty="0" err="1" smtClean="0"/>
              <a:t>Vol</a:t>
            </a:r>
            <a:r>
              <a:rPr lang="en-US" sz="2000" dirty="0" smtClean="0"/>
              <a:t> 44, Issue 37, p. 16494-16505  (DOI 10.1039/c5dt02689)</a:t>
            </a:r>
          </a:p>
          <a:p>
            <a:r>
              <a:rPr lang="en-US" sz="2000" dirty="0" smtClean="0"/>
              <a:t>A very neat application of the shuttling of the </a:t>
            </a:r>
            <a:r>
              <a:rPr lang="en-US" sz="2000" dirty="0" err="1" smtClean="0"/>
              <a:t>Cu</a:t>
            </a:r>
            <a:r>
              <a:rPr lang="en-US" sz="2000" baseline="30000" dirty="0" err="1" smtClean="0"/>
              <a:t>I</a:t>
            </a:r>
            <a:r>
              <a:rPr lang="en-US" sz="2000" dirty="0" smtClean="0"/>
              <a:t>/</a:t>
            </a:r>
            <a:r>
              <a:rPr lang="en-US" sz="2000" dirty="0" err="1" smtClean="0"/>
              <a:t>Cu</a:t>
            </a:r>
            <a:r>
              <a:rPr lang="en-US" sz="2000" baseline="30000" dirty="0" err="1" smtClean="0"/>
              <a:t>II</a:t>
            </a:r>
            <a:r>
              <a:rPr lang="en-US" sz="2000" dirty="0" smtClean="0"/>
              <a:t> complexes with Me</a:t>
            </a:r>
            <a:r>
              <a:rPr lang="en-US" sz="2000" baseline="-25000" dirty="0" smtClean="0"/>
              <a:t>6</a:t>
            </a:r>
            <a:r>
              <a:rPr lang="en-US" sz="2000" dirty="0" smtClean="0"/>
              <a:t>Trien and other ligands is for use in radical polymerization reactions:                     See  G. </a:t>
            </a:r>
            <a:r>
              <a:rPr lang="en-US" sz="2000" dirty="0" err="1"/>
              <a:t>Kickelbick</a:t>
            </a:r>
            <a:r>
              <a:rPr lang="en-US" sz="2000" dirty="0" smtClean="0"/>
              <a:t>, T. </a:t>
            </a:r>
            <a:r>
              <a:rPr lang="en-US" sz="2000" dirty="0" err="1"/>
              <a:t>Pintauerb</a:t>
            </a:r>
            <a:r>
              <a:rPr lang="en-US" sz="2000" dirty="0"/>
              <a:t>  and </a:t>
            </a:r>
            <a:r>
              <a:rPr lang="en-US" sz="2000" dirty="0" smtClean="0"/>
              <a:t>K. </a:t>
            </a:r>
            <a:r>
              <a:rPr lang="en-US" sz="2000" dirty="0" err="1" smtClean="0"/>
              <a:t>Matyjaszewski</a:t>
            </a:r>
            <a:r>
              <a:rPr lang="en-US" sz="2000" dirty="0" smtClean="0"/>
              <a:t>;  “Structural </a:t>
            </a:r>
            <a:r>
              <a:rPr lang="en-US" sz="2000" dirty="0"/>
              <a:t>comparison of </a:t>
            </a:r>
            <a:r>
              <a:rPr lang="en-US" sz="2000" dirty="0" err="1"/>
              <a:t>Cu</a:t>
            </a:r>
            <a:r>
              <a:rPr lang="en-US" sz="2000" baseline="30000" dirty="0" err="1"/>
              <a:t>II</a:t>
            </a:r>
            <a:r>
              <a:rPr lang="en-US" sz="2000" dirty="0"/>
              <a:t> complexes in atom </a:t>
            </a:r>
            <a:r>
              <a:rPr lang="en-US" sz="2000" dirty="0" smtClean="0"/>
              <a:t>transfer radical polymerization” </a:t>
            </a:r>
            <a:r>
              <a:rPr lang="en-US" sz="2000" i="1" dirty="0" smtClean="0"/>
              <a:t>New J. </a:t>
            </a:r>
            <a:r>
              <a:rPr lang="en-US" sz="2000" i="1" dirty="0" err="1" smtClean="0"/>
              <a:t>Chem</a:t>
            </a:r>
            <a:r>
              <a:rPr lang="en-US" sz="2000" i="1" dirty="0" smtClean="0"/>
              <a:t>,</a:t>
            </a:r>
            <a:r>
              <a:rPr lang="en-US" sz="2000" dirty="0" smtClean="0"/>
              <a:t> </a:t>
            </a:r>
            <a:r>
              <a:rPr lang="en-US" sz="2000" b="1" dirty="0" smtClean="0"/>
              <a:t>2002</a:t>
            </a:r>
            <a:r>
              <a:rPr lang="en-US" sz="2000" dirty="0" smtClean="0"/>
              <a:t>, 26, p. 462-468 </a:t>
            </a:r>
            <a:r>
              <a:rPr lang="en-US" sz="2000" i="1" dirty="0" smtClean="0"/>
              <a:t> </a:t>
            </a:r>
            <a:r>
              <a:rPr lang="en-US" sz="2000" dirty="0"/>
              <a:t>(DOI 10.1039</a:t>
            </a:r>
            <a:r>
              <a:rPr lang="en-US" sz="2000" dirty="0" smtClean="0"/>
              <a:t>/b105454f)</a:t>
            </a:r>
            <a:endParaRPr lang="en-US" sz="2000" dirty="0"/>
          </a:p>
          <a:p>
            <a:endParaRPr lang="en-US" sz="2000" dirty="0"/>
          </a:p>
        </p:txBody>
      </p:sp>
    </p:spTree>
    <p:extLst>
      <p:ext uri="{BB962C8B-B14F-4D97-AF65-F5344CB8AC3E}">
        <p14:creationId xmlns:p14="http://schemas.microsoft.com/office/powerpoint/2010/main" val="33975531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3500</TotalTime>
  <Words>2060</Words>
  <Application>Microsoft Macintosh PowerPoint</Application>
  <PresentationFormat>On-screen Show (4:3)</PresentationFormat>
  <Paragraphs>134</Paragraphs>
  <Slides>9</Slides>
  <Notes>6</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Ligands that Favor/Force the Formation of Tetrahedral Complexes with an Application in Bioinorganic Chemistry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 and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Five Slides About: UV-Vis Spectroscopy and Tanabe-Sugano Diagrams</dc:title>
  <dc:creator>Sabrina G. Sobel</dc:creator>
  <cp:lastModifiedBy>Marion Cass</cp:lastModifiedBy>
  <cp:revision>155</cp:revision>
  <dcterms:created xsi:type="dcterms:W3CDTF">2014-03-08T01:51:26Z</dcterms:created>
  <dcterms:modified xsi:type="dcterms:W3CDTF">2016-06-16T19:21:13Z</dcterms:modified>
</cp:coreProperties>
</file>