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0C68C-F41B-449E-9E40-1DF42B7CB67D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52EB0-1880-413D-B709-1B623B2A8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27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is loss of energy as a photon of light when an electron returns to the ground state from an excited state. Emission from a singlet excited state is known as fluorescence, while emission from a triplet state is known as phosphorescence. Luminescence is formally divided into fluorescence and phosphorescence. Other luminescence-type phenomena are known and examples include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chemiluminescence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triboluminescence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Chemiluminescence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is the emission after an electron has been promoted to an excited state from a chemical reaction.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Triboluminscence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is emission after an electron has been promoted to an excited state from a mechanical action on a solid. The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Jablonski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diagram shows the absorption of light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fluorescence usually occur from the first singlet excited state (S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 S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0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), while phosphorescence occurs from the first triplet excited state (T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 S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0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).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52EB0-1880-413D-B709-1B623B2A87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3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aseline="0" dirty="0" smtClean="0"/>
              <a:t> common design of quantum dots is the core-shell type, where one semiconductor material is overlaid with another. For example, </a:t>
            </a:r>
            <a:r>
              <a:rPr lang="en-US" baseline="0" dirty="0" err="1" smtClean="0"/>
              <a:t>CdSe</a:t>
            </a:r>
            <a:r>
              <a:rPr lang="en-US" baseline="0" dirty="0" smtClean="0"/>
              <a:t> (core) overlaid with </a:t>
            </a:r>
            <a:r>
              <a:rPr lang="en-US" baseline="0" dirty="0" err="1" smtClean="0"/>
              <a:t>ZnS</a:t>
            </a:r>
            <a:r>
              <a:rPr lang="en-US" baseline="0" dirty="0" smtClean="0"/>
              <a:t> (shell). This increases the stability and luminescence properties of these materials. Several applications of Q-dots are known: solar cells materials, light-emitting diodes, detecting biological </a:t>
            </a:r>
            <a:r>
              <a:rPr lang="en-US" baseline="0" dirty="0" err="1" smtClean="0"/>
              <a:t>analytes</a:t>
            </a:r>
            <a:r>
              <a:rPr lang="en-US" baseline="0" dirty="0" smtClean="0"/>
              <a:t> such as glucose &amp; proteins etc.</a:t>
            </a:r>
          </a:p>
          <a:p>
            <a:r>
              <a:rPr lang="en-US" baseline="0" dirty="0" smtClean="0"/>
              <a:t>References:</a:t>
            </a:r>
          </a:p>
          <a:p>
            <a:pPr marL="228600" indent="-228600">
              <a:buAutoNum type="arabicParenR"/>
            </a:pPr>
            <a:r>
              <a:rPr lang="en-US" b="0" i="1" baseline="0" dirty="0" smtClean="0"/>
              <a:t>J. Phys. </a:t>
            </a:r>
            <a:r>
              <a:rPr lang="en-US" b="0" i="1" baseline="0" dirty="0" err="1" smtClean="0"/>
              <a:t>Chem</a:t>
            </a:r>
            <a:r>
              <a:rPr lang="en-US" b="0" i="1" baseline="0" dirty="0" smtClean="0"/>
              <a:t> B</a:t>
            </a:r>
            <a:r>
              <a:rPr lang="en-US" baseline="0" dirty="0" smtClean="0"/>
              <a:t>., </a:t>
            </a:r>
            <a:r>
              <a:rPr lang="en-US" b="1" baseline="0" dirty="0" smtClean="0"/>
              <a:t>1997</a:t>
            </a:r>
            <a:r>
              <a:rPr lang="en-US" baseline="0" dirty="0" smtClean="0"/>
              <a:t>, </a:t>
            </a:r>
            <a:r>
              <a:rPr lang="en-US" i="1" baseline="0" dirty="0" smtClean="0"/>
              <a:t>101</a:t>
            </a:r>
            <a:r>
              <a:rPr lang="en-US" baseline="0" dirty="0" smtClean="0"/>
              <a:t>, 9463</a:t>
            </a:r>
          </a:p>
          <a:p>
            <a:pPr marL="228600" indent="-228600">
              <a:buAutoNum type="arabicParenR"/>
            </a:pPr>
            <a:r>
              <a:rPr lang="en-US" i="1" baseline="0" dirty="0" smtClean="0"/>
              <a:t>Anal. </a:t>
            </a:r>
            <a:r>
              <a:rPr lang="en-US" i="1" baseline="0" dirty="0" err="1" smtClean="0"/>
              <a:t>Chem</a:t>
            </a:r>
            <a:r>
              <a:rPr lang="en-US" baseline="0" dirty="0" smtClean="0"/>
              <a:t>, </a:t>
            </a:r>
            <a:r>
              <a:rPr lang="en-US" b="1" baseline="0" dirty="0" smtClean="0"/>
              <a:t>2014</a:t>
            </a:r>
            <a:r>
              <a:rPr lang="en-US" baseline="0" dirty="0" smtClean="0"/>
              <a:t>, </a:t>
            </a:r>
            <a:r>
              <a:rPr lang="en-US" i="1" baseline="0" dirty="0" smtClean="0"/>
              <a:t>86</a:t>
            </a:r>
            <a:r>
              <a:rPr lang="en-US" baseline="0" dirty="0" smtClean="0"/>
              <a:t>, 5628</a:t>
            </a:r>
          </a:p>
          <a:p>
            <a:pPr marL="228600" indent="-228600">
              <a:buAutoNum type="arabicParenR"/>
            </a:pPr>
            <a:r>
              <a:rPr lang="en-US" i="1" baseline="0" dirty="0" smtClean="0"/>
              <a:t>Langmuir</a:t>
            </a:r>
            <a:r>
              <a:rPr lang="en-US" baseline="0" dirty="0" smtClean="0"/>
              <a:t>, </a:t>
            </a:r>
            <a:r>
              <a:rPr lang="en-US" b="1" baseline="0" dirty="0" smtClean="0"/>
              <a:t>2014</a:t>
            </a:r>
            <a:r>
              <a:rPr lang="en-US" baseline="0" dirty="0" smtClean="0"/>
              <a:t>, </a:t>
            </a:r>
            <a:r>
              <a:rPr lang="en-US" i="1" baseline="0" dirty="0" smtClean="0"/>
              <a:t>30</a:t>
            </a:r>
            <a:r>
              <a:rPr lang="en-US" baseline="0" dirty="0" smtClean="0"/>
              <a:t>, 6324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52EB0-1880-413D-B709-1B623B2A87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0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Phosphorescent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materials are used in glow-in the dark toys, luminous paints, ink, safety indicators and advertisement. Using SrAl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:Eu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Dy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3+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as an example, the most recent mechanism of phosphorescence was proposed by F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Clabau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et al. Following UV irradiation, electrons are promoted from the 4f level of Eu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to the 5d level of Eu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(4f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4f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5d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). Some of the electrons are promoted to the conduction band (CB) or trapped at the oxygen vacancy levels (V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located near the photo-generated Eu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3+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ions.  Phosphorescence (</a:t>
            </a:r>
            <a:r>
              <a:rPr lang="el-GR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λ</a:t>
            </a:r>
            <a:r>
              <a:rPr lang="en-US" baseline="-250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em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= 520 nm) occurs as the trapped electrons returns to the 4f level from the oxygen vacancy level (V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).</a:t>
            </a:r>
          </a:p>
          <a:p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References:</a:t>
            </a:r>
          </a:p>
          <a:p>
            <a:pPr marL="228600" indent="-228600">
              <a:buAutoNum type="arabicParenR"/>
            </a:pP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J. 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b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1999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72-74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287</a:t>
            </a:r>
          </a:p>
          <a:p>
            <a:pPr marL="228600" indent="-228600">
              <a:buAutoNum type="arabicParenR"/>
            </a:pP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Solid State Science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b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2007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608</a:t>
            </a:r>
          </a:p>
          <a:p>
            <a:pPr marL="228600" indent="-228600">
              <a:buAutoNum type="arabicParenR"/>
            </a:pP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 of 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b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2008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128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1180</a:t>
            </a:r>
          </a:p>
          <a:p>
            <a:pPr marL="228600" indent="-228600">
              <a:buAutoNum type="arabicParenR"/>
            </a:pP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Chemical Communication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b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2009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944</a:t>
            </a:r>
          </a:p>
          <a:p>
            <a:pPr marL="228600" indent="-228600">
              <a:buAutoNum type="arabicParenR"/>
            </a:pP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 of the Electrochemical Society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b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2011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158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K17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52EB0-1880-413D-B709-1B623B2A87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80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chemiluminescence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of [Ru(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bipy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 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has been used in analytical techniques for detecting various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analytes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such as amino acids, organic acids, proteins, pharmaceuticals and pesticides. First, the complex is oxidized by chemical or electrochemical means to give the unstable [Ru(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bipy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3+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species. The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analyte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is added to give the excited [Ru(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bipy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which returns to the ground state while emitting at 610 nm.</a:t>
            </a:r>
          </a:p>
          <a:p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Reference: </a:t>
            </a:r>
          </a:p>
          <a:p>
            <a:pPr marL="228600" indent="-228600">
              <a:buAutoNum type="arabicParenR"/>
            </a:pP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Analyst, </a:t>
            </a:r>
            <a:r>
              <a:rPr lang="en-US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2006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616</a:t>
            </a:r>
          </a:p>
          <a:p>
            <a:pPr marL="228600" indent="-228600">
              <a:buAutoNum type="arabicParenR"/>
            </a:pPr>
            <a:r>
              <a:rPr lang="en-US" i="1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Analytica</a:t>
            </a: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Chimica</a:t>
            </a: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Acta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2005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541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37</a:t>
            </a:r>
          </a:p>
          <a:p>
            <a:pPr marL="228600" indent="-228600">
              <a:buAutoNum type="arabicParenR"/>
            </a:pP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Trends in Analytical Chemistry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1999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384</a:t>
            </a:r>
            <a:endParaRPr lang="en-US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52EB0-1880-413D-B709-1B623B2A87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44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 solids exhibit luminescence when ground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or fractured. This phenomenon is known by several names: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triboluminescence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mechanoluminescence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fractoluminescence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The application of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triboluminescence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has been limited because the luminescent properties of the solids are easily lost due to environmental causes. Also, there is a lack of understanding on how environmental factors affect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triboluminescence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The study by Natarajan et al on the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triboluminescence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property of [Ph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PCH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MnBr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(PMBB) and [Ph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PCH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MnBr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(PMBC), they showed that exposure to aprotic solvents (e.g. acetone) preserves the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triboluminescence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property while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protic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solvents (e.g. methanol) quenches the </a:t>
            </a:r>
            <a:r>
              <a:rPr lang="en-US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triboluminescence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property of PMBB and PMBC. The changes in luminescence properties is attributed to phase changes in the crystals upon exposure to the solvents.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52EB0-1880-413D-B709-1B623B2A87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2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6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9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8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3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6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5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1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4D1A-BC4F-4B79-93FA-BE2776895EE6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AC8F2-598E-4ACD-966B-0990ED477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su.edu/chm_tgc/chemilumdir/JABLONSKI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Luminescence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5F5-FB5E-4F79-A561-97039C58DE01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IONiC-C.t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37" y="284565"/>
            <a:ext cx="3288792" cy="1022604"/>
          </a:xfrm>
          <a:prstGeom prst="rect">
            <a:avLst/>
          </a:prstGeom>
        </p:spPr>
      </p:pic>
      <p:pic>
        <p:nvPicPr>
          <p:cNvPr id="8" name="Picture 7" descr="VIPErLogo-C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368" y="172141"/>
            <a:ext cx="2023533" cy="114573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75937" y="4394978"/>
            <a:ext cx="88918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slide show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was created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Vivian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Ezeh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Colgate University (vezeh@colgate.edu)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posted 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VIPEr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(www.ionicviper.org) 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Aug 18,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This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 is licensed under the Creative Commons Attribution Non-commercial Share Alike License. To view a copy of this license visit http://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creativecommons.org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/about/license/.</a:t>
            </a:r>
          </a:p>
        </p:txBody>
      </p:sp>
    </p:spTree>
    <p:extLst>
      <p:ext uri="{BB962C8B-B14F-4D97-AF65-F5344CB8AC3E}">
        <p14:creationId xmlns:p14="http://schemas.microsoft.com/office/powerpoint/2010/main" val="371725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463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Luminescence</a:t>
            </a:r>
          </a:p>
          <a:p>
            <a:pPr algn="ctr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emission of light from the excited state of a substance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5222631"/>
            <a:ext cx="876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of Luminescence</a:t>
            </a:r>
          </a:p>
          <a:p>
            <a:pPr algn="ctr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Medical Diagnostics, Flow cytometry, Forensics, Phosphors, Glow toys, Chemical reactions etc.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524000"/>
            <a:ext cx="8610600" cy="36986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71600" y="3188649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://www.shsu.edu/chm_tgc/chemilumdir/JABLONSKI.html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2514600"/>
            <a:ext cx="3276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Jablonski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diagram from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6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46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Fluorescence – Quantum Dots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1905000"/>
            <a:ext cx="3657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-sized semiconductors (Q-dots) exhibit intense fluorescence properties. Examples include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CdS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CdSe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InAs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emission wavelength of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Qdots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depends on the size of the particle. The larger the size the longer the emission wavelength.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4102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Color photographs of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CdSe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nanoparticles illuminated with a long-wave UV lamp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1219200"/>
            <a:ext cx="5181600" cy="3886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21336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Insert figure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20.1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from: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Lakowicz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J. R.,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Principle of Fluorescence Spectroscopy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Kluwer Academic/Plenum: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2006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p 676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6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463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Phosphorescence – Alkaline earth aluminates (MAl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M = Ca, Ba,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doped with Rare earth 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http://upload.wikimedia.org/wikipedia/commons/0/04/Phosphorescent_pigments_1_min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94"/>
          <a:stretch/>
        </p:blipFill>
        <p:spPr bwMode="auto">
          <a:xfrm>
            <a:off x="4793673" y="1057008"/>
            <a:ext cx="1807088" cy="194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47454" y="3015367"/>
            <a:ext cx="2424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SrAl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:Eu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Dy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3+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Exposed to light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http://upload.wikimedia.org/wikipedia/commons/d/d3/Phosphorescent_pigments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2369126" y="1035826"/>
            <a:ext cx="1981200" cy="1984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752107" y="3020291"/>
            <a:ext cx="2424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SrAl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:Eu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Dy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3+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Glowing in the dark (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λ</a:t>
            </a:r>
            <a:r>
              <a:rPr lang="en-US" sz="20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520 nm)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4038600"/>
            <a:ext cx="563880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905000" y="44958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Insert Fig 1 from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Solid State Sciences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608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930" y="6320135"/>
            <a:ext cx="907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"Phosphorescent pigments" by FK1954 - Own work. Licensed under Public domain via Wikimedia Commons - http://commons.wikimedia.org/wiki/File:Phosphorescent_pigments.jpg#mediaviewer/File:Phosphorescent_pigments.jpg</a:t>
            </a:r>
          </a:p>
        </p:txBody>
      </p:sp>
    </p:spTree>
    <p:extLst>
      <p:ext uri="{BB962C8B-B14F-4D97-AF65-F5344CB8AC3E}">
        <p14:creationId xmlns:p14="http://schemas.microsoft.com/office/powerpoint/2010/main" val="267148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46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Chemiluminescence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Ru(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bipy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361789"/>
              </p:ext>
            </p:extLst>
          </p:nvPr>
        </p:nvGraphicFramePr>
        <p:xfrm>
          <a:off x="2425700" y="1444625"/>
          <a:ext cx="4292600" cy="397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CS ChemDraw Drawing" r:id="rId4" imgW="4292600" imgH="3970993" progId="ChemDraw.Document.6.0">
                  <p:embed/>
                </p:oleObj>
              </mc:Choice>
              <mc:Fallback>
                <p:oleObj name="CS ChemDraw Drawing" r:id="rId4" imgW="4292600" imgH="397099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25700" y="1444625"/>
                        <a:ext cx="4292600" cy="3970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86200" y="18288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Oxidation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3362098"/>
            <a:ext cx="135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55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6-Point Star 11"/>
          <p:cNvSpPr/>
          <p:nvPr/>
        </p:nvSpPr>
        <p:spPr>
          <a:xfrm>
            <a:off x="5943600" y="838200"/>
            <a:ext cx="2209800" cy="1896070"/>
          </a:xfrm>
          <a:prstGeom prst="star6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346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Triboluminescence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[Ph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PCH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MnBr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2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038062"/>
              </p:ext>
            </p:extLst>
          </p:nvPr>
        </p:nvGraphicFramePr>
        <p:xfrm>
          <a:off x="1143000" y="990600"/>
          <a:ext cx="2438400" cy="1600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CS ChemDraw Drawing" r:id="rId4" imgW="1964090" imgH="1288933" progId="ChemDraw.Document.6.0">
                  <p:embed/>
                </p:oleObj>
              </mc:Choice>
              <mc:Fallback>
                <p:oleObj name="CS ChemDraw Drawing" r:id="rId4" imgW="1964090" imgH="128893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990600"/>
                        <a:ext cx="2438400" cy="1600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905000" y="3352800"/>
            <a:ext cx="55626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33600" y="4355068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Figure 2 from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Inorg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6054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657600" y="1219200"/>
            <a:ext cx="2057400" cy="10287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612572" y="1379607"/>
            <a:ext cx="2147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Grind or exposure to aprotic solvents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442548"/>
              </p:ext>
            </p:extLst>
          </p:nvPr>
        </p:nvGraphicFramePr>
        <p:xfrm>
          <a:off x="5867400" y="1000155"/>
          <a:ext cx="24384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CS ChemDraw Drawing" r:id="rId6" imgW="1964090" imgH="1288933" progId="ChemDraw.Document.6.0">
                  <p:embed/>
                </p:oleObj>
              </mc:Choice>
              <mc:Fallback>
                <p:oleObj name="CS ChemDraw Drawing" r:id="rId6" imgW="1964090" imgH="1288933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000155"/>
                        <a:ext cx="24384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76400" y="2678668"/>
            <a:ext cx="1288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Faint green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62700" y="2678668"/>
            <a:ext cx="1371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Bright green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09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2922</TotalTime>
  <Words>943</Words>
  <Application>Microsoft Office PowerPoint</Application>
  <PresentationFormat>On-screen Show (4:3)</PresentationFormat>
  <Paragraphs>57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CS ChemDraw Drawing</vt:lpstr>
      <vt:lpstr>Luminescence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roles of toxic elements</dc:title>
  <dc:creator>Vivian</dc:creator>
  <cp:lastModifiedBy>Vivian</cp:lastModifiedBy>
  <cp:revision>76</cp:revision>
  <dcterms:created xsi:type="dcterms:W3CDTF">2014-07-21T19:24:55Z</dcterms:created>
  <dcterms:modified xsi:type="dcterms:W3CDTF">2014-08-24T18:12:18Z</dcterms:modified>
</cp:coreProperties>
</file>